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8" r:id="rId9"/>
    <p:sldId id="261" r:id="rId10"/>
    <p:sldId id="262" r:id="rId11"/>
    <p:sldId id="263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BB00-32CE-44A6-A138-9D977EDBB26A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9A891-25A4-4D14-A167-95D3C70005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E6E6F-AE00-4FD7-8686-3FD50D5DF908}" type="slidenum">
              <a:rPr lang="ru-RU"/>
              <a:pPr/>
              <a:t>8</a:t>
            </a:fld>
            <a:endParaRPr lang="ru-RU"/>
          </a:p>
        </p:txBody>
      </p:sp>
      <p:sp>
        <p:nvSpPr>
          <p:cNvPr id="178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ru-RU"/>
              <a:t>Время от заражения</a:t>
            </a:r>
            <a:r>
              <a:rPr lang="en-US"/>
              <a:t> </a:t>
            </a:r>
            <a:r>
              <a:rPr lang="ru-RU"/>
              <a:t>до клинических проявлений варьирует при каждой форме ботулизма</a:t>
            </a:r>
            <a:r>
              <a:rPr lang="en-US"/>
              <a:t>. </a:t>
            </a:r>
            <a:r>
              <a:rPr lang="ru-RU"/>
              <a:t>Для раневого</a:t>
            </a:r>
            <a:r>
              <a:rPr lang="en-US"/>
              <a:t> </a:t>
            </a:r>
            <a:r>
              <a:rPr lang="ru-RU"/>
              <a:t>ботулизма</a:t>
            </a:r>
            <a:r>
              <a:rPr lang="en-US"/>
              <a:t>, </a:t>
            </a:r>
            <a:r>
              <a:rPr lang="ru-RU"/>
              <a:t>инкубационный период</a:t>
            </a:r>
            <a:r>
              <a:rPr lang="en-US"/>
              <a:t> </a:t>
            </a:r>
            <a:r>
              <a:rPr lang="ru-RU"/>
              <a:t>составляет от</a:t>
            </a:r>
            <a:r>
              <a:rPr lang="en-US"/>
              <a:t> 4 </a:t>
            </a:r>
            <a:r>
              <a:rPr lang="ru-RU"/>
              <a:t>д</a:t>
            </a:r>
            <a:r>
              <a:rPr lang="en-US"/>
              <a:t>o 14 </a:t>
            </a:r>
            <a:r>
              <a:rPr lang="ru-RU"/>
              <a:t>дней</a:t>
            </a:r>
            <a:r>
              <a:rPr lang="en-US"/>
              <a:t>, </a:t>
            </a:r>
            <a:r>
              <a:rPr lang="ru-RU"/>
              <a:t>для</a:t>
            </a:r>
            <a:r>
              <a:rPr lang="en-US"/>
              <a:t> </a:t>
            </a:r>
            <a:r>
              <a:rPr lang="ru-RU"/>
              <a:t>ингаляционного ботулизма</a:t>
            </a:r>
            <a:r>
              <a:rPr lang="en-US"/>
              <a:t> </a:t>
            </a:r>
            <a:r>
              <a:rPr lang="ru-RU"/>
              <a:t>инкубационный период</a:t>
            </a:r>
            <a:r>
              <a:rPr lang="en-US"/>
              <a:t> </a:t>
            </a:r>
            <a:r>
              <a:rPr lang="ru-RU"/>
              <a:t>составляет от</a:t>
            </a:r>
            <a:r>
              <a:rPr lang="en-US"/>
              <a:t> 24 </a:t>
            </a:r>
            <a:r>
              <a:rPr lang="ru-RU"/>
              <a:t>д</a:t>
            </a:r>
            <a:r>
              <a:rPr lang="en-US"/>
              <a:t>o 72 </a:t>
            </a:r>
            <a:r>
              <a:rPr lang="ru-RU"/>
              <a:t>часов</a:t>
            </a:r>
            <a:r>
              <a:rPr lang="en-US"/>
              <a:t>, </a:t>
            </a:r>
            <a:r>
              <a:rPr lang="ru-RU"/>
              <a:t>для пищевого</a:t>
            </a:r>
            <a:r>
              <a:rPr lang="en-US"/>
              <a:t> </a:t>
            </a:r>
            <a:r>
              <a:rPr lang="ru-RU"/>
              <a:t>ботулизма</a:t>
            </a:r>
            <a:r>
              <a:rPr lang="en-US"/>
              <a:t>, </a:t>
            </a:r>
            <a:r>
              <a:rPr lang="ru-RU"/>
              <a:t>инкубационный период</a:t>
            </a:r>
            <a:r>
              <a:rPr lang="en-US"/>
              <a:t> </a:t>
            </a:r>
            <a:r>
              <a:rPr lang="ru-RU"/>
              <a:t>обычно составляет от</a:t>
            </a:r>
            <a:r>
              <a:rPr lang="en-US"/>
              <a:t> 18 </a:t>
            </a:r>
            <a:r>
              <a:rPr lang="ru-RU"/>
              <a:t>д</a:t>
            </a:r>
            <a:r>
              <a:rPr lang="en-US"/>
              <a:t>o 36 </a:t>
            </a:r>
            <a:r>
              <a:rPr lang="ru-RU"/>
              <a:t>часов</a:t>
            </a:r>
            <a:r>
              <a:rPr lang="en-US"/>
              <a:t> </a:t>
            </a:r>
            <a:r>
              <a:rPr lang="ru-RU"/>
              <a:t>хотя может колебаться </a:t>
            </a:r>
            <a:r>
              <a:rPr lang="en-US"/>
              <a:t> </a:t>
            </a:r>
            <a:r>
              <a:rPr lang="ru-RU"/>
              <a:t>от</a:t>
            </a:r>
            <a:r>
              <a:rPr lang="en-US"/>
              <a:t> 2 </a:t>
            </a:r>
            <a:r>
              <a:rPr lang="ru-RU"/>
              <a:t>часов</a:t>
            </a:r>
            <a:r>
              <a:rPr lang="en-US"/>
              <a:t> to 8 </a:t>
            </a:r>
            <a:r>
              <a:rPr lang="ru-RU"/>
              <a:t>дней</a:t>
            </a:r>
            <a:r>
              <a:rPr lang="en-US"/>
              <a:t>.  </a:t>
            </a:r>
            <a:r>
              <a:rPr lang="ru-RU"/>
              <a:t>Длительность инкубации</a:t>
            </a:r>
            <a:r>
              <a:rPr lang="en-US"/>
              <a:t> </a:t>
            </a:r>
            <a:r>
              <a:rPr lang="ru-RU"/>
              <a:t>напрямую связана</a:t>
            </a:r>
            <a:r>
              <a:rPr lang="en-US"/>
              <a:t> </a:t>
            </a:r>
            <a:r>
              <a:rPr lang="ru-RU"/>
              <a:t>от количества токсина и индивидуальной чувствительности  к нему</a:t>
            </a:r>
            <a:r>
              <a:rPr lang="en-US"/>
              <a:t>.  </a:t>
            </a:r>
            <a:r>
              <a:rPr lang="ru-RU"/>
              <a:t>Болезнь обычно начинается с явлений нарушения черепно-мозговых нервов и</a:t>
            </a:r>
            <a:r>
              <a:rPr lang="en-US"/>
              <a:t> </a:t>
            </a:r>
            <a:r>
              <a:rPr lang="ru-RU"/>
              <a:t>затем прогрессирует</a:t>
            </a:r>
            <a:r>
              <a:rPr lang="en-US"/>
              <a:t> </a:t>
            </a:r>
            <a:r>
              <a:rPr lang="ru-RU"/>
              <a:t>к мышечной слабости</a:t>
            </a:r>
            <a:r>
              <a:rPr lang="en-US"/>
              <a:t>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3210A-15AA-493C-BD6A-1F77A3C6EB5E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CB8793A-45B0-448D-ACD1-21C5A9B5D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veterinary.academic.ru/1335/%D0%9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071810"/>
            <a:ext cx="6480048" cy="23012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Круглая лента лицом вверх 3"/>
          <p:cNvSpPr/>
          <p:nvPr/>
        </p:nvSpPr>
        <p:spPr>
          <a:xfrm>
            <a:off x="0" y="0"/>
            <a:ext cx="9144000" cy="5857916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71736" y="1714488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Ботулизм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2572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643710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Инкубационный период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от нескольких часов до двух недель. Болезнь может протекать молниеносно, остро,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подостро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и реже – хронически.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лошадей и крупного рогатого скота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молниеносное течение характеризуется внезапной гибелью животных без каких-либо признаков болезни. Острое течение (длится от 1 до 4-х дней) проявляется беспокойством, снижением рефлекторной чувствительности, нарушением координации движений, гиперемией или желтушностью видимых слизистых оболочек. Наблюдается слюнотечение, паралич нижней челюсти и языка, который выпадает изо рта. Летальность 90-95%. При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подостром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(до 7 дней) и хроническом (до 3-4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.) течениях болезни клинические признаки выражены слабее.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овец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отмечают нарушения координации движений, изгибание шеи, паралич языка и слюнотечение (при остром течении). </a:t>
            </a:r>
            <a:r>
              <a:rPr lang="ru-RU" sz="3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Свиньи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болеют редко. У них отмечают обильное слюнотечение, нарушения координации движений, слепоту, паралич жевательных мышц и глотки.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Клинические проявления пищевого ботулизма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otulOftalmDinamik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28605"/>
            <a:ext cx="3428992" cy="6429396"/>
          </a:xfrm>
          <a:prstGeom prst="rect">
            <a:avLst/>
          </a:prstGeom>
          <a:noFill/>
        </p:spPr>
      </p:pic>
      <p:pic>
        <p:nvPicPr>
          <p:cNvPr id="5" name="Picture 4" descr="BotulismusPto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142984"/>
            <a:ext cx="3071834" cy="5715016"/>
          </a:xfrm>
          <a:prstGeom prst="rect">
            <a:avLst/>
          </a:prstGeom>
          <a:noFill/>
        </p:spPr>
      </p:pic>
      <p:pic>
        <p:nvPicPr>
          <p:cNvPr id="6" name="Picture 5" descr="BotulismusOftalmopleg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708275"/>
            <a:ext cx="2924164" cy="414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614866" cy="7143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Пищевой ботулизм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6400" y="642919"/>
            <a:ext cx="7467600" cy="3857652"/>
          </a:xfrm>
        </p:spPr>
        <p:txBody>
          <a:bodyPr/>
          <a:lstStyle/>
          <a:p>
            <a:pPr marL="533400" indent="-533400"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</a:rPr>
              <a:t>Пищевые продукты зараженные 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спорами, потом прорастают в анаэробных (без кислорода) условиях, которая вырабатывает  </a:t>
            </a:r>
            <a:r>
              <a:rPr lang="ru-RU" sz="2000" b="1" dirty="0" err="1" smtClean="0">
                <a:latin typeface="Times New Roman" pitchFamily="18" charset="0"/>
              </a:rPr>
              <a:t>ботулотоксин</a:t>
            </a:r>
            <a:endParaRPr lang="en-US" sz="2000" b="1" dirty="0" smtClean="0">
              <a:latin typeface="Times New Roman" pitchFamily="18" charset="0"/>
            </a:endParaRPr>
          </a:p>
          <a:p>
            <a:pPr marL="914400" lvl="1" indent="-457200">
              <a:lnSpc>
                <a:spcPct val="80000"/>
              </a:lnSpc>
            </a:pPr>
            <a:r>
              <a:rPr lang="ru-RU" sz="1800" b="1" dirty="0" smtClean="0">
                <a:latin typeface="Times New Roman" pitchFamily="18" charset="0"/>
              </a:rPr>
              <a:t>Вяленое или копченое мясо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</a:rPr>
              <a:t>водных млекопитающих или рыб</a:t>
            </a:r>
          </a:p>
          <a:p>
            <a:pPr marL="914400" lvl="1" indent="-457200">
              <a:lnSpc>
                <a:spcPct val="80000"/>
              </a:lnSpc>
            </a:pPr>
            <a:r>
              <a:rPr lang="ru-RU" sz="1800" b="1" dirty="0" smtClean="0">
                <a:latin typeface="Times New Roman" pitchFamily="18" charset="0"/>
              </a:rPr>
              <a:t>Консервы домашнего приготовления</a:t>
            </a:r>
            <a:endParaRPr lang="en-US" sz="1800" b="1" dirty="0" smtClean="0">
              <a:latin typeface="Times New Roman" pitchFamily="18" charset="0"/>
            </a:endParaRPr>
          </a:p>
          <a:p>
            <a:pPr marL="533400" indent="-533400"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</a:rPr>
              <a:t>Токсин типов</a:t>
            </a:r>
            <a:r>
              <a:rPr lang="en-US" sz="2000" b="1" dirty="0" smtClean="0">
                <a:latin typeface="Times New Roman" pitchFamily="18" charset="0"/>
              </a:rPr>
              <a:t> A, B, </a:t>
            </a:r>
            <a:r>
              <a:rPr lang="ru-RU" sz="2000" b="1" dirty="0" smtClean="0">
                <a:latin typeface="Times New Roman" pitchFamily="18" charset="0"/>
              </a:rPr>
              <a:t>и</a:t>
            </a:r>
            <a:r>
              <a:rPr lang="en-US" sz="2000" b="1" dirty="0" smtClean="0">
                <a:latin typeface="Times New Roman" pitchFamily="18" charset="0"/>
              </a:rPr>
              <a:t> E </a:t>
            </a:r>
            <a:r>
              <a:rPr lang="ru-RU" sz="2000" b="1" dirty="0" smtClean="0">
                <a:latin typeface="Times New Roman" pitchFamily="18" charset="0"/>
              </a:rPr>
              <a:t>связаны с большинством  случаев пищевого ботулизма</a:t>
            </a:r>
            <a:r>
              <a:rPr lang="en-US" sz="2000" b="1" dirty="0" smtClean="0">
                <a:latin typeface="Times New Roman" pitchFamily="18" charset="0"/>
              </a:rPr>
              <a:t>.</a:t>
            </a:r>
          </a:p>
          <a:p>
            <a:pPr marL="533400" indent="-533400"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</a:rPr>
              <a:t>Условия, которые способствуют образованию токсина</a:t>
            </a:r>
            <a:endParaRPr lang="en-US" sz="2000" b="1" dirty="0" smtClean="0">
              <a:latin typeface="Times New Roman" pitchFamily="18" charset="0"/>
            </a:endParaRPr>
          </a:p>
          <a:p>
            <a:pPr marL="914400" lvl="1" indent="-457200">
              <a:lnSpc>
                <a:spcPct val="80000"/>
              </a:lnSpc>
            </a:pPr>
            <a:r>
              <a:rPr lang="ru-RU" sz="1800" b="1" dirty="0" smtClean="0">
                <a:latin typeface="Times New Roman" pitchFamily="18" charset="0"/>
              </a:rPr>
              <a:t>анаэробные условия</a:t>
            </a:r>
            <a:endParaRPr lang="en-US" sz="1800" b="1" dirty="0" smtClean="0">
              <a:latin typeface="Times New Roman" pitchFamily="18" charset="0"/>
            </a:endParaRPr>
          </a:p>
          <a:p>
            <a:pPr marL="914400" lvl="1" indent="-457200">
              <a:lnSpc>
                <a:spcPct val="80000"/>
              </a:lnSpc>
            </a:pPr>
            <a:r>
              <a:rPr lang="en-US" sz="1800" b="1" dirty="0" smtClean="0">
                <a:latin typeface="Times New Roman" pitchFamily="18" charset="0"/>
              </a:rPr>
              <a:t>pH &lt; 7.0	</a:t>
            </a:r>
          </a:p>
          <a:p>
            <a:pPr marL="914400" lvl="1" indent="-457200">
              <a:lnSpc>
                <a:spcPct val="80000"/>
              </a:lnSpc>
            </a:pPr>
            <a:r>
              <a:rPr lang="ru-RU" sz="1800" b="1" dirty="0" smtClean="0">
                <a:latin typeface="Times New Roman" pitchFamily="18" charset="0"/>
              </a:rPr>
              <a:t>низкое содержание сахара или соли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</a:rPr>
              <a:t>в растворе</a:t>
            </a:r>
            <a:endParaRPr lang="en-US" sz="1800" b="1" dirty="0" smtClean="0">
              <a:latin typeface="Times New Roman" pitchFamily="18" charset="0"/>
            </a:endParaRPr>
          </a:p>
          <a:p>
            <a:pPr marL="914400" lvl="1" indent="-457200">
              <a:lnSpc>
                <a:spcPct val="80000"/>
              </a:lnSpc>
            </a:pPr>
            <a:r>
              <a:rPr lang="ru-RU" sz="1800" b="1" dirty="0" smtClean="0">
                <a:latin typeface="Times New Roman" pitchFamily="18" charset="0"/>
              </a:rPr>
              <a:t>температура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</a:rPr>
              <a:t> приготовления от</a:t>
            </a:r>
            <a:r>
              <a:rPr lang="en-US" sz="1800" b="1" dirty="0" smtClean="0">
                <a:latin typeface="Times New Roman" pitchFamily="18" charset="0"/>
              </a:rPr>
              <a:t> 4</a:t>
            </a:r>
            <a:r>
              <a:rPr lang="ru-RU" sz="1800" b="1" dirty="0" smtClean="0">
                <a:latin typeface="Times New Roman" pitchFamily="18" charset="0"/>
              </a:rPr>
              <a:t> до</a:t>
            </a:r>
            <a:r>
              <a:rPr lang="en-US" sz="1800" b="1" dirty="0" smtClean="0">
                <a:latin typeface="Times New Roman" pitchFamily="18" charset="0"/>
              </a:rPr>
              <a:t> 121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°C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214818"/>
            <a:ext cx="4405303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ann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25106" y="3429000"/>
            <a:ext cx="2596841" cy="3429001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0"/>
            <a:ext cx="3686172" cy="101122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Лечение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промывание желудка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сифонные клизмы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противоботулиническая сыворотка (эффективна в 1-3 сутки от начала заболевания)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человеческий противоботулинический иммуноглобулин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антибиотики</a:t>
            </a:r>
          </a:p>
          <a:p>
            <a:pPr lvl="0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инфузионная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терапия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мочегонные препараты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витамины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препараты для поддержания работы сердечнососудистой системы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0"/>
            <a:ext cx="2614602" cy="7254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Иммунитет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1000131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Специфическую профилактику ботулизма у животных, кроме норок и собак, не проводят.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64" y="2285992"/>
            <a:ext cx="8715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Профилактика и меры борьбы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857496"/>
            <a:ext cx="8429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время заготовки и при хранении кормов не допускают попадания в них земли, трупов мелких животных, помета птиц. Запрещается скармливать животным заплесневелые и испорченные корма. При возникновении ботулизма больных животных изолируют и лечат. Убой их на мясо запрещен. Трупы (туши) с внутренними органами и шкурой уничтожают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214678" y="1571612"/>
            <a:ext cx="2000264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1357298"/>
            <a:ext cx="2071702" cy="106047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Важно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2500306"/>
            <a:ext cx="4500562" cy="5214974"/>
          </a:xfrm>
        </p:spPr>
        <p:txBody>
          <a:bodyPr/>
          <a:lstStyle/>
          <a:p>
            <a:r>
              <a:rPr lang="ru-RU" dirty="0" smtClean="0"/>
              <a:t>Выздоровление после перенесенного ботулизма происходит медленно. Некоторые симптомы заболевания сохраняются до 6 месяцев.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00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00108"/>
            <a:ext cx="40005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 ботулизме прогноз неблагоприятный. При отсутствии лечения смерть наступает у 25% больных</a:t>
            </a:r>
            <a:endParaRPr lang="ru-RU" sz="32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3643306" y="2357430"/>
            <a:ext cx="1143008" cy="1785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214554"/>
            <a:ext cx="7467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7467600" cy="339709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Ботулизм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Ботулизм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botulismus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– заболевание относится 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токсикоинфекциям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характеризуется поражением ЦНС, параличами мышц глотки, языка, нижней челюсти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скелетных мышц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Заболевание регистрируется во всех странах мира, в том числе и Республике Беларусь. Экономический ущерб складывается из высокого (до 95%) падежа животных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Токсин этого микроорганизма самый сильный из ядов. Он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об-разуется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анаэробных условиях в растительных и мясных кормах при температуре 25-38 °С как в нейтральной, так и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слабо-щелочной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среде.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071934" y="2000240"/>
            <a:ext cx="1571636" cy="7143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000496" y="3786190"/>
            <a:ext cx="1571636" cy="7143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114932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Этиология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285728"/>
            <a:ext cx="5286380" cy="657227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Возбудитель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Clastridium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botulinum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анаэроб, представляет собой грамположительную палочковидную форму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микроба,подвижную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токсико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и спорообразующую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Известно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 типов возбудителя (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"/>
              </a:rPr>
              <a:t>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В, С, D, Е, F); каждый тип вырабатывает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специфич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токсин. Морфологически они почти неразличимы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 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/>
              <a:t>Основное </a:t>
            </a:r>
            <a:r>
              <a:rPr lang="ru-RU" sz="2000" dirty="0"/>
              <a:t>биологическое свойство возбудителя ботулизма - способность образовывать в культурах, пищевых продуктах токсин, который очень устойчив и может сохраняться месяцами.</a:t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377339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marL="0" indent="4445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</a:rPr>
              <a:t>Возбудитель чрезвычайно устойчив к физическим и химическим факторам внешней среды, благодаря способности микроба к спорообразованию и неопределенно долгому сохранению в почве, навозе, кормах и т.д., особенно в высушенном состоянии, а  также в консервированных пищевых продуктах. Основной механизм заражения - алиментарный. </a:t>
            </a:r>
          </a:p>
          <a:p>
            <a:pPr marL="0" indent="4445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</a:rPr>
              <a:t>Резервуары и источники возбудителя – разнообразные виды травоядных домашних и диких животных, птиц, реже - хладнокровных (рыбы, моллюски, ракообразные), в организме которых С. </a:t>
            </a:r>
            <a:r>
              <a:rPr lang="ru-RU" sz="3200" i="1" dirty="0" err="1" smtClean="0">
                <a:latin typeface="Times New Roman" pitchFamily="18" charset="0"/>
              </a:rPr>
              <a:t>Botulinum</a:t>
            </a:r>
            <a:r>
              <a:rPr lang="ru-RU" sz="3200" i="1" dirty="0" smtClean="0">
                <a:latin typeface="Times New Roman" pitchFamily="18" charset="0"/>
              </a:rPr>
              <a:t> нередко сожительствует, не причиняя им вреда, и выделяется почти пожизненно с испражнениями, загрязняя внешнюю среду. Заражение человека чаще</a:t>
            </a:r>
            <a:br>
              <a:rPr lang="ru-RU" sz="3200" i="1" dirty="0" smtClean="0">
                <a:latin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</a:rPr>
              <a:t>связано с употреблением в пишу продуктов домашнего консервирования, копчения, изготовления колбасных изделий в домашних условиях, окорок содержащих токсин.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1266" y="0"/>
            <a:ext cx="2852734" cy="1060472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Споры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857232"/>
            <a:ext cx="6215074" cy="600076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Споры могут обнаруживаться в</a:t>
            </a:r>
            <a:endParaRPr lang="en-US" sz="2400" b="1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Морском иле</a:t>
            </a:r>
            <a:endParaRPr lang="en-US" sz="2400" b="1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Озерном иле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Кишечном тракте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животных, включая рыб</a:t>
            </a:r>
            <a:r>
              <a:rPr lang="en-US" sz="2400" b="1" dirty="0" smtClean="0">
                <a:latin typeface="Times New Roman" pitchFamily="18" charset="0"/>
              </a:rPr>
              <a:t>. 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Могут выдерживать экстремальные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условия</a:t>
            </a:r>
            <a:endParaRPr lang="en-US" sz="2400" b="1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Устойчивы к 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ультрафиолетовому облучению</a:t>
            </a:r>
            <a:r>
              <a:rPr lang="en-US" sz="2400" b="1" dirty="0" smtClean="0">
                <a:latin typeface="Times New Roman" pitchFamily="18" charset="0"/>
              </a:rPr>
              <a:t>, </a:t>
            </a:r>
            <a:r>
              <a:rPr lang="ru-RU" sz="2400" b="1" dirty="0" smtClean="0">
                <a:latin typeface="Times New Roman" pitchFamily="18" charset="0"/>
              </a:rPr>
              <a:t>спиртам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и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фенолам</a:t>
            </a:r>
            <a:endParaRPr lang="en-US" sz="2400" b="1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Устойчивы к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радиации</a:t>
            </a:r>
            <a:endParaRPr lang="en-US" sz="2400" b="1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Выдерживают кипячение до 4 часов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Выдерживают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многие процессы приготовления пищи</a:t>
            </a:r>
            <a:endParaRPr lang="en-US" sz="2400" b="1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Устойчивы к</a:t>
            </a:r>
            <a:r>
              <a:rPr lang="en-US" sz="2400" b="1" dirty="0" smtClean="0">
                <a:latin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</a:rPr>
              <a:t>высушиванию, сохраняются в высушенном состоянии до </a:t>
            </a:r>
            <a:r>
              <a:rPr lang="en-US" sz="2400" b="1" dirty="0" smtClean="0">
                <a:latin typeface="Times New Roman" pitchFamily="18" charset="0"/>
              </a:rPr>
              <a:t> 30 </a:t>
            </a:r>
            <a:r>
              <a:rPr lang="ru-RU" sz="2400" b="1" dirty="0" smtClean="0">
                <a:latin typeface="Times New Roman" pitchFamily="18" charset="0"/>
              </a:rPr>
              <a:t>лет и более</a:t>
            </a:r>
            <a:endParaRPr lang="en-US" sz="2400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b="1" dirty="0" smtClean="0"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57500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Эпизоотологические данные</a:t>
            </a:r>
            <a:r>
              <a:rPr lang="ru-RU" b="1" dirty="0"/>
              <a:t>.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/>
              <a:t>К болезни восприимчивы животные многих видов, независимо от возраста. Наиболее часто заболевают лошади и норки. Дикие плотоядные устойчивы к заболеванию.</a:t>
            </a:r>
            <a:br>
              <a:rPr lang="ru-RU" dirty="0"/>
            </a:br>
            <a:r>
              <a:rPr lang="ru-RU" dirty="0"/>
              <a:t>Источником возбудителя инфекции является почва, навоз, вода, трупы </a:t>
            </a:r>
            <a:r>
              <a:rPr lang="ru-RU" dirty="0" err="1"/>
              <a:t>контаминированные</a:t>
            </a:r>
            <a:r>
              <a:rPr lang="ru-RU" dirty="0"/>
              <a:t> </a:t>
            </a:r>
            <a:r>
              <a:rPr lang="ru-RU" dirty="0" err="1"/>
              <a:t>Cl</a:t>
            </a:r>
            <a:r>
              <a:rPr lang="ru-RU" dirty="0"/>
              <a:t>. </a:t>
            </a:r>
            <a:r>
              <a:rPr lang="ru-RU" dirty="0" err="1"/>
              <a:t>Botulinum</a:t>
            </a:r>
            <a:r>
              <a:rPr lang="ru-RU" dirty="0"/>
              <a:t>, из которых споры возбудителя попадают в корма и при благоприятных условиях прорастают, выделяя при этом токсин. Заражение животных происходит при попадании ботулинического токсина в пищеварительный тракт. Массовое заболевание животных происходит обычно в теплое время года, которое протекает спорадически, реже в виде энзоотий. Летальность – 70-95%.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14876" cy="6858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Патогенез.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Попавший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кормом токсин всасывается через слизистые оболочки желудочно-кишечного тракта и в больших количествах накапливается в тканях легких, печени и сердца, в желчи, моче и мозге. Ботулинический токсин является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нейротоксином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 результате расстройства под его влиянием деятельности коры головного мозга развиваются параличи мышц глотки, языка, нижней челюсти, нарушения движения, параличи дыхательных мышц, асфиксия и смерть животного.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0"/>
            <a:ext cx="4429124" cy="68580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Патологоанатомические </a:t>
            </a:r>
            <a:r>
              <a:rPr lang="ru-RU" b="1" dirty="0" smtClean="0">
                <a:solidFill>
                  <a:srgbClr val="FF0000"/>
                </a:solidFill>
              </a:rPr>
              <a:t>изменения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характерны, однако часто отмечается желтушность подкожной клетчатки, катарально-геморрагическое воспаление слизистой оболочки кишечника, кровоизлияния в глотке и надгортаннике, на сердце и серозных покровах, отечность легких. Головной мозг отечен, нередко с кровоизлияниями. Селезенка, печень, почки без видимых изменений.</a:t>
            </a:r>
          </a:p>
          <a:p>
            <a:endParaRPr lang="ru-RU" dirty="0"/>
          </a:p>
        </p:txBody>
      </p:sp>
      <p:sp>
        <p:nvSpPr>
          <p:cNvPr id="4" name="Стрелка углом 3"/>
          <p:cNvSpPr/>
          <p:nvPr/>
        </p:nvSpPr>
        <p:spPr>
          <a:xfrm>
            <a:off x="2428860" y="142852"/>
            <a:ext cx="2214578" cy="121444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 углом 6"/>
          <p:cNvSpPr/>
          <p:nvPr/>
        </p:nvSpPr>
        <p:spPr>
          <a:xfrm rot="16200000">
            <a:off x="3106233" y="4424937"/>
            <a:ext cx="1190080" cy="288446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AutoShape 2"/>
          <p:cNvSpPr>
            <a:spLocks noChangeArrowheads="1"/>
          </p:cNvSpPr>
          <p:nvPr/>
        </p:nvSpPr>
        <p:spPr bwMode="auto">
          <a:xfrm>
            <a:off x="5651500" y="3716338"/>
            <a:ext cx="647700" cy="10382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7155" name="AutoShape 3"/>
          <p:cNvSpPr>
            <a:spLocks noChangeArrowheads="1"/>
          </p:cNvSpPr>
          <p:nvPr/>
        </p:nvSpPr>
        <p:spPr bwMode="auto">
          <a:xfrm>
            <a:off x="2339975" y="3789363"/>
            <a:ext cx="1008063" cy="965200"/>
          </a:xfrm>
          <a:prstGeom prst="rightArrow">
            <a:avLst>
              <a:gd name="adj1" fmla="val 50000"/>
              <a:gd name="adj2" fmla="val 2611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496888" y="-80962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0" y="-100013"/>
            <a:ext cx="946785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Схема клинических проявлений ботулизма</a:t>
            </a:r>
            <a:endParaRPr lang="en-US" sz="32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6227763" y="836613"/>
            <a:ext cx="2700337" cy="5895975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</a:t>
            </a: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Нисходящие вялые параличи</a:t>
            </a:r>
            <a:endParaRPr lang="en-US" sz="20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457200" indent="-457200"/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/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 algn="ctr"/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Симметричные параличи</a:t>
            </a: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 algn="ctr"/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произвольных мышц</a:t>
            </a: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/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1. 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Шея</a:t>
            </a: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/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2. 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Плечи</a:t>
            </a: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/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3. 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Верхних конечностей</a:t>
            </a: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/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4. 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Нижних конечностей</a:t>
            </a: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/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/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Температура тела часто нормальны</a:t>
            </a: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457200" indent="-457200"/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Сознание ясное</a:t>
            </a: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77159" name="Rectangle 7"/>
          <p:cNvSpPr>
            <a:spLocks noChangeArrowheads="1"/>
          </p:cNvSpPr>
          <p:nvPr/>
        </p:nvSpPr>
        <p:spPr bwMode="auto">
          <a:xfrm>
            <a:off x="-219075" y="179388"/>
            <a:ext cx="9144000" cy="0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7160" name="Rectangle 8"/>
          <p:cNvSpPr>
            <a:spLocks noChangeArrowheads="1"/>
          </p:cNvSpPr>
          <p:nvPr/>
        </p:nvSpPr>
        <p:spPr bwMode="auto">
          <a:xfrm>
            <a:off x="3975100" y="1922463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>
                <a:latin typeface="Arial" charset="0"/>
              </a:rPr>
              <a:t>         </a:t>
            </a:r>
          </a:p>
        </p:txBody>
      </p:sp>
      <p:sp>
        <p:nvSpPr>
          <p:cNvPr id="177161" name="Rectangle 9"/>
          <p:cNvSpPr>
            <a:spLocks noChangeArrowheads="1"/>
          </p:cNvSpPr>
          <p:nvPr/>
        </p:nvSpPr>
        <p:spPr bwMode="auto">
          <a:xfrm>
            <a:off x="-219075" y="4022725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 </a:t>
            </a:r>
          </a:p>
        </p:txBody>
      </p:sp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323850" y="1052513"/>
            <a:ext cx="29416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zooka" pitchFamily="2" charset="0"/>
              </a:rPr>
              <a:t>Заражение</a:t>
            </a:r>
            <a:endParaRPr lang="en-US" sz="4000" b="1" i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zooka" pitchFamily="2" charset="0"/>
            </a:endParaRPr>
          </a:p>
        </p:txBody>
      </p:sp>
      <p:sp>
        <p:nvSpPr>
          <p:cNvPr id="177163" name="AutoShape 11"/>
          <p:cNvSpPr>
            <a:spLocks noChangeArrowheads="1"/>
          </p:cNvSpPr>
          <p:nvPr/>
        </p:nvSpPr>
        <p:spPr bwMode="auto">
          <a:xfrm rot="5400000">
            <a:off x="877887" y="1793876"/>
            <a:ext cx="1152525" cy="965200"/>
          </a:xfrm>
          <a:prstGeom prst="rightArrow">
            <a:avLst>
              <a:gd name="adj1" fmla="val 50000"/>
              <a:gd name="adj2" fmla="val 2985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7164" name="Text Box 12"/>
          <p:cNvSpPr txBox="1">
            <a:spLocks noChangeArrowheads="1"/>
          </p:cNvSpPr>
          <p:nvPr/>
        </p:nvSpPr>
        <p:spPr bwMode="auto">
          <a:xfrm>
            <a:off x="3348038" y="1266825"/>
            <a:ext cx="2519362" cy="485775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Параличи черепных нервов</a:t>
            </a: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endParaRPr lang="en-US" sz="16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Нечеткое зрение</a:t>
            </a:r>
            <a:endParaRPr lang="en-US" sz="16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Диплопия</a:t>
            </a:r>
            <a:endParaRPr lang="en-US" sz="16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Птоз</a:t>
            </a:r>
            <a:endParaRPr lang="en-US" sz="16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Амимичное лицо </a:t>
            </a:r>
            <a:endParaRPr lang="en-US" sz="16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Поперхивание</a:t>
            </a:r>
            <a:endParaRPr lang="en-US" sz="16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Дизартрия</a:t>
            </a: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/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Дисфагия</a:t>
            </a:r>
            <a:endParaRPr lang="en-US" sz="16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endParaRPr lang="en-US" sz="16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77165" name="Text Box 13"/>
          <p:cNvSpPr txBox="1">
            <a:spLocks noChangeArrowheads="1"/>
          </p:cNvSpPr>
          <p:nvPr/>
        </p:nvSpPr>
        <p:spPr bwMode="auto">
          <a:xfrm>
            <a:off x="179388" y="2924175"/>
            <a:ext cx="2817812" cy="20447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Инкубационныйпериод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endParaRPr 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от</a:t>
            </a: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2 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часов до </a:t>
            </a: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8 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дней</a:t>
            </a: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ctr"/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</a:p>
          <a:p>
            <a:pPr algn="ctr"/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Зависит от дозы токсина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77166" name="Picture 14" descr="Graphic of m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1916113"/>
            <a:ext cx="1630362" cy="1944687"/>
          </a:xfrm>
          <a:prstGeom prst="rect">
            <a:avLst/>
          </a:prstGeom>
          <a:noFill/>
        </p:spPr>
      </p:pic>
      <p:pic>
        <p:nvPicPr>
          <p:cNvPr id="177167" name="Picture 15" descr="man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857364"/>
            <a:ext cx="1584325" cy="1944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57430"/>
            <a:ext cx="4643438" cy="4500570"/>
          </a:xfrm>
        </p:spPr>
        <p:txBody>
          <a:bodyPr>
            <a:normAutofit fontScale="90000"/>
          </a:bodyPr>
          <a:lstStyle/>
          <a:p>
            <a:pPr marL="514350" lvl="0" indent="-514350" algn="l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Симптомы ботулизма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боли в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эпигастральной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области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тошнота, рвота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быстрая утомляемость, нарастающая мышечная слабость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сухость во рту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головная боль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ослабление зрения, туман перед глазами, двоение в глазах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0"/>
            <a:ext cx="4500562" cy="6858000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расширение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зрачка,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ограничена подвижность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глазных яблок вплоть до их полной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неподвижности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опущение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верхнего века, косоглазие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осиплость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голоса, невнятность речи, носовой оттенок голоса (иногда голос пропадает совсем)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затруднение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глотания</a:t>
            </a:r>
          </a:p>
          <a:p>
            <a:pPr lvl="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поперхивание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выливание жидкой пищи через нос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мучительная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жажда</a:t>
            </a:r>
          </a:p>
          <a:p>
            <a:pPr lvl="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ощущение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распирания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в животе, вздутие живота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запор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паралич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мышц</a:t>
            </a:r>
          </a:p>
          <a:p>
            <a:pPr lvl="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ощущение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сдавления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грудно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клетки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тяжело сделать вдох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мышцы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становятся тестообразными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242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112</TotalTime>
  <Words>888</Words>
  <Application>Microsoft Office PowerPoint</Application>
  <PresentationFormat>Экран (4:3)</PresentationFormat>
  <Paragraphs>109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Слайд 1</vt:lpstr>
      <vt:lpstr>Ботулизм   </vt:lpstr>
      <vt:lpstr>Этиология </vt:lpstr>
      <vt:lpstr>Слайд 4</vt:lpstr>
      <vt:lpstr>Споры </vt:lpstr>
      <vt:lpstr>Эпизоотологические данные. </vt:lpstr>
      <vt:lpstr>Патогенез.  Попавший с кормом токсин всасывается через слизистые оболочки желудочно-кишечного тракта и в больших количествах накапливается в тканях легких, печени и сердца, в желчи, моче и мозге. Ботулинический токсин является нейротоксином. В результате расстройства под его влиянием деятельности коры головного мозга развиваются параличи мышц глотки, языка, нижней челюсти, нарушения движения, параличи дыхательных мышц, асфиксия и смерть животного. </vt:lpstr>
      <vt:lpstr>Слайд 8</vt:lpstr>
      <vt:lpstr>Симптомы ботулизма боли в эпигастральной области тошнота, рвота быстрая утомляемость, нарастающая мышечная слабость сухость во рту головная боль ослабление зрения, туман перед глазами, двоение в глазах  </vt:lpstr>
      <vt:lpstr>Слайд 10</vt:lpstr>
      <vt:lpstr>Клинические проявления пищевого ботулизма</vt:lpstr>
      <vt:lpstr>Пищевой ботулизм</vt:lpstr>
      <vt:lpstr>Лечение</vt:lpstr>
      <vt:lpstr>Иммунитет</vt:lpstr>
      <vt:lpstr>Важно </vt:lpstr>
      <vt:lpstr>Спасибо за внимание</vt:lpstr>
    </vt:vector>
  </TitlesOfParts>
  <Company>HomeLab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Ботулизм</dc:title>
  <dc:creator>User</dc:creator>
  <cp:lastModifiedBy>User</cp:lastModifiedBy>
  <cp:revision>12</cp:revision>
  <dcterms:created xsi:type="dcterms:W3CDTF">2012-02-06T15:21:28Z</dcterms:created>
  <dcterms:modified xsi:type="dcterms:W3CDTF">2012-02-07T16:15:03Z</dcterms:modified>
</cp:coreProperties>
</file>