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57" r:id="rId3"/>
    <p:sldId id="272" r:id="rId4"/>
    <p:sldId id="258" r:id="rId5"/>
    <p:sldId id="262" r:id="rId6"/>
    <p:sldId id="259" r:id="rId7"/>
    <p:sldId id="260" r:id="rId8"/>
    <p:sldId id="263" r:id="rId9"/>
    <p:sldId id="261" r:id="rId10"/>
    <p:sldId id="264" r:id="rId11"/>
    <p:sldId id="265" r:id="rId12"/>
    <p:sldId id="266" r:id="rId13"/>
    <p:sldId id="267" r:id="rId14"/>
    <p:sldId id="268" r:id="rId15"/>
    <p:sldId id="270" r:id="rId16"/>
    <p:sldId id="269" r:id="rId17"/>
    <p:sldId id="271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3088" autoAdjust="0"/>
    <p:restoredTop sz="94660"/>
  </p:normalViewPr>
  <p:slideViewPr>
    <p:cSldViewPr>
      <p:cViewPr>
        <p:scale>
          <a:sx n="64" d="100"/>
          <a:sy n="64" d="100"/>
        </p:scale>
        <p:origin x="-166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CADE3-7BED-40D9-963D-06C11D727B8D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92E6C-3300-4D57-A496-2CD65CA7A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324BC2-E75D-4BA0-8761-58B2243414C2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A78D4-BCF8-4F4D-905A-DFA33FF692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324BC2-E75D-4BA0-8761-58B2243414C2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A78D4-BCF8-4F4D-905A-DFA33FF69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324BC2-E75D-4BA0-8761-58B2243414C2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A78D4-BCF8-4F4D-905A-DFA33FF69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324BC2-E75D-4BA0-8761-58B2243414C2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A78D4-BCF8-4F4D-905A-DFA33FF69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324BC2-E75D-4BA0-8761-58B2243414C2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A78D4-BCF8-4F4D-905A-DFA33FF692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324BC2-E75D-4BA0-8761-58B2243414C2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A78D4-BCF8-4F4D-905A-DFA33FF69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324BC2-E75D-4BA0-8761-58B2243414C2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A78D4-BCF8-4F4D-905A-DFA33FF692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324BC2-E75D-4BA0-8761-58B2243414C2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A78D4-BCF8-4F4D-905A-DFA33FF69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324BC2-E75D-4BA0-8761-58B2243414C2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A78D4-BCF8-4F4D-905A-DFA33FF69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324BC2-E75D-4BA0-8761-58B2243414C2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A78D4-BCF8-4F4D-905A-DFA33FF69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B324BC2-E75D-4BA0-8761-58B2243414C2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18A78D4-BCF8-4F4D-905A-DFA33FF69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B324BC2-E75D-4BA0-8761-58B2243414C2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18A78D4-BCF8-4F4D-905A-DFA33FF69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1928802"/>
            <a:ext cx="6357982" cy="1857388"/>
          </a:xfrm>
        </p:spPr>
        <p:txBody>
          <a:bodyPr>
            <a:noAutofit/>
          </a:bodyPr>
          <a:lstStyle/>
          <a:p>
            <a:r>
              <a:rPr lang="ru-RU" sz="9600" dirty="0" smtClean="0">
                <a:latin typeface="Cambria" pitchFamily="18" charset="0"/>
                <a:cs typeface="JasmineUPC" pitchFamily="18" charset="-34"/>
              </a:rPr>
              <a:t>СТОЛБНЯК</a:t>
            </a:r>
            <a:endParaRPr lang="ru-RU" sz="9600" dirty="0">
              <a:latin typeface="Cambria" pitchFamily="18" charset="0"/>
              <a:cs typeface="JasmineUPC" pitchFamily="18" charset="-34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8582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786842" cy="1426464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Течение и симптомы болезни</a:t>
            </a:r>
            <a:endParaRPr lang="ru-RU" sz="4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858280" cy="6215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Инкубационный период от 3 дней до 3 </a:t>
            </a:r>
            <a:r>
              <a:rPr lang="ru-RU" sz="2400" dirty="0" err="1" smtClean="0">
                <a:latin typeface="Monotype Corsiva" pitchFamily="66" charset="0"/>
              </a:rPr>
              <a:t>нед</a:t>
            </a:r>
            <a:r>
              <a:rPr lang="ru-RU" sz="2400" dirty="0" smtClean="0">
                <a:latin typeface="Monotype Corsiva" pitchFamily="66" charset="0"/>
              </a:rPr>
              <a:t>. Заболевание протекает чаще остро.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  У лошадей  отмечают напряженную походку, ригидность жевательных мышц, неподвижность ушных раковин, затрудненный прием и проглатывание  корма и выпадение  третьего века. Дыхание становится частым и поверхностным, мышцы твердыми, хвост приподнят, живот подтянут, вдоль реберной дуги образуется запальный желоб, кал  и моча выделяются с трудом.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У крупного рогатого скота отмечают тимпанию, тонические судороги, ходульную походку, усиленное потоотделение. У овец и коз наблюдаются судорожные сокращения мышц шеи, запрокидывание головы на спину.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У свиней поражаются обычно только мышцы головы: глазные яблоки повернуты наружу, третье веко выпадает, углы рта оттянуты назад. Продолжительность болезни 3-6 дней. Температура нормальная, но перед смертью повышается до 42-43 °С. Летальность от 45 до 100 %.</a:t>
            </a:r>
          </a:p>
          <a:p>
            <a:endParaRPr lang="ru-RU" sz="20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:\стоооооо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0"/>
            <a:ext cx="77867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71480"/>
            <a:ext cx="8286808" cy="62865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4400" dirty="0" smtClean="0">
                <a:latin typeface="Monotype Corsiva" pitchFamily="66" charset="0"/>
              </a:rPr>
              <a:t>При вскрытии обнаруживают: резко выражено трупное окоченение; кровь плохо свернувшаяся, темно-красного цвета; зернистую дистрофию миокарда с резким расширением правых сердечных полостей; кровоизлияния под эпи- и эндокардом, в скелетных мышцах; застойную гиперемию и отек легких; гиперемию печени и почек.</a:t>
            </a:r>
          </a:p>
          <a:p>
            <a:pPr>
              <a:buNone/>
            </a:pPr>
            <a:endParaRPr lang="ru-RU" sz="4400" dirty="0" smtClean="0">
              <a:latin typeface="Monotype Corsiva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500042"/>
            <a:ext cx="785818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643998" cy="721523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6200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6200" b="1" dirty="0" smtClean="0">
                <a:solidFill>
                  <a:srgbClr val="FF0000"/>
                </a:solidFill>
                <a:latin typeface="Monotype Corsiva" pitchFamily="66" charset="0"/>
              </a:rPr>
              <a:t>Диагностика.</a:t>
            </a:r>
          </a:p>
          <a:p>
            <a:pPr>
              <a:buNone/>
            </a:pPr>
            <a:r>
              <a:rPr lang="ru-RU" sz="6200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5200" dirty="0" smtClean="0">
                <a:latin typeface="Monotype Corsiva" pitchFamily="66" charset="0"/>
              </a:rPr>
              <a:t>Учитывают эпизоотологические данные, клинические признаки, патологоанатомические изменения и результаты лабораторных исследований. Для исследования направляют раневой секрет, кусочки ткани из глубоких слоев мест поражения, от трупов – кровь, кусочки печени и селезенки. Диагноз считается установленным при обнаружении токсина и выделении культуры возбудителя с установлением его токсичности.</a:t>
            </a:r>
          </a:p>
          <a:p>
            <a:endParaRPr lang="ru-RU" sz="5200" dirty="0" smtClean="0">
              <a:latin typeface="Monotype Corsiva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9297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58204" cy="1071546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Лечение.</a:t>
            </a:r>
            <a:endParaRPr lang="ru-RU" sz="4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929718" cy="650085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5100" dirty="0" smtClean="0">
                <a:latin typeface="Monotype Corsiva" pitchFamily="66" charset="0"/>
              </a:rPr>
              <a:t>Из специфических средств используют противостолбнячную сыворотку. Применяют антибиотики, противосудорожные, успокаивающие и наркотические средства. Проводят хирургическую обработку ран. Больных животных помещают в затемненное место с обильной подстилкой, назначают диетическое кормление, устраняют раздражители, освобождают прямую кишку, проводят массаж мочевого пузыря.</a:t>
            </a:r>
          </a:p>
          <a:p>
            <a:pPr>
              <a:buNone/>
            </a:pPr>
            <a:r>
              <a:rPr lang="ru-RU" sz="5100" dirty="0" smtClean="0">
                <a:latin typeface="Monotype Corsiva" pitchFamily="66" charset="0"/>
              </a:rPr>
              <a:t> Для активной иммунизации животных используют концентрированный столбнячный анатоксин. Пассивную специфическую профилактику осуществляют использованием антитоксической противостолбнячной сыворотки.</a:t>
            </a:r>
          </a:p>
          <a:p>
            <a:pPr>
              <a:buNone/>
            </a:pPr>
            <a:r>
              <a:rPr lang="ru-RU" sz="51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86808" cy="1140736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Профилактика и меры борьбы</a:t>
            </a:r>
            <a:endParaRPr lang="ru-RU" sz="4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715404" cy="5715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Monotype Corsiva" pitchFamily="66" charset="0"/>
              </a:rPr>
              <a:t>В основу профилактики болезни положены: предупреждение  травматизма и своевременная, качественная обработка ран; соблюдение правил асептики и антисептики. В стационарно неблагополучных пунктах проводят профилактическую вакцинацию.</a:t>
            </a:r>
          </a:p>
          <a:p>
            <a:pPr>
              <a:buNone/>
            </a:pPr>
            <a:r>
              <a:rPr lang="ru-RU" sz="3600" dirty="0" smtClean="0">
                <a:latin typeface="Monotype Corsiva" pitchFamily="66" charset="0"/>
              </a:rPr>
              <a:t>Больных и подозрительных по заболеванию животных лечат, убой на мясо  их не допускается.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-428652"/>
            <a:ext cx="9501222" cy="5572164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Столбняк </a:t>
            </a:r>
            <a:r>
              <a:rPr lang="ru-RU" sz="3200" dirty="0" smtClean="0">
                <a:latin typeface="Monotype Corsiva" pitchFamily="66" charset="0"/>
              </a:rPr>
              <a:t>– остро протекающая  инфекционная болезнь всех видов млекопитающих и человека, характеризующаяся  повышенной рефлекторной возбудимостью, тоническими сокращениями преимущественно мышц разгибателей под воздействием  токсина </a:t>
            </a:r>
            <a:r>
              <a:rPr lang="ru-RU" sz="3200" dirty="0" err="1" smtClean="0">
                <a:latin typeface="Monotype Corsiva" pitchFamily="66" charset="0"/>
              </a:rPr>
              <a:t>Cl</a:t>
            </a:r>
            <a:r>
              <a:rPr lang="ru-RU" sz="3200" dirty="0" smtClean="0">
                <a:latin typeface="Monotype Corsiva" pitchFamily="66" charset="0"/>
              </a:rPr>
              <a:t>. </a:t>
            </a:r>
            <a:r>
              <a:rPr lang="ru-RU" sz="3200" dirty="0" err="1" smtClean="0">
                <a:latin typeface="Monotype Corsiva" pitchFamily="66" charset="0"/>
              </a:rPr>
              <a:t>tetani</a:t>
            </a:r>
            <a:r>
              <a:rPr lang="ru-RU" sz="3200" dirty="0" smtClean="0">
                <a:latin typeface="Monotype Corsiva" pitchFamily="66" charset="0"/>
              </a:rPr>
              <a:t>, образующегося на месте проникновения возбудителя в организм.</a:t>
            </a:r>
          </a:p>
          <a:p>
            <a:r>
              <a:rPr lang="ru-RU" dirty="0" smtClean="0">
                <a:latin typeface="Monotype Corsiva" pitchFamily="66" charset="0"/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643314"/>
            <a:ext cx="8858280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8215370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329642" cy="785794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Этиология. 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571264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Возбудитель – </a:t>
            </a:r>
            <a:r>
              <a:rPr lang="ru-RU" dirty="0" err="1" smtClean="0">
                <a:solidFill>
                  <a:srgbClr val="FF0000"/>
                </a:solidFill>
                <a:latin typeface="Monotype Corsiva" pitchFamily="66" charset="0"/>
              </a:rPr>
              <a:t>Clostridium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Monotype Corsiva" pitchFamily="66" charset="0"/>
              </a:rPr>
              <a:t>tetani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dirty="0" smtClean="0">
                <a:latin typeface="Monotype Corsiva" pitchFamily="66" charset="0"/>
              </a:rPr>
              <a:t>– тонкая прямая грамположительная подвижная палочка с округленными концами размером 8-12 </a:t>
            </a:r>
            <a:r>
              <a:rPr lang="ru-RU" dirty="0" err="1" smtClean="0">
                <a:latin typeface="Monotype Corsiva" pitchFamily="66" charset="0"/>
              </a:rPr>
              <a:t>х</a:t>
            </a:r>
            <a:r>
              <a:rPr lang="ru-RU" dirty="0" smtClean="0">
                <a:latin typeface="Monotype Corsiva" pitchFamily="66" charset="0"/>
              </a:rPr>
              <a:t> 0,3-0,8 мкм, строгий анаэроб, образует споры, располагающиеся </a:t>
            </a:r>
            <a:r>
              <a:rPr lang="ru-RU" dirty="0" err="1" smtClean="0">
                <a:latin typeface="Monotype Corsiva" pitchFamily="66" charset="0"/>
              </a:rPr>
              <a:t>субтерминально</a:t>
            </a:r>
            <a:r>
              <a:rPr lang="ru-RU" dirty="0" smtClean="0">
                <a:latin typeface="Monotype Corsiva" pitchFamily="66" charset="0"/>
              </a:rPr>
              <a:t>. На среде </a:t>
            </a:r>
            <a:r>
              <a:rPr lang="ru-RU" dirty="0" err="1" smtClean="0">
                <a:latin typeface="Monotype Corsiva" pitchFamily="66" charset="0"/>
              </a:rPr>
              <a:t>Китт-Тароцци</a:t>
            </a:r>
            <a:r>
              <a:rPr lang="ru-RU" dirty="0" smtClean="0">
                <a:latin typeface="Monotype Corsiva" pitchFamily="66" charset="0"/>
              </a:rPr>
              <a:t> возбудитель образует муть с незначительным газообразованием, культура издает своеобразный запах жженого рога.</a:t>
            </a:r>
          </a:p>
          <a:p>
            <a:r>
              <a:rPr lang="ru-RU" dirty="0" smtClean="0">
                <a:latin typeface="Monotype Corsiva" pitchFamily="66" charset="0"/>
              </a:rPr>
              <a:t> </a:t>
            </a: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857628"/>
            <a:ext cx="6429420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8582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:\ссс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7868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14348" y="214290"/>
            <a:ext cx="84296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err="1">
                <a:latin typeface="Monotype Corsiva" pitchFamily="66" charset="0"/>
              </a:rPr>
              <a:t>Серологически</a:t>
            </a:r>
            <a:r>
              <a:rPr lang="ru-RU" sz="4800" dirty="0">
                <a:latin typeface="Monotype Corsiva" pitchFamily="66" charset="0"/>
              </a:rPr>
              <a:t> дифференцируют 10 типов возбудителя. Споры возбудителя в почве, высохшем кале, на поверхности предметов, защищенных от солнечного света, сохраняются более 10 лет. Возбудитель особо устойчив к </a:t>
            </a:r>
            <a:r>
              <a:rPr lang="ru-RU" sz="4800" dirty="0" err="1" smtClean="0">
                <a:latin typeface="Monotype Corsiva" pitchFamily="66" charset="0"/>
              </a:rPr>
              <a:t>дезсредствам</a:t>
            </a:r>
            <a:r>
              <a:rPr lang="ru-RU" sz="4800" dirty="0" smtClean="0">
                <a:latin typeface="Monotype Corsiva" pitchFamily="66" charset="0"/>
              </a:rPr>
              <a:t>.</a:t>
            </a:r>
            <a:endParaRPr lang="ru-RU" sz="48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786842" cy="714356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Эпизоотологические данные. </a:t>
            </a:r>
            <a:endParaRPr lang="ru-RU" sz="4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5715008" cy="7429552"/>
          </a:xfrm>
        </p:spPr>
        <p:txBody>
          <a:bodyPr>
            <a:normAutofit fontScale="25000" lnSpcReduction="20000"/>
          </a:bodyPr>
          <a:lstStyle/>
          <a:p>
            <a:r>
              <a:rPr lang="ru-RU" sz="11200" dirty="0" smtClean="0">
                <a:latin typeface="Monotype Corsiva" pitchFamily="66" charset="0"/>
              </a:rPr>
              <a:t>Восприимчивы все виды млекопитающих, в большой степени лошади. Источник возбудителя инфекции – клинически  здоровые животные, в кишечнике которых содержится возбудитель, и выделяется он во внешнюю  среду с калом. Заражение происходит при попадании спор возбудителя в  раны, в которых создаются анаэробные условия. Для заболевания  характерна стационарность, оно регистрируется в виде спорадических случаев чаще весной и осенью. Летальность  может достигать 90%.</a:t>
            </a:r>
          </a:p>
          <a:p>
            <a:r>
              <a:rPr lang="ru-RU" sz="12800" dirty="0" smtClean="0">
                <a:latin typeface="Monotype Corsiva" pitchFamily="66" charset="0"/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571480"/>
            <a:ext cx="3571867" cy="628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8577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58204" cy="1426464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Патогенез. </a:t>
            </a:r>
            <a:endParaRPr lang="ru-RU" sz="4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5929354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Возбудитель проникает в организм  при различных ранениях. При наличии анаэробных условий в месте внедрения возбудителя он размножается с выделением </a:t>
            </a:r>
            <a:r>
              <a:rPr lang="ru-RU" sz="3200" dirty="0" err="1" smtClean="0">
                <a:latin typeface="Monotype Corsiva" pitchFamily="66" charset="0"/>
              </a:rPr>
              <a:t>нейротоксина</a:t>
            </a:r>
            <a:r>
              <a:rPr lang="ru-RU" sz="3200" dirty="0" smtClean="0">
                <a:latin typeface="Monotype Corsiva" pitchFamily="66" charset="0"/>
              </a:rPr>
              <a:t>, который с кровотоком или по нервным  стволам проникает в спинной и  продолговатый мозг. Под  влиянием токсина повышается рефлекторная возбудимость и появляются длительные (</a:t>
            </a:r>
            <a:r>
              <a:rPr lang="ru-RU" sz="3200" dirty="0" err="1" smtClean="0">
                <a:latin typeface="Monotype Corsiva" pitchFamily="66" charset="0"/>
              </a:rPr>
              <a:t>тетанические</a:t>
            </a:r>
            <a:r>
              <a:rPr lang="ru-RU" sz="3200" dirty="0" smtClean="0">
                <a:latin typeface="Monotype Corsiva" pitchFamily="66" charset="0"/>
              </a:rPr>
              <a:t>) судороги, которые затрудняют передвижение, прием корма, работу сердца, легких и т.д. Гибель животного наступает в результате  паралича дыхательного центра и сердца, асфиксии и нарушения кровообращения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116</TotalTime>
  <Words>457</Words>
  <Application>Microsoft Office PowerPoint</Application>
  <PresentationFormat>Экран (4:3)</PresentationFormat>
  <Paragraphs>28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Метро</vt:lpstr>
      <vt:lpstr>Слайд 1</vt:lpstr>
      <vt:lpstr>Слайд 2</vt:lpstr>
      <vt:lpstr>Слайд 3</vt:lpstr>
      <vt:lpstr>Этиология. </vt:lpstr>
      <vt:lpstr>Слайд 5</vt:lpstr>
      <vt:lpstr>Слайд 6</vt:lpstr>
      <vt:lpstr>Эпизоотологические данные. </vt:lpstr>
      <vt:lpstr>Слайд 8</vt:lpstr>
      <vt:lpstr>Патогенез. </vt:lpstr>
      <vt:lpstr>Слайд 10</vt:lpstr>
      <vt:lpstr>Течение и симптомы болезни</vt:lpstr>
      <vt:lpstr>Слайд 12</vt:lpstr>
      <vt:lpstr>Слайд 13</vt:lpstr>
      <vt:lpstr>Слайд 14</vt:lpstr>
      <vt:lpstr>Слайд 15</vt:lpstr>
      <vt:lpstr>Слайд 16</vt:lpstr>
      <vt:lpstr>Лечение.</vt:lpstr>
      <vt:lpstr>Профилактика и меры борьбы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13</cp:revision>
  <dcterms:created xsi:type="dcterms:W3CDTF">2012-02-05T13:37:55Z</dcterms:created>
  <dcterms:modified xsi:type="dcterms:W3CDTF">2012-02-05T15:39:27Z</dcterms:modified>
</cp:coreProperties>
</file>