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8"/>
  </p:notesMasterIdLst>
  <p:sldIdLst>
    <p:sldId id="256" r:id="rId2"/>
    <p:sldId id="274" r:id="rId3"/>
    <p:sldId id="259" r:id="rId4"/>
    <p:sldId id="260" r:id="rId5"/>
    <p:sldId id="261" r:id="rId6"/>
    <p:sldId id="262" r:id="rId7"/>
    <p:sldId id="263" r:id="rId8"/>
    <p:sldId id="264" r:id="rId9"/>
    <p:sldId id="266" r:id="rId10"/>
    <p:sldId id="275" r:id="rId11"/>
    <p:sldId id="267" r:id="rId12"/>
    <p:sldId id="268" r:id="rId13"/>
    <p:sldId id="269"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1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E34B65-51D7-4566-9384-CE6763FC6BDD}" type="datetimeFigureOut">
              <a:rPr lang="ru-RU" smtClean="0"/>
              <a:t>31.05.2015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EB13FA-438C-4C48-B0FE-EE71C2231A62}" type="slidenum">
              <a:rPr lang="ru-RU" smtClean="0"/>
              <a:t>‹#›</a:t>
            </a:fld>
            <a:endParaRPr lang="ru-RU"/>
          </a:p>
        </p:txBody>
      </p:sp>
    </p:spTree>
    <p:extLst>
      <p:ext uri="{BB962C8B-B14F-4D97-AF65-F5344CB8AC3E}">
        <p14:creationId xmlns:p14="http://schemas.microsoft.com/office/powerpoint/2010/main" val="2622897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EB13FA-438C-4C48-B0FE-EE71C2231A62}" type="slidenum">
              <a:rPr lang="ru-RU" smtClean="0"/>
              <a:t>5</a:t>
            </a:fld>
            <a:endParaRPr lang="ru-RU"/>
          </a:p>
        </p:txBody>
      </p:sp>
    </p:spTree>
    <p:extLst>
      <p:ext uri="{BB962C8B-B14F-4D97-AF65-F5344CB8AC3E}">
        <p14:creationId xmlns:p14="http://schemas.microsoft.com/office/powerpoint/2010/main" val="40750486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4C71EC6-210F-42DE-9C53-41977AD35B3D}" type="datetimeFigureOut">
              <a:rPr lang="ru-RU" smtClean="0"/>
              <a:t>31.05.2015</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19B0651-EE4F-4900-A07F-96A6BFA9D0F0}" type="slidenum">
              <a:rPr lang="ru-RU" smtClean="0"/>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31.05.2015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31.05.2015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31.05.2015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31.05.2015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31.05.2015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31.05.2015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31.05.2015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31.05.2015</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476672"/>
            <a:ext cx="8424936" cy="5904656"/>
          </a:xfrm>
        </p:spPr>
        <p:txBody>
          <a:bodyPr>
            <a:normAutofit/>
          </a:bodyPr>
          <a:lstStyle/>
          <a:p>
            <a:r>
              <a:rPr lang="ru-RU" sz="4000" i="1" dirty="0" smtClean="0">
                <a:latin typeface="Times New Roman" pitchFamily="18" charset="0"/>
                <a:cs typeface="Times New Roman" pitchFamily="18" charset="0"/>
              </a:rPr>
              <a:t/>
            </a:r>
            <a:br>
              <a:rPr lang="ru-RU" sz="4000" i="1" dirty="0" smtClean="0">
                <a:latin typeface="Times New Roman" pitchFamily="18" charset="0"/>
                <a:cs typeface="Times New Roman" pitchFamily="18" charset="0"/>
              </a:rPr>
            </a:br>
            <a:r>
              <a:rPr lang="ru-RU" sz="4000" i="1" dirty="0">
                <a:latin typeface="Times New Roman" pitchFamily="18" charset="0"/>
                <a:cs typeface="Times New Roman" pitchFamily="18" charset="0"/>
              </a:rPr>
              <a:t/>
            </a:r>
            <a:br>
              <a:rPr lang="ru-RU" sz="4000" i="1" dirty="0">
                <a:latin typeface="Times New Roman" pitchFamily="18" charset="0"/>
                <a:cs typeface="Times New Roman" pitchFamily="18" charset="0"/>
              </a:rPr>
            </a:br>
            <a:r>
              <a:rPr lang="ru-RU" sz="4000" i="1" dirty="0" smtClean="0">
                <a:latin typeface="Times New Roman" pitchFamily="18" charset="0"/>
                <a:cs typeface="Times New Roman" pitchFamily="18" charset="0"/>
              </a:rPr>
              <a:t/>
            </a:r>
            <a:br>
              <a:rPr lang="ru-RU" sz="4000" i="1" dirty="0" smtClean="0">
                <a:latin typeface="Times New Roman" pitchFamily="18" charset="0"/>
                <a:cs typeface="Times New Roman" pitchFamily="18" charset="0"/>
              </a:rPr>
            </a:br>
            <a:r>
              <a:rPr lang="ru-RU" sz="4000" i="1" dirty="0" smtClean="0">
                <a:latin typeface="Times New Roman" pitchFamily="18" charset="0"/>
                <a:cs typeface="Times New Roman" pitchFamily="18" charset="0"/>
              </a:rPr>
              <a:t>Технология </a:t>
            </a:r>
            <a:r>
              <a:rPr lang="ru-RU" sz="4000" i="1" smtClean="0">
                <a:latin typeface="Times New Roman" pitchFamily="18" charset="0"/>
                <a:cs typeface="Times New Roman" pitchFamily="18" charset="0"/>
              </a:rPr>
              <a:t>производства сдобных </a:t>
            </a:r>
            <a:r>
              <a:rPr lang="ru-RU" sz="4000" i="1" dirty="0" smtClean="0">
                <a:latin typeface="Times New Roman" pitchFamily="18" charset="0"/>
                <a:cs typeface="Times New Roman" pitchFamily="18" charset="0"/>
              </a:rPr>
              <a:t>изделий</a:t>
            </a:r>
            <a:r>
              <a:rPr lang="ru-RU" sz="4000" i="1" dirty="0">
                <a:latin typeface="Times New Roman" pitchFamily="18" charset="0"/>
                <a:cs typeface="Times New Roman" pitchFamily="18" charset="0"/>
              </a:rPr>
              <a:t/>
            </a:r>
            <a:br>
              <a:rPr lang="ru-RU" sz="4000" i="1" dirty="0">
                <a:latin typeface="Times New Roman" pitchFamily="18" charset="0"/>
                <a:cs typeface="Times New Roman" pitchFamily="18" charset="0"/>
              </a:rPr>
            </a:br>
            <a:r>
              <a:rPr lang="ru-RU" sz="4000" i="1" dirty="0" smtClean="0">
                <a:latin typeface="Times New Roman" pitchFamily="18" charset="0"/>
                <a:cs typeface="Times New Roman" pitchFamily="18" charset="0"/>
              </a:rPr>
              <a:t/>
            </a:r>
            <a:br>
              <a:rPr lang="ru-RU" sz="4000" i="1" dirty="0" smtClean="0">
                <a:latin typeface="Times New Roman" pitchFamily="18" charset="0"/>
                <a:cs typeface="Times New Roman" pitchFamily="18" charset="0"/>
              </a:rPr>
            </a:br>
            <a:r>
              <a:rPr lang="ru-RU" sz="2000" i="1" dirty="0" smtClean="0">
                <a:latin typeface="Times New Roman" pitchFamily="18" charset="0"/>
                <a:cs typeface="Times New Roman" pitchFamily="18" charset="0"/>
              </a:rPr>
              <a:t/>
            </a:r>
            <a:br>
              <a:rPr lang="ru-RU" sz="2000" i="1" dirty="0" smtClean="0">
                <a:latin typeface="Times New Roman" pitchFamily="18" charset="0"/>
                <a:cs typeface="Times New Roman" pitchFamily="18" charset="0"/>
              </a:rPr>
            </a:br>
            <a:r>
              <a:rPr lang="ru-RU" sz="2000" i="1" dirty="0">
                <a:latin typeface="Times New Roman" pitchFamily="18" charset="0"/>
                <a:cs typeface="Times New Roman" pitchFamily="18" charset="0"/>
              </a:rPr>
              <a:t/>
            </a:r>
            <a:br>
              <a:rPr lang="ru-RU" sz="2000" i="1" dirty="0">
                <a:latin typeface="Times New Roman" pitchFamily="18" charset="0"/>
                <a:cs typeface="Times New Roman" pitchFamily="18" charset="0"/>
              </a:rPr>
            </a:br>
            <a:r>
              <a:rPr lang="ru-RU" sz="2000" i="1" dirty="0" smtClean="0">
                <a:latin typeface="Times New Roman" pitchFamily="18" charset="0"/>
                <a:cs typeface="Times New Roman" pitchFamily="18" charset="0"/>
              </a:rPr>
              <a:t/>
            </a:r>
            <a:br>
              <a:rPr lang="ru-RU" sz="2000" i="1" dirty="0" smtClean="0">
                <a:latin typeface="Times New Roman" pitchFamily="18" charset="0"/>
                <a:cs typeface="Times New Roman" pitchFamily="18" charset="0"/>
              </a:rPr>
            </a:br>
            <a:r>
              <a:rPr lang="ru-RU" sz="2000" i="1" dirty="0" smtClean="0">
                <a:latin typeface="Times New Roman" pitchFamily="18" charset="0"/>
                <a:cs typeface="Times New Roman" pitchFamily="18" charset="0"/>
              </a:rPr>
              <a:t/>
            </a:r>
            <a:br>
              <a:rPr lang="ru-RU" sz="2000" i="1" dirty="0" smtClean="0">
                <a:latin typeface="Times New Roman" pitchFamily="18" charset="0"/>
                <a:cs typeface="Times New Roman" pitchFamily="18" charset="0"/>
              </a:rPr>
            </a:br>
            <a:endParaRPr lang="ru-RU" sz="2000" i="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977846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i="1" dirty="0" smtClean="0">
                <a:solidFill>
                  <a:schemeClr val="tx1"/>
                </a:solidFill>
              </a:rPr>
              <a:t>Внесение начинки</a:t>
            </a:r>
            <a:endParaRPr lang="ru-RU" i="1" dirty="0">
              <a:solidFill>
                <a:schemeClr val="tx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167" y="2132857"/>
            <a:ext cx="4176464" cy="4508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descr="C:\Users\1\Desktop\Яна\Учеба\практика экспресс фото\MUoxNoKhQK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132857"/>
            <a:ext cx="4021733" cy="4508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2631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1\Desktop\практика экспресс\NxWzpMhr3t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132856"/>
            <a:ext cx="3816424" cy="446449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1\Desktop\практика экспресс\ydaux3s6Qs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2132856"/>
            <a:ext cx="3780420" cy="4464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80741" y="141600"/>
            <a:ext cx="6686574" cy="1631216"/>
          </a:xfrm>
          <a:prstGeom prst="rect">
            <a:avLst/>
          </a:prstGeom>
          <a:noFill/>
        </p:spPr>
        <p:txBody>
          <a:bodyPr wrap="none" rtlCol="0">
            <a:spAutoFit/>
          </a:bodyPr>
          <a:lstStyle/>
          <a:p>
            <a:pPr algn="ctr"/>
            <a:r>
              <a:rPr lang="ru-RU" sz="5000" i="1" dirty="0" smtClean="0"/>
              <a:t>Формование тестовых </a:t>
            </a:r>
          </a:p>
          <a:p>
            <a:pPr algn="ctr"/>
            <a:r>
              <a:rPr lang="ru-RU" sz="5000" i="1" dirty="0" smtClean="0"/>
              <a:t>заготовок</a:t>
            </a:r>
            <a:endParaRPr lang="ru-RU" sz="5000" i="1" dirty="0"/>
          </a:p>
        </p:txBody>
      </p:sp>
    </p:spTree>
    <p:extLst>
      <p:ext uri="{BB962C8B-B14F-4D97-AF65-F5344CB8AC3E}">
        <p14:creationId xmlns:p14="http://schemas.microsoft.com/office/powerpoint/2010/main" val="326519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99247" y="2248347"/>
            <a:ext cx="3728737" cy="4132981"/>
          </a:xfrm>
        </p:spPr>
        <p:txBody>
          <a:bodyPr>
            <a:normAutofit fontScale="85000" lnSpcReduction="20000"/>
          </a:bodyPr>
          <a:lstStyle/>
          <a:p>
            <a:pPr marL="68580" indent="0" algn="ctr">
              <a:buNone/>
            </a:pPr>
            <a:r>
              <a:rPr lang="ru-RU" dirty="0"/>
              <a:t>Окончательная </a:t>
            </a:r>
            <a:r>
              <a:rPr lang="ru-RU" dirty="0" err="1"/>
              <a:t>расстойка</a:t>
            </a:r>
            <a:r>
              <a:rPr lang="ru-RU" dirty="0"/>
              <a:t> – это период брожения сформированных тестовых заготовок перед выпечкой. </a:t>
            </a:r>
          </a:p>
          <a:p>
            <a:pPr marL="68580" indent="0" algn="ctr">
              <a:buNone/>
            </a:pPr>
            <a:r>
              <a:rPr lang="ru-RU" dirty="0"/>
              <a:t>В процессе окончательной расстойки тестовые заготовки интенсивно разрыхляются и значительно увеличиваются в объеме, поверхность заготовок становится гладкой и эластичной, что обеспечивает стандартный вид и хорошую пористость изделия. В процессе расстойки наряду с брожением протекают и другие процессы созревания теста</a:t>
            </a:r>
            <a:r>
              <a:rPr lang="ru-RU" dirty="0" smtClean="0"/>
              <a:t>.</a:t>
            </a:r>
            <a:endParaRPr lang="ru-RU" dirty="0"/>
          </a:p>
        </p:txBody>
      </p:sp>
      <p:sp>
        <p:nvSpPr>
          <p:cNvPr id="2" name="Заголовок 1"/>
          <p:cNvSpPr>
            <a:spLocks noGrp="1"/>
          </p:cNvSpPr>
          <p:nvPr>
            <p:ph type="title"/>
          </p:nvPr>
        </p:nvSpPr>
        <p:spPr/>
        <p:txBody>
          <a:bodyPr/>
          <a:lstStyle/>
          <a:p>
            <a:pPr algn="ctr"/>
            <a:r>
              <a:rPr lang="ru-RU" i="1" dirty="0" smtClean="0">
                <a:solidFill>
                  <a:schemeClr val="tx1"/>
                </a:solidFill>
                <a:latin typeface="Times New Roman" pitchFamily="18" charset="0"/>
                <a:cs typeface="Times New Roman" pitchFamily="18" charset="0"/>
              </a:rPr>
              <a:t>Окончательная </a:t>
            </a:r>
            <a:r>
              <a:rPr lang="ru-RU" i="1" dirty="0" err="1" smtClean="0">
                <a:solidFill>
                  <a:schemeClr val="tx1"/>
                </a:solidFill>
                <a:latin typeface="Times New Roman" pitchFamily="18" charset="0"/>
                <a:cs typeface="Times New Roman" pitchFamily="18" charset="0"/>
              </a:rPr>
              <a:t>расстойка</a:t>
            </a:r>
            <a:endParaRPr lang="ru-RU" i="1" dirty="0">
              <a:solidFill>
                <a:schemeClr val="tx1"/>
              </a:solidFill>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420888"/>
            <a:ext cx="4065784"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9907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1\Desktop\практика экспресс\4L0vp0ueOG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6421" y="4071848"/>
            <a:ext cx="4318457" cy="255614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1\Desktop\практика экспресс\AnsFXyglkb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2132856"/>
            <a:ext cx="3877717" cy="449513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223085"/>
            <a:ext cx="7704856" cy="145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19650" y="2132856"/>
            <a:ext cx="4572000" cy="1938992"/>
          </a:xfrm>
          <a:prstGeom prst="rect">
            <a:avLst/>
          </a:prstGeom>
        </p:spPr>
        <p:txBody>
          <a:bodyPr>
            <a:spAutoFit/>
          </a:bodyPr>
          <a:lstStyle/>
          <a:p>
            <a:pPr marL="68580" lvl="0" algn="ctr">
              <a:spcBef>
                <a:spcPct val="20000"/>
              </a:spcBef>
              <a:buClr>
                <a:srgbClr val="873624"/>
              </a:buClr>
            </a:pPr>
            <a:r>
              <a:rPr lang="ru-RU" sz="2400" dirty="0">
                <a:solidFill>
                  <a:prstClr val="black">
                    <a:lumMod val="85000"/>
                    <a:lumOff val="15000"/>
                  </a:prstClr>
                </a:solidFill>
              </a:rPr>
              <a:t>Окончательную </a:t>
            </a:r>
            <a:r>
              <a:rPr lang="ru-RU" sz="2400" dirty="0" err="1">
                <a:solidFill>
                  <a:prstClr val="black">
                    <a:lumMod val="85000"/>
                    <a:lumOff val="15000"/>
                  </a:prstClr>
                </a:solidFill>
              </a:rPr>
              <a:t>расстойку</a:t>
            </a:r>
            <a:r>
              <a:rPr lang="ru-RU" sz="2400" dirty="0">
                <a:solidFill>
                  <a:prstClr val="black">
                    <a:lumMod val="85000"/>
                    <a:lumOff val="15000"/>
                  </a:prstClr>
                </a:solidFill>
              </a:rPr>
              <a:t> проводят в атмосфере влажного и теплого воздуха температурой 35 – 40 гр. С. и относительной влажностью 75 – 85 %.</a:t>
            </a:r>
          </a:p>
        </p:txBody>
      </p:sp>
    </p:spTree>
    <p:extLst>
      <p:ext uri="{BB962C8B-B14F-4D97-AF65-F5344CB8AC3E}">
        <p14:creationId xmlns:p14="http://schemas.microsoft.com/office/powerpoint/2010/main" val="2972478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99247" y="2248347"/>
            <a:ext cx="3656729" cy="3877815"/>
          </a:xfrm>
        </p:spPr>
        <p:txBody>
          <a:bodyPr>
            <a:normAutofit/>
          </a:bodyPr>
          <a:lstStyle/>
          <a:p>
            <a:pPr marL="68580" indent="0" algn="ctr">
              <a:buNone/>
            </a:pPr>
            <a:r>
              <a:rPr lang="ru-RU" dirty="0">
                <a:latin typeface="Times New Roman" pitchFamily="18" charset="0"/>
                <a:cs typeface="Times New Roman" pitchFamily="18" charset="0"/>
              </a:rPr>
              <a:t>Выпечка – заключительная стадия производства хлебных изделий, окончательно формирующая качество хлеба. </a:t>
            </a:r>
          </a:p>
        </p:txBody>
      </p:sp>
      <p:sp>
        <p:nvSpPr>
          <p:cNvPr id="2" name="Заголовок 1"/>
          <p:cNvSpPr>
            <a:spLocks noGrp="1"/>
          </p:cNvSpPr>
          <p:nvPr>
            <p:ph type="title"/>
          </p:nvPr>
        </p:nvSpPr>
        <p:spPr>
          <a:xfrm>
            <a:off x="237467" y="704680"/>
            <a:ext cx="5096889" cy="1054250"/>
          </a:xfrm>
        </p:spPr>
        <p:txBody>
          <a:bodyPr>
            <a:normAutofit/>
          </a:bodyPr>
          <a:lstStyle/>
          <a:p>
            <a:r>
              <a:rPr lang="ru-RU" sz="5000" i="1" dirty="0" smtClean="0">
                <a:solidFill>
                  <a:schemeClr val="tx1"/>
                </a:solidFill>
                <a:latin typeface="Times New Roman" pitchFamily="18" charset="0"/>
                <a:cs typeface="Times New Roman" pitchFamily="18" charset="0"/>
              </a:rPr>
              <a:t>Выпечка</a:t>
            </a:r>
            <a:endParaRPr lang="ru-RU" sz="5000" i="1" dirty="0">
              <a:solidFill>
                <a:schemeClr val="tx1"/>
              </a:solidFill>
              <a:latin typeface="Times New Roman" pitchFamily="18" charset="0"/>
              <a:cs typeface="Times New Roman" pitchFamily="18" charset="0"/>
            </a:endParaRP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76672"/>
            <a:ext cx="3744416"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1440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1\Desktop\практика экспресс\P2OtjCmkeB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3" y="476672"/>
            <a:ext cx="3816425" cy="604867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51520" y="2678140"/>
            <a:ext cx="4572000" cy="1938992"/>
          </a:xfrm>
          <a:prstGeom prst="rect">
            <a:avLst/>
          </a:prstGeom>
        </p:spPr>
        <p:txBody>
          <a:bodyPr>
            <a:spAutoFit/>
          </a:bodyPr>
          <a:lstStyle/>
          <a:p>
            <a:pPr marL="68580" lvl="0" algn="ctr">
              <a:spcBef>
                <a:spcPct val="20000"/>
              </a:spcBef>
              <a:buClr>
                <a:srgbClr val="873624"/>
              </a:buClr>
            </a:pPr>
            <a:r>
              <a:rPr lang="ru-RU" sz="2400" dirty="0">
                <a:solidFill>
                  <a:prstClr val="black">
                    <a:lumMod val="85000"/>
                    <a:lumOff val="15000"/>
                  </a:prstClr>
                </a:solidFill>
                <a:latin typeface="Times New Roman" pitchFamily="18" charset="0"/>
                <a:cs typeface="Times New Roman" pitchFamily="18" charset="0"/>
              </a:rPr>
              <a:t>Хлебные изделия выпекают в пекарной камере хлебопекарных печей при температуре паровоздушной среды 200 – 280 С. </a:t>
            </a:r>
          </a:p>
        </p:txBody>
      </p:sp>
      <p:sp>
        <p:nvSpPr>
          <p:cNvPr id="3" name="Прямоугольник 2"/>
          <p:cNvSpPr/>
          <p:nvPr/>
        </p:nvSpPr>
        <p:spPr>
          <a:xfrm>
            <a:off x="683568" y="764704"/>
            <a:ext cx="3240360" cy="861774"/>
          </a:xfrm>
          <a:prstGeom prst="rect">
            <a:avLst/>
          </a:prstGeom>
        </p:spPr>
        <p:txBody>
          <a:bodyPr wrap="square">
            <a:spAutoFit/>
          </a:bodyPr>
          <a:lstStyle/>
          <a:p>
            <a:pPr algn="ctr"/>
            <a:r>
              <a:rPr lang="ru-RU" sz="5000" i="1" dirty="0">
                <a:solidFill>
                  <a:prstClr val="black"/>
                </a:solidFill>
                <a:latin typeface="Times New Roman" pitchFamily="18" charset="0"/>
                <a:ea typeface="+mj-ea"/>
                <a:cs typeface="Times New Roman" pitchFamily="18" charset="0"/>
              </a:rPr>
              <a:t>Выпечка</a:t>
            </a:r>
            <a:endParaRPr lang="ru-RU" dirty="0"/>
          </a:p>
        </p:txBody>
      </p:sp>
    </p:spTree>
    <p:extLst>
      <p:ext uri="{BB962C8B-B14F-4D97-AF65-F5344CB8AC3E}">
        <p14:creationId xmlns:p14="http://schemas.microsoft.com/office/powerpoint/2010/main" val="474604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35896" y="2204864"/>
            <a:ext cx="5240905" cy="3877815"/>
          </a:xfrm>
        </p:spPr>
        <p:txBody>
          <a:bodyPr>
            <a:normAutofit lnSpcReduction="10000"/>
          </a:bodyPr>
          <a:lstStyle/>
          <a:p>
            <a:pPr marL="68580" indent="0" algn="ctr">
              <a:buNone/>
            </a:pPr>
            <a:r>
              <a:rPr lang="ru-RU" sz="3200" i="1" dirty="0" smtClean="0">
                <a:latin typeface="Times New Roman" pitchFamily="18" charset="0"/>
                <a:cs typeface="Times New Roman" pitchFamily="18" charset="0"/>
              </a:rPr>
              <a:t>Внешний </a:t>
            </a:r>
            <a:r>
              <a:rPr lang="ru-RU" sz="3200" i="1" dirty="0">
                <a:latin typeface="Times New Roman" pitchFamily="18" charset="0"/>
                <a:cs typeface="Times New Roman" pitchFamily="18" charset="0"/>
              </a:rPr>
              <a:t>вид изделия </a:t>
            </a:r>
            <a:endParaRPr lang="ru-RU" sz="3200" i="1" dirty="0" smtClean="0">
              <a:latin typeface="Times New Roman" pitchFamily="18" charset="0"/>
              <a:cs typeface="Times New Roman" pitchFamily="18" charset="0"/>
            </a:endParaRPr>
          </a:p>
          <a:p>
            <a:pPr marL="68580" indent="0">
              <a:buNone/>
            </a:pPr>
            <a:r>
              <a:rPr lang="ru-RU" dirty="0" smtClean="0">
                <a:latin typeface="Times New Roman" pitchFamily="18" charset="0"/>
                <a:cs typeface="Times New Roman" pitchFamily="18" charset="0"/>
              </a:rPr>
              <a:t>Форма- </a:t>
            </a:r>
            <a:r>
              <a:rPr lang="ru-RU" dirty="0" err="1" smtClean="0">
                <a:latin typeface="Times New Roman" pitchFamily="18" charset="0"/>
                <a:cs typeface="Times New Roman" pitchFamily="18" charset="0"/>
              </a:rPr>
              <a:t>нерасплывчатая</a:t>
            </a:r>
            <a:r>
              <a:rPr lang="ru-RU" dirty="0" smtClean="0">
                <a:latin typeface="Times New Roman" pitchFamily="18" charset="0"/>
                <a:cs typeface="Times New Roman" pitchFamily="18" charset="0"/>
              </a:rPr>
              <a:t>, без </a:t>
            </a:r>
            <a:r>
              <a:rPr lang="ru-RU" dirty="0" err="1" smtClean="0">
                <a:latin typeface="Times New Roman" pitchFamily="18" charset="0"/>
                <a:cs typeface="Times New Roman" pitchFamily="18" charset="0"/>
              </a:rPr>
              <a:t>притисков</a:t>
            </a:r>
            <a:endParaRPr lang="ru-RU" dirty="0" smtClean="0">
              <a:latin typeface="Times New Roman" pitchFamily="18" charset="0"/>
              <a:cs typeface="Times New Roman" pitchFamily="18" charset="0"/>
            </a:endParaRPr>
          </a:p>
          <a:p>
            <a:pPr marL="68580" indent="0">
              <a:buNone/>
            </a:pPr>
            <a:r>
              <a:rPr lang="ru-RU" dirty="0" smtClean="0">
                <a:latin typeface="Times New Roman" pitchFamily="18" charset="0"/>
                <a:cs typeface="Times New Roman" pitchFamily="18" charset="0"/>
              </a:rPr>
              <a:t>Поверхность- гладкая, глянцевитая</a:t>
            </a:r>
          </a:p>
          <a:p>
            <a:pPr marL="68580" indent="0">
              <a:buNone/>
            </a:pPr>
            <a:r>
              <a:rPr lang="ru-RU" dirty="0" smtClean="0">
                <a:latin typeface="Times New Roman" pitchFamily="18" charset="0"/>
                <a:cs typeface="Times New Roman" pitchFamily="18" charset="0"/>
              </a:rPr>
              <a:t>Цвет- от светло- до темно-коричневого</a:t>
            </a:r>
          </a:p>
          <a:p>
            <a:pPr marL="68580" indent="0">
              <a:buNone/>
            </a:pPr>
            <a:r>
              <a:rPr lang="ru-RU" dirty="0">
                <a:latin typeface="Times New Roman" pitchFamily="18" charset="0"/>
                <a:cs typeface="Times New Roman" pitchFamily="18" charset="0"/>
              </a:rPr>
              <a:t>С</a:t>
            </a:r>
            <a:r>
              <a:rPr lang="ru-RU" dirty="0" smtClean="0">
                <a:latin typeface="Times New Roman" pitchFamily="18" charset="0"/>
                <a:cs typeface="Times New Roman" pitchFamily="18" charset="0"/>
              </a:rPr>
              <a:t>остояние мякиша- пропеченный, не влажный на ощупь, без комочков</a:t>
            </a:r>
          </a:p>
          <a:p>
            <a:pPr marL="68580" indent="0">
              <a:buNone/>
            </a:pPr>
            <a:r>
              <a:rPr lang="ru-RU" dirty="0">
                <a:latin typeface="Times New Roman" pitchFamily="18" charset="0"/>
                <a:cs typeface="Times New Roman" pitchFamily="18" charset="0"/>
              </a:rPr>
              <a:t>В</a:t>
            </a:r>
            <a:r>
              <a:rPr lang="ru-RU" dirty="0" smtClean="0">
                <a:latin typeface="Times New Roman" pitchFamily="18" charset="0"/>
                <a:cs typeface="Times New Roman" pitchFamily="18" charset="0"/>
              </a:rPr>
              <a:t>кус </a:t>
            </a:r>
            <a:r>
              <a:rPr lang="ru-RU" dirty="0">
                <a:latin typeface="Times New Roman" pitchFamily="18" charset="0"/>
                <a:cs typeface="Times New Roman" pitchFamily="18" charset="0"/>
              </a:rPr>
              <a:t>и </a:t>
            </a:r>
            <a:r>
              <a:rPr lang="ru-RU" dirty="0" smtClean="0">
                <a:latin typeface="Times New Roman" pitchFamily="18" charset="0"/>
                <a:cs typeface="Times New Roman" pitchFamily="18" charset="0"/>
              </a:rPr>
              <a:t>запах- сдобный, свойственный данному виду изделия</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fontScale="90000"/>
          </a:bodyPr>
          <a:lstStyle/>
          <a:p>
            <a:pPr algn="ctr"/>
            <a:r>
              <a:rPr lang="ru-RU" i="1" dirty="0" smtClean="0">
                <a:solidFill>
                  <a:schemeClr val="tx1"/>
                </a:solidFill>
                <a:latin typeface="Times New Roman" pitchFamily="18" charset="0"/>
                <a:cs typeface="Times New Roman" pitchFamily="18" charset="0"/>
              </a:rPr>
              <a:t>Характеристика готовой продукции(ГОСТ 24557-89)</a:t>
            </a:r>
            <a:endParaRPr lang="ru-RU" i="1" dirty="0">
              <a:solidFill>
                <a:schemeClr val="tx1"/>
              </a:solidFill>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060848"/>
            <a:ext cx="3384376"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2531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99247" y="2248347"/>
            <a:ext cx="3584721" cy="3877815"/>
          </a:xfrm>
        </p:spPr>
        <p:txBody>
          <a:bodyPr>
            <a:normAutofit fontScale="92500"/>
          </a:bodyPr>
          <a:lstStyle/>
          <a:p>
            <a:pPr>
              <a:buFont typeface="Wingdings" pitchFamily="2" charset="2"/>
              <a:buChar char="v"/>
            </a:pPr>
            <a:r>
              <a:rPr lang="ru-RU" dirty="0" smtClean="0"/>
              <a:t>Хлебобулочные изделия:</a:t>
            </a:r>
          </a:p>
          <a:p>
            <a:pPr>
              <a:buFont typeface="Arial" pitchFamily="34" charset="0"/>
              <a:buChar char="•"/>
            </a:pPr>
            <a:r>
              <a:rPr lang="ru-RU" dirty="0"/>
              <a:t>х</a:t>
            </a:r>
            <a:r>
              <a:rPr lang="ru-RU" dirty="0" smtClean="0"/>
              <a:t>леб;</a:t>
            </a:r>
          </a:p>
          <a:p>
            <a:pPr>
              <a:buFont typeface="Arial" pitchFamily="34" charset="0"/>
              <a:buChar char="•"/>
            </a:pPr>
            <a:r>
              <a:rPr lang="ru-RU" dirty="0"/>
              <a:t>б</a:t>
            </a:r>
            <a:r>
              <a:rPr lang="ru-RU" dirty="0" smtClean="0"/>
              <a:t>атоны;</a:t>
            </a:r>
          </a:p>
          <a:p>
            <a:pPr>
              <a:buFont typeface="Arial" pitchFamily="34" charset="0"/>
              <a:buChar char="•"/>
            </a:pPr>
            <a:r>
              <a:rPr lang="ru-RU" dirty="0"/>
              <a:t>с</a:t>
            </a:r>
            <a:r>
              <a:rPr lang="ru-RU" dirty="0" smtClean="0"/>
              <a:t>добные булочные изделия;</a:t>
            </a:r>
          </a:p>
          <a:p>
            <a:pPr>
              <a:buFont typeface="Arial" pitchFamily="34" charset="0"/>
              <a:buChar char="•"/>
            </a:pPr>
            <a:endParaRPr lang="ru-RU" dirty="0"/>
          </a:p>
          <a:p>
            <a:pPr>
              <a:buFont typeface="Wingdings" pitchFamily="2" charset="2"/>
              <a:buChar char="v"/>
            </a:pPr>
            <a:r>
              <a:rPr lang="ru-RU" dirty="0" smtClean="0"/>
              <a:t>Кондитерские изделия:</a:t>
            </a:r>
          </a:p>
          <a:p>
            <a:pPr>
              <a:buFont typeface="Arial" pitchFamily="34" charset="0"/>
              <a:buChar char="•"/>
            </a:pPr>
            <a:r>
              <a:rPr lang="ru-RU" dirty="0"/>
              <a:t>т</a:t>
            </a:r>
            <a:r>
              <a:rPr lang="ru-RU" dirty="0" smtClean="0"/>
              <a:t>орты;</a:t>
            </a:r>
          </a:p>
          <a:p>
            <a:pPr>
              <a:buFont typeface="Arial" pitchFamily="34" charset="0"/>
              <a:buChar char="•"/>
            </a:pPr>
            <a:r>
              <a:rPr lang="ru-RU" dirty="0" smtClean="0"/>
              <a:t>пирожные</a:t>
            </a:r>
          </a:p>
          <a:p>
            <a:pPr marL="0" indent="0">
              <a:buNone/>
            </a:pPr>
            <a:endParaRPr lang="ru-RU" dirty="0"/>
          </a:p>
        </p:txBody>
      </p:sp>
      <p:sp>
        <p:nvSpPr>
          <p:cNvPr id="3" name="Заголовок 2"/>
          <p:cNvSpPr>
            <a:spLocks noGrp="1"/>
          </p:cNvSpPr>
          <p:nvPr>
            <p:ph type="title"/>
          </p:nvPr>
        </p:nvSpPr>
        <p:spPr/>
        <p:txBody>
          <a:bodyPr/>
          <a:lstStyle/>
          <a:p>
            <a:r>
              <a:rPr lang="ru-RU" i="1" dirty="0" smtClean="0">
                <a:solidFill>
                  <a:schemeClr val="tx1"/>
                </a:solidFill>
              </a:rPr>
              <a:t>Ассортимент продукции</a:t>
            </a:r>
            <a:endParaRPr lang="ru-RU" i="1" dirty="0">
              <a:solidFill>
                <a:schemeClr val="tx1"/>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00201" y="2132856"/>
            <a:ext cx="2144008" cy="176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3429001"/>
            <a:ext cx="1944216" cy="1729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0201" y="4797152"/>
            <a:ext cx="214400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1972103"/>
            <a:ext cx="2244080" cy="1384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5300395"/>
            <a:ext cx="224408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478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i="1" dirty="0"/>
              <a:t>п</a:t>
            </a:r>
            <a:r>
              <a:rPr lang="ru-RU" i="1" dirty="0" smtClean="0"/>
              <a:t>одготовка сырья;</a:t>
            </a:r>
          </a:p>
          <a:p>
            <a:r>
              <a:rPr lang="ru-RU" i="1" dirty="0" smtClean="0"/>
              <a:t>приготовление </a:t>
            </a:r>
            <a:r>
              <a:rPr lang="ru-RU" i="1" dirty="0"/>
              <a:t>теста</a:t>
            </a:r>
            <a:r>
              <a:rPr lang="ru-RU" i="1" dirty="0" smtClean="0"/>
              <a:t>;</a:t>
            </a:r>
            <a:endParaRPr lang="ru-RU" i="1" dirty="0"/>
          </a:p>
          <a:p>
            <a:r>
              <a:rPr lang="ru-RU" i="1" dirty="0"/>
              <a:t> </a:t>
            </a:r>
            <a:r>
              <a:rPr lang="ru-RU" i="1" dirty="0" smtClean="0"/>
              <a:t>предварительная </a:t>
            </a:r>
            <a:r>
              <a:rPr lang="ru-RU" i="1" dirty="0" err="1" smtClean="0"/>
              <a:t>расстойка</a:t>
            </a:r>
            <a:r>
              <a:rPr lang="ru-RU" i="1" dirty="0" smtClean="0"/>
              <a:t> </a:t>
            </a:r>
            <a:r>
              <a:rPr lang="ru-RU" i="1" dirty="0"/>
              <a:t>теста;</a:t>
            </a:r>
          </a:p>
          <a:p>
            <a:r>
              <a:rPr lang="ru-RU" i="1" dirty="0"/>
              <a:t> </a:t>
            </a:r>
            <a:r>
              <a:rPr lang="ru-RU" i="1" dirty="0" smtClean="0"/>
              <a:t>прокатка </a:t>
            </a:r>
            <a:r>
              <a:rPr lang="ru-RU" i="1" dirty="0"/>
              <a:t>теста;</a:t>
            </a:r>
          </a:p>
          <a:p>
            <a:r>
              <a:rPr lang="ru-RU" i="1" dirty="0"/>
              <a:t> </a:t>
            </a:r>
            <a:r>
              <a:rPr lang="ru-RU" i="1" dirty="0" smtClean="0"/>
              <a:t>формование </a:t>
            </a:r>
            <a:r>
              <a:rPr lang="ru-RU" i="1" dirty="0"/>
              <a:t>тестовых заготовок</a:t>
            </a:r>
            <a:r>
              <a:rPr lang="ru-RU" i="1" dirty="0" smtClean="0"/>
              <a:t>;</a:t>
            </a:r>
          </a:p>
          <a:p>
            <a:r>
              <a:rPr lang="ru-RU" i="1" dirty="0"/>
              <a:t>о</a:t>
            </a:r>
            <a:r>
              <a:rPr lang="ru-RU" i="1" dirty="0" smtClean="0"/>
              <a:t>кончательная </a:t>
            </a:r>
            <a:r>
              <a:rPr lang="ru-RU" i="1" dirty="0" err="1" smtClean="0"/>
              <a:t>расстойка</a:t>
            </a:r>
            <a:r>
              <a:rPr lang="ru-RU" i="1" dirty="0" smtClean="0"/>
              <a:t> тестовых заготовок;</a:t>
            </a:r>
            <a:endParaRPr lang="ru-RU" i="1" dirty="0"/>
          </a:p>
          <a:p>
            <a:r>
              <a:rPr lang="ru-RU" i="1" dirty="0"/>
              <a:t> </a:t>
            </a:r>
            <a:r>
              <a:rPr lang="ru-RU" i="1" dirty="0" smtClean="0"/>
              <a:t>выпечка</a:t>
            </a:r>
            <a:r>
              <a:rPr lang="ru-RU" i="1" dirty="0"/>
              <a:t>;</a:t>
            </a:r>
          </a:p>
          <a:p>
            <a:r>
              <a:rPr lang="ru-RU" i="1" dirty="0" smtClean="0"/>
              <a:t> охлаждение.</a:t>
            </a:r>
          </a:p>
          <a:p>
            <a:pPr marL="0" indent="0">
              <a:buNone/>
            </a:pPr>
            <a:endParaRPr lang="ru-RU" dirty="0"/>
          </a:p>
        </p:txBody>
      </p:sp>
      <p:sp>
        <p:nvSpPr>
          <p:cNvPr id="2" name="Заголовок 1"/>
          <p:cNvSpPr>
            <a:spLocks noGrp="1"/>
          </p:cNvSpPr>
          <p:nvPr>
            <p:ph type="title"/>
          </p:nvPr>
        </p:nvSpPr>
        <p:spPr/>
        <p:txBody>
          <a:bodyPr>
            <a:noAutofit/>
          </a:bodyPr>
          <a:lstStyle/>
          <a:p>
            <a:pPr algn="ctr"/>
            <a:r>
              <a:rPr lang="ru-RU" sz="4400" i="1" dirty="0" smtClean="0">
                <a:solidFill>
                  <a:schemeClr val="tx1"/>
                </a:solidFill>
                <a:latin typeface="Times New Roman" pitchFamily="18" charset="0"/>
                <a:cs typeface="Times New Roman" pitchFamily="18" charset="0"/>
              </a:rPr>
              <a:t>Технологическая схема производства сдобных изделий</a:t>
            </a:r>
            <a:endParaRPr lang="ru-RU" sz="4400" i="1" dirty="0">
              <a:solidFill>
                <a:schemeClr val="tx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132856"/>
            <a:ext cx="290170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4683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2132856"/>
            <a:ext cx="4104456" cy="4320480"/>
          </a:xfrm>
        </p:spPr>
        <p:txBody>
          <a:bodyPr>
            <a:normAutofit/>
          </a:bodyPr>
          <a:lstStyle/>
          <a:p>
            <a:pPr marL="68580" indent="0">
              <a:buNone/>
            </a:pPr>
            <a:r>
              <a:rPr lang="ru-RU" dirty="0">
                <a:latin typeface="Times New Roman" pitchFamily="18" charset="0"/>
                <a:cs typeface="Times New Roman" pitchFamily="18" charset="0"/>
              </a:rPr>
              <a:t>Тесто для сдобных изделий готовят, как правило, опарным способом. Для опары используют около 50% муки; влажность теста 30—36%. Тесто для </a:t>
            </a:r>
            <a:r>
              <a:rPr lang="ru-RU" dirty="0" err="1">
                <a:latin typeface="Times New Roman" pitchFamily="18" charset="0"/>
                <a:cs typeface="Times New Roman" pitchFamily="18" charset="0"/>
              </a:rPr>
              <a:t>высокорецептурных</a:t>
            </a:r>
            <a:r>
              <a:rPr lang="ru-RU" dirty="0">
                <a:latin typeface="Times New Roman" pitchFamily="18" charset="0"/>
                <a:cs typeface="Times New Roman" pitchFamily="18" charset="0"/>
              </a:rPr>
              <a:t> изделий готовят в две стадии, применяя </a:t>
            </a:r>
            <a:r>
              <a:rPr lang="ru-RU" dirty="0" err="1">
                <a:latin typeface="Times New Roman" pitchFamily="18" charset="0"/>
                <a:cs typeface="Times New Roman" pitchFamily="18" charset="0"/>
              </a:rPr>
              <a:t>отсдобку</a:t>
            </a:r>
            <a:r>
              <a:rPr lang="ru-RU" dirty="0">
                <a:latin typeface="Times New Roman" pitchFamily="18" charset="0"/>
                <a:cs typeface="Times New Roman" pitchFamily="18" charset="0"/>
              </a:rPr>
              <a:t>. </a:t>
            </a:r>
          </a:p>
        </p:txBody>
      </p:sp>
      <p:sp>
        <p:nvSpPr>
          <p:cNvPr id="2" name="Заголовок 1"/>
          <p:cNvSpPr>
            <a:spLocks noGrp="1"/>
          </p:cNvSpPr>
          <p:nvPr>
            <p:ph type="title"/>
          </p:nvPr>
        </p:nvSpPr>
        <p:spPr>
          <a:xfrm>
            <a:off x="-35202" y="620688"/>
            <a:ext cx="7024744" cy="1143000"/>
          </a:xfrm>
        </p:spPr>
        <p:txBody>
          <a:bodyPr>
            <a:normAutofit/>
          </a:bodyPr>
          <a:lstStyle/>
          <a:p>
            <a:pPr algn="l"/>
            <a:r>
              <a:rPr lang="ru-RU" sz="4000" i="1" dirty="0" smtClean="0">
                <a:solidFill>
                  <a:schemeClr val="tx1"/>
                </a:solidFill>
                <a:latin typeface="Times New Roman" pitchFamily="18" charset="0"/>
                <a:cs typeface="Times New Roman" pitchFamily="18" charset="0"/>
              </a:rPr>
              <a:t>Приготовление теста</a:t>
            </a:r>
            <a:endParaRPr lang="ru-RU" sz="4000" i="1" dirty="0">
              <a:solidFill>
                <a:schemeClr val="tx1"/>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60648"/>
            <a:ext cx="4005263" cy="6440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8429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51601"/>
            <a:ext cx="3978341" cy="6317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2014478"/>
            <a:ext cx="4572000" cy="4154984"/>
          </a:xfrm>
          <a:prstGeom prst="rect">
            <a:avLst/>
          </a:prstGeom>
        </p:spPr>
        <p:txBody>
          <a:bodyPr>
            <a:spAutoFit/>
          </a:bodyPr>
          <a:lstStyle/>
          <a:p>
            <a:pPr marL="68580" lvl="0">
              <a:spcBef>
                <a:spcPct val="20000"/>
              </a:spcBef>
              <a:buClr>
                <a:srgbClr val="873624"/>
              </a:buClr>
            </a:pPr>
            <a:r>
              <a:rPr lang="ru-RU" sz="2400" dirty="0">
                <a:solidFill>
                  <a:prstClr val="black">
                    <a:lumMod val="85000"/>
                    <a:lumOff val="15000"/>
                  </a:prstClr>
                </a:solidFill>
                <a:latin typeface="Times New Roman" pitchFamily="18" charset="0"/>
                <a:cs typeface="Times New Roman" pitchFamily="18" charset="0"/>
              </a:rPr>
              <a:t>На первой стадии к готовой опаре добавляют часть муки, соль, воду, перемешивают и остав­ляют на 50—60 мин для брожения. На второй стадии (стадии </a:t>
            </a:r>
            <a:r>
              <a:rPr lang="ru-RU" sz="2400" dirty="0" err="1">
                <a:solidFill>
                  <a:prstClr val="black">
                    <a:lumMod val="85000"/>
                    <a:lumOff val="15000"/>
                  </a:prstClr>
                </a:solidFill>
                <a:latin typeface="Times New Roman" pitchFamily="18" charset="0"/>
                <a:cs typeface="Times New Roman" pitchFamily="18" charset="0"/>
              </a:rPr>
              <a:t>отсдобки</a:t>
            </a:r>
            <a:r>
              <a:rPr lang="ru-RU" sz="2400" dirty="0">
                <a:solidFill>
                  <a:prstClr val="black">
                    <a:lumMod val="85000"/>
                    <a:lumOff val="15000"/>
                  </a:prstClr>
                </a:solidFill>
                <a:latin typeface="Times New Roman" pitchFamily="18" charset="0"/>
                <a:cs typeface="Times New Roman" pitchFamily="18" charset="0"/>
              </a:rPr>
              <a:t>) вносят сахар, жир и другое дополнительное сырье, часть муки и перемешивают. Так как при </a:t>
            </a:r>
            <a:r>
              <a:rPr lang="ru-RU" sz="2400" dirty="0" err="1">
                <a:solidFill>
                  <a:prstClr val="black">
                    <a:lumMod val="85000"/>
                    <a:lumOff val="15000"/>
                  </a:prstClr>
                </a:solidFill>
                <a:latin typeface="Times New Roman" pitchFamily="18" charset="0"/>
                <a:cs typeface="Times New Roman" pitchFamily="18" charset="0"/>
              </a:rPr>
              <a:t>отсдобке</a:t>
            </a:r>
            <a:r>
              <a:rPr lang="ru-RU" sz="2400" dirty="0">
                <a:solidFill>
                  <a:prstClr val="black">
                    <a:lumMod val="85000"/>
                    <a:lumOff val="15000"/>
                  </a:prstClr>
                </a:solidFill>
                <a:latin typeface="Times New Roman" pitchFamily="18" charset="0"/>
                <a:cs typeface="Times New Roman" pitchFamily="18" charset="0"/>
              </a:rPr>
              <a:t> тесто раз­жижается, вносят оставшуюся муку.</a:t>
            </a:r>
          </a:p>
        </p:txBody>
      </p:sp>
      <p:sp>
        <p:nvSpPr>
          <p:cNvPr id="3" name="Прямоугольник 2"/>
          <p:cNvSpPr/>
          <p:nvPr/>
        </p:nvSpPr>
        <p:spPr>
          <a:xfrm>
            <a:off x="0" y="963929"/>
            <a:ext cx="6336704" cy="707886"/>
          </a:xfrm>
          <a:prstGeom prst="rect">
            <a:avLst/>
          </a:prstGeom>
        </p:spPr>
        <p:txBody>
          <a:bodyPr wrap="square">
            <a:spAutoFit/>
          </a:bodyPr>
          <a:lstStyle/>
          <a:p>
            <a:r>
              <a:rPr lang="ru-RU" sz="4000" i="1" dirty="0">
                <a:solidFill>
                  <a:prstClr val="black"/>
                </a:solidFill>
                <a:latin typeface="Times New Roman" pitchFamily="18" charset="0"/>
                <a:ea typeface="+mj-ea"/>
                <a:cs typeface="Times New Roman" pitchFamily="18" charset="0"/>
              </a:rPr>
              <a:t>Приготовление теста</a:t>
            </a:r>
            <a:endParaRPr lang="ru-RU" sz="4000" dirty="0"/>
          </a:p>
        </p:txBody>
      </p:sp>
    </p:spTree>
    <p:extLst>
      <p:ext uri="{BB962C8B-B14F-4D97-AF65-F5344CB8AC3E}">
        <p14:creationId xmlns:p14="http://schemas.microsoft.com/office/powerpoint/2010/main" val="322687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35896" y="2276872"/>
            <a:ext cx="5256584" cy="4129684"/>
          </a:xfrm>
        </p:spPr>
        <p:txBody>
          <a:bodyPr>
            <a:normAutofit fontScale="85000" lnSpcReduction="20000"/>
          </a:bodyPr>
          <a:lstStyle/>
          <a:p>
            <a:pPr marL="68580" indent="0" algn="ctr" fontAlgn="base">
              <a:buNone/>
            </a:pPr>
            <a:r>
              <a:rPr lang="ru-RU" dirty="0">
                <a:latin typeface="Times New Roman" pitchFamily="18" charset="0"/>
                <a:cs typeface="Times New Roman" pitchFamily="18" charset="0"/>
              </a:rPr>
              <a:t>Предварительная </a:t>
            </a:r>
            <a:r>
              <a:rPr lang="ru-RU" dirty="0" err="1">
                <a:latin typeface="Times New Roman" pitchFamily="18" charset="0"/>
                <a:cs typeface="Times New Roman" pitchFamily="18" charset="0"/>
              </a:rPr>
              <a:t>расстойка</a:t>
            </a:r>
            <a:r>
              <a:rPr lang="ru-RU" dirty="0">
                <a:latin typeface="Times New Roman" pitchFamily="18" charset="0"/>
                <a:cs typeface="Times New Roman" pitchFamily="18" charset="0"/>
              </a:rPr>
              <a:t> – это </a:t>
            </a:r>
            <a:r>
              <a:rPr lang="ru-RU" dirty="0" err="1">
                <a:latin typeface="Times New Roman" pitchFamily="18" charset="0"/>
                <a:cs typeface="Times New Roman" pitchFamily="18" charset="0"/>
              </a:rPr>
              <a:t>отлежка</a:t>
            </a:r>
            <a:r>
              <a:rPr lang="ru-RU" dirty="0">
                <a:latin typeface="Times New Roman" pitchFamily="18" charset="0"/>
                <a:cs typeface="Times New Roman" pitchFamily="18" charset="0"/>
              </a:rPr>
              <a:t> округленных кусков в течении 5 – 10 мин. Предварительную </a:t>
            </a:r>
            <a:r>
              <a:rPr lang="ru-RU" dirty="0" err="1">
                <a:latin typeface="Times New Roman" pitchFamily="18" charset="0"/>
                <a:cs typeface="Times New Roman" pitchFamily="18" charset="0"/>
              </a:rPr>
              <a:t>расстойку</a:t>
            </a:r>
            <a:r>
              <a:rPr lang="ru-RU" dirty="0">
                <a:latin typeface="Times New Roman" pitchFamily="18" charset="0"/>
                <a:cs typeface="Times New Roman" pitchFamily="18" charset="0"/>
              </a:rPr>
              <a:t> применяют только в производстве булочных и сдобных изделий. В процессе предварительной расстойки восстанавливается структура клейковины, нарушенная при делении и округлении </a:t>
            </a:r>
            <a:r>
              <a:rPr lang="ru-RU" dirty="0" smtClean="0">
                <a:latin typeface="Times New Roman" pitchFamily="18" charset="0"/>
                <a:cs typeface="Times New Roman" pitchFamily="18" charset="0"/>
              </a:rPr>
              <a:t>теста. </a:t>
            </a:r>
          </a:p>
          <a:p>
            <a:pPr marL="68580" indent="0" algn="ctr" fontAlgn="base">
              <a:buNone/>
            </a:pPr>
            <a:r>
              <a:rPr lang="ru-RU" dirty="0" err="1" smtClean="0">
                <a:latin typeface="Times New Roman" pitchFamily="18" charset="0"/>
                <a:cs typeface="Times New Roman" pitchFamily="18" charset="0"/>
              </a:rPr>
              <a:t>Расстойку</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проводят при обычной температуре и влажности воздуха, куски теста при этом несколько подсыхают с поверхности, что положительно влияет на процесс формирования заготовок (снижает прилипание теста к валкам тестозакаточной машины).</a:t>
            </a:r>
          </a:p>
          <a:p>
            <a:endParaRPr lang="ru-RU" dirty="0"/>
          </a:p>
        </p:txBody>
      </p:sp>
      <p:sp>
        <p:nvSpPr>
          <p:cNvPr id="2" name="Заголовок 1"/>
          <p:cNvSpPr>
            <a:spLocks noGrp="1"/>
          </p:cNvSpPr>
          <p:nvPr>
            <p:ph type="title"/>
          </p:nvPr>
        </p:nvSpPr>
        <p:spPr>
          <a:xfrm>
            <a:off x="683568" y="332656"/>
            <a:ext cx="7756263" cy="1054250"/>
          </a:xfrm>
        </p:spPr>
        <p:txBody>
          <a:bodyPr>
            <a:noAutofit/>
          </a:bodyPr>
          <a:lstStyle/>
          <a:p>
            <a:pPr algn="ctr"/>
            <a:r>
              <a:rPr lang="ru-RU" i="1" dirty="0" smtClean="0">
                <a:solidFill>
                  <a:schemeClr val="tx1"/>
                </a:solidFill>
                <a:latin typeface="Times New Roman" pitchFamily="18" charset="0"/>
                <a:cs typeface="Times New Roman" pitchFamily="18" charset="0"/>
              </a:rPr>
              <a:t>Предварительная </a:t>
            </a:r>
            <a:r>
              <a:rPr lang="ru-RU" i="1" dirty="0" err="1" smtClean="0">
                <a:solidFill>
                  <a:schemeClr val="tx1"/>
                </a:solidFill>
                <a:latin typeface="Times New Roman" pitchFamily="18" charset="0"/>
                <a:cs typeface="Times New Roman" pitchFamily="18" charset="0"/>
              </a:rPr>
              <a:t>расстойка</a:t>
            </a:r>
            <a:r>
              <a:rPr lang="ru-RU" i="1" dirty="0" smtClean="0">
                <a:solidFill>
                  <a:schemeClr val="tx1"/>
                </a:solidFill>
                <a:latin typeface="Times New Roman" pitchFamily="18" charset="0"/>
                <a:cs typeface="Times New Roman" pitchFamily="18" charset="0"/>
              </a:rPr>
              <a:t> теста</a:t>
            </a:r>
            <a:endParaRPr lang="ru-RU" i="1" dirty="0">
              <a:solidFill>
                <a:schemeClr val="tx1"/>
              </a:solidFill>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060848"/>
            <a:ext cx="3744416"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2630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8323" y="1916832"/>
            <a:ext cx="4526873" cy="2232248"/>
          </a:xfrm>
        </p:spPr>
        <p:txBody>
          <a:bodyPr>
            <a:normAutofit/>
          </a:bodyPr>
          <a:lstStyle/>
          <a:p>
            <a:pPr marL="68580" indent="0" algn="ctr">
              <a:buNone/>
            </a:pPr>
            <a:r>
              <a:rPr lang="ru-RU" dirty="0">
                <a:latin typeface="Times New Roman" pitchFamily="18" charset="0"/>
                <a:cs typeface="Times New Roman" pitchFamily="18" charset="0"/>
              </a:rPr>
              <a:t>Рожки, </a:t>
            </a:r>
            <a:r>
              <a:rPr lang="ru-RU" dirty="0" err="1">
                <a:latin typeface="Times New Roman" pitchFamily="18" charset="0"/>
                <a:cs typeface="Times New Roman" pitchFamily="18" charset="0"/>
              </a:rPr>
              <a:t>роглики</a:t>
            </a:r>
            <a:r>
              <a:rPr lang="ru-RU" dirty="0">
                <a:latin typeface="Times New Roman" pitchFamily="18" charset="0"/>
                <a:cs typeface="Times New Roman" pitchFamily="18" charset="0"/>
              </a:rPr>
              <a:t> и некоторые виды сдобных изделий формуют на тестозакаточной машине, где заготовка раскатывается в блин</a:t>
            </a:r>
          </a:p>
        </p:txBody>
      </p:sp>
      <p:sp>
        <p:nvSpPr>
          <p:cNvPr id="2" name="Заголовок 1"/>
          <p:cNvSpPr>
            <a:spLocks noGrp="1"/>
          </p:cNvSpPr>
          <p:nvPr>
            <p:ph type="title"/>
          </p:nvPr>
        </p:nvSpPr>
        <p:spPr>
          <a:xfrm>
            <a:off x="42927" y="332656"/>
            <a:ext cx="4536504" cy="1440160"/>
          </a:xfrm>
        </p:spPr>
        <p:txBody>
          <a:bodyPr>
            <a:noAutofit/>
          </a:bodyPr>
          <a:lstStyle/>
          <a:p>
            <a:pPr algn="ctr"/>
            <a:r>
              <a:rPr lang="ru-RU" sz="4800" i="1" dirty="0" smtClean="0">
                <a:solidFill>
                  <a:schemeClr val="tx1"/>
                </a:solidFill>
                <a:latin typeface="Times New Roman" pitchFamily="18" charset="0"/>
                <a:cs typeface="Times New Roman" pitchFamily="18" charset="0"/>
              </a:rPr>
              <a:t>Прокатка теста</a:t>
            </a:r>
            <a:endParaRPr lang="ru-RU" sz="4800" i="1" dirty="0">
              <a:solidFill>
                <a:schemeClr val="tx1"/>
              </a:solidFill>
              <a:latin typeface="Times New Roman" pitchFamily="18" charset="0"/>
              <a:cs typeface="Times New Roman" pitchFamily="18" charset="0"/>
            </a:endParaRPr>
          </a:p>
        </p:txBody>
      </p:sp>
      <p:pic>
        <p:nvPicPr>
          <p:cNvPr id="4098" name="Picture 2" descr="C:\Users\1\Desktop\практика экспресс\G4GwWax-Cs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501008"/>
            <a:ext cx="4320480" cy="3212976"/>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440668"/>
            <a:ext cx="3888432"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489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508104" y="2060848"/>
            <a:ext cx="3528392" cy="4608511"/>
          </a:xfrm>
        </p:spPr>
        <p:txBody>
          <a:bodyPr>
            <a:normAutofit fontScale="92500" lnSpcReduction="10000"/>
          </a:bodyPr>
          <a:lstStyle/>
          <a:p>
            <a:pPr marL="68580" indent="0" algn="ctr">
              <a:buNone/>
            </a:pPr>
            <a:r>
              <a:rPr lang="ru-RU" dirty="0">
                <a:latin typeface="Times New Roman" pitchFamily="18" charset="0"/>
                <a:cs typeface="Times New Roman" pitchFamily="18" charset="0"/>
              </a:rPr>
              <a:t>В процессе формования тестовые заготовки форму, установленную для данного изделия. При нарушении формы или состояния поверхности изделия бракуют. Правильное формование обеспечивает привлекательный внешний вид изделия, хорошее состояние мякиша, рельефность надрезов на поверхности.</a:t>
            </a:r>
          </a:p>
        </p:txBody>
      </p:sp>
      <p:sp>
        <p:nvSpPr>
          <p:cNvPr id="2" name="Заголовок 1"/>
          <p:cNvSpPr>
            <a:spLocks noGrp="1"/>
          </p:cNvSpPr>
          <p:nvPr>
            <p:ph type="title"/>
          </p:nvPr>
        </p:nvSpPr>
        <p:spPr/>
        <p:txBody>
          <a:bodyPr>
            <a:noAutofit/>
          </a:bodyPr>
          <a:lstStyle/>
          <a:p>
            <a:pPr algn="ctr"/>
            <a:r>
              <a:rPr lang="ru-RU" i="1" dirty="0" smtClean="0">
                <a:solidFill>
                  <a:schemeClr val="tx1"/>
                </a:solidFill>
                <a:latin typeface="Times New Roman" pitchFamily="18" charset="0"/>
                <a:cs typeface="Times New Roman" pitchFamily="18" charset="0"/>
              </a:rPr>
              <a:t>Формование тестовых заготовок</a:t>
            </a:r>
            <a:endParaRPr lang="ru-RU" i="1" dirty="0">
              <a:solidFill>
                <a:schemeClr val="tx1"/>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16832"/>
            <a:ext cx="3600400"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1564" y="3861048"/>
            <a:ext cx="3384375" cy="2969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5512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1\Desktop\практика экспресс\WpTDcSn94K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2204864"/>
            <a:ext cx="3528392" cy="446449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1\Desktop\практика экспресс\KW4PblHI90U.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2204864"/>
            <a:ext cx="3600400" cy="4464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39652" y="404664"/>
            <a:ext cx="6480720" cy="923330"/>
          </a:xfrm>
          <a:prstGeom prst="rect">
            <a:avLst/>
          </a:prstGeom>
          <a:noFill/>
        </p:spPr>
        <p:txBody>
          <a:bodyPr wrap="square" rtlCol="0">
            <a:spAutoFit/>
          </a:bodyPr>
          <a:lstStyle/>
          <a:p>
            <a:pPr algn="ctr"/>
            <a:r>
              <a:rPr lang="ru-RU" sz="5400" i="1" dirty="0" smtClean="0"/>
              <a:t>Внесение начинки</a:t>
            </a:r>
            <a:endParaRPr lang="ru-RU" sz="5400" i="1" dirty="0"/>
          </a:p>
        </p:txBody>
      </p:sp>
    </p:spTree>
    <p:extLst>
      <p:ext uri="{BB962C8B-B14F-4D97-AF65-F5344CB8AC3E}">
        <p14:creationId xmlns:p14="http://schemas.microsoft.com/office/powerpoint/2010/main" val="244015542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280</TotalTime>
  <Words>452</Words>
  <Application>Microsoft Office PowerPoint</Application>
  <PresentationFormat>Экран (4:3)</PresentationFormat>
  <Paragraphs>50</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Твердый переплет</vt:lpstr>
      <vt:lpstr>   Технология производства сдобных изделий      </vt:lpstr>
      <vt:lpstr>Ассортимент продукции</vt:lpstr>
      <vt:lpstr>Технологическая схема производства сдобных изделий</vt:lpstr>
      <vt:lpstr>Приготовление теста</vt:lpstr>
      <vt:lpstr>Презентация PowerPoint</vt:lpstr>
      <vt:lpstr>Предварительная расстойка теста</vt:lpstr>
      <vt:lpstr>Прокатка теста</vt:lpstr>
      <vt:lpstr>Формование тестовых заготовок</vt:lpstr>
      <vt:lpstr>Презентация PowerPoint</vt:lpstr>
      <vt:lpstr>Внесение начинки</vt:lpstr>
      <vt:lpstr>Презентация PowerPoint</vt:lpstr>
      <vt:lpstr>Окончательная расстойка</vt:lpstr>
      <vt:lpstr>Презентация PowerPoint</vt:lpstr>
      <vt:lpstr>Выпечка</vt:lpstr>
      <vt:lpstr>Презентация PowerPoint</vt:lpstr>
      <vt:lpstr>Характеристика готовой продукции(ГОСТ 24557-89)</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Выездные занятия на ТПК «Экспресс-Оливье»</dc:title>
  <dc:creator>1</dc:creator>
  <cp:lastModifiedBy>DNA7 X86</cp:lastModifiedBy>
  <cp:revision>22</cp:revision>
  <dcterms:created xsi:type="dcterms:W3CDTF">2014-02-02T08:55:21Z</dcterms:created>
  <dcterms:modified xsi:type="dcterms:W3CDTF">2015-05-31T03:12:03Z</dcterms:modified>
</cp:coreProperties>
</file>