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1" r:id="rId1"/>
  </p:sldMasterIdLst>
  <p:notesMasterIdLst>
    <p:notesMasterId r:id="rId31"/>
  </p:notesMasterIdLst>
  <p:sldIdLst>
    <p:sldId id="309" r:id="rId2"/>
    <p:sldId id="279" r:id="rId3"/>
    <p:sldId id="281" r:id="rId4"/>
    <p:sldId id="280" r:id="rId5"/>
    <p:sldId id="283" r:id="rId6"/>
    <p:sldId id="282" r:id="rId7"/>
    <p:sldId id="284" r:id="rId8"/>
    <p:sldId id="286" r:id="rId9"/>
    <p:sldId id="288" r:id="rId10"/>
    <p:sldId id="289" r:id="rId11"/>
    <p:sldId id="290" r:id="rId12"/>
    <p:sldId id="291" r:id="rId13"/>
    <p:sldId id="292" r:id="rId14"/>
    <p:sldId id="293" r:id="rId15"/>
    <p:sldId id="294" r:id="rId16"/>
    <p:sldId id="295" r:id="rId17"/>
    <p:sldId id="296" r:id="rId18"/>
    <p:sldId id="297" r:id="rId19"/>
    <p:sldId id="298" r:id="rId20"/>
    <p:sldId id="299" r:id="rId21"/>
    <p:sldId id="300" r:id="rId22"/>
    <p:sldId id="301" r:id="rId23"/>
    <p:sldId id="302" r:id="rId24"/>
    <p:sldId id="303" r:id="rId25"/>
    <p:sldId id="304" r:id="rId26"/>
    <p:sldId id="305" r:id="rId27"/>
    <p:sldId id="306" r:id="rId28"/>
    <p:sldId id="307" r:id="rId29"/>
    <p:sldId id="308" r:id="rId30"/>
  </p:sldIdLst>
  <p:sldSz cx="9144000" cy="6858000" type="screen4x3"/>
  <p:notesSz cx="6858000" cy="9144000"/>
  <p:defaultTextStyle>
    <a:defPPr>
      <a:defRPr lang="ru-RU"/>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2331" autoAdjust="0"/>
    <p:restoredTop sz="93234" autoAdjust="0"/>
  </p:normalViewPr>
  <p:slideViewPr>
    <p:cSldViewPr>
      <p:cViewPr varScale="1">
        <p:scale>
          <a:sx n="79" d="100"/>
          <a:sy n="79" d="100"/>
        </p:scale>
        <p:origin x="-870" y="-9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A2284FF-93B1-406D-A325-0F9BFEF85654}" type="datetimeFigureOut">
              <a:rPr lang="ru-RU" smtClean="0"/>
              <a:t>31.05.2015</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51B45D4-6564-431F-BA22-55C43F2D0ADC}" type="slidenum">
              <a:rPr lang="ru-RU" smtClean="0"/>
              <a:t>‹#›</a:t>
            </a:fld>
            <a:endParaRPr lang="ru-RU"/>
          </a:p>
        </p:txBody>
      </p:sp>
    </p:spTree>
    <p:extLst>
      <p:ext uri="{BB962C8B-B14F-4D97-AF65-F5344CB8AC3E}">
        <p14:creationId xmlns:p14="http://schemas.microsoft.com/office/powerpoint/2010/main" val="274066831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D51B45D4-6564-431F-BA22-55C43F2D0ADC}" type="slidenum">
              <a:rPr lang="ru-RU" smtClean="0"/>
              <a:t>13</a:t>
            </a:fld>
            <a:endParaRPr lang="ru-RU"/>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D51B45D4-6564-431F-BA22-55C43F2D0ADC}" type="slidenum">
              <a:rPr lang="ru-RU" smtClean="0"/>
              <a:t>15</a:t>
            </a:fld>
            <a:endParaRPr lang="ru-RU"/>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D51B45D4-6564-431F-BA22-55C43F2D0ADC}" type="slidenum">
              <a:rPr lang="ru-RU" smtClean="0"/>
              <a:t>17</a:t>
            </a:fld>
            <a:endParaRPr lang="ru-RU"/>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D51B45D4-6564-431F-BA22-55C43F2D0ADC}" type="slidenum">
              <a:rPr lang="ru-RU" smtClean="0"/>
              <a:t>19</a:t>
            </a:fld>
            <a:endParaRPr lang="ru-RU"/>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D51B45D4-6564-431F-BA22-55C43F2D0ADC}" type="slidenum">
              <a:rPr lang="ru-RU" smtClean="0"/>
              <a:t>21</a:t>
            </a:fld>
            <a:endParaRPr lang="ru-RU"/>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D51B45D4-6564-431F-BA22-55C43F2D0ADC}" type="slidenum">
              <a:rPr lang="ru-RU" smtClean="0"/>
              <a:t>23</a:t>
            </a:fld>
            <a:endParaRPr lang="ru-RU"/>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D51B45D4-6564-431F-BA22-55C43F2D0ADC}" type="slidenum">
              <a:rPr lang="ru-RU" smtClean="0"/>
              <a:t>25</a:t>
            </a:fld>
            <a:endParaRPr lang="ru-RU"/>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D51B45D4-6564-431F-BA22-55C43F2D0ADC}" type="slidenum">
              <a:rPr lang="ru-RU" smtClean="0"/>
              <a:t>27</a:t>
            </a:fld>
            <a:endParaRPr lang="ru-RU"/>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D51B45D4-6564-431F-BA22-55C43F2D0ADC}" type="slidenum">
              <a:rPr lang="ru-RU" smtClean="0"/>
              <a:t>29</a:t>
            </a:fld>
            <a:endParaRPr lang="ru-RU"/>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bg>
      <p:bgRef idx="1002">
        <a:schemeClr val="bg1"/>
      </p:bgRef>
    </p:bg>
    <p:spTree>
      <p:nvGrpSpPr>
        <p:cNvPr id="1" name=""/>
        <p:cNvGrpSpPr/>
        <p:nvPr/>
      </p:nvGrpSpPr>
      <p:grpSpPr>
        <a:xfrm>
          <a:off x="0" y="0"/>
          <a:ext cx="0" cy="0"/>
          <a:chOff x="0" y="0"/>
          <a:chExt cx="0" cy="0"/>
        </a:xfrm>
      </p:grpSpPr>
      <p:sp>
        <p:nvSpPr>
          <p:cNvPr id="8" name="Прямоугольник 7"/>
          <p:cNvSpPr/>
          <p:nvPr/>
        </p:nvSpPr>
        <p:spPr>
          <a:xfrm flipH="1">
            <a:off x="2667000" y="0"/>
            <a:ext cx="6477000" cy="6858000"/>
          </a:xfrm>
          <a:prstGeom prst="rect">
            <a:avLst/>
          </a:prstGeom>
          <a:blipFill>
            <a:blip r:embed="rId2">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00000" r="50000"/>
                </a:path>
                <a:tileRect/>
              </a:gradFill>
            </a:fillOverlay>
            <a:innerShdw blurRad="63500" dist="44450" dir="10800000">
              <a:srgbClr val="000000">
                <a:alpha val="50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Прямая соединительная линия 8"/>
          <p:cNvSpPr>
            <a:spLocks noChangeShapeType="1"/>
          </p:cNvSpPr>
          <p:nvPr/>
        </p:nvSpPr>
        <p:spPr bwMode="auto">
          <a:xfrm rot="16200000">
            <a:off x="-762000" y="3429000"/>
            <a:ext cx="6858000" cy="0"/>
          </a:xfrm>
          <a:prstGeom prst="line">
            <a:avLst/>
          </a:prstGeom>
          <a:noFill/>
          <a:ln w="11430" cap="flat" cmpd="sng" algn="ctr">
            <a:solidFill>
              <a:schemeClr val="bg1">
                <a:shade val="95000"/>
              </a:schemeClr>
            </a:solidFill>
            <a:prstDash val="solid"/>
            <a:miter lim="800000"/>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Заголовок 11"/>
          <p:cNvSpPr>
            <a:spLocks noGrp="1"/>
          </p:cNvSpPr>
          <p:nvPr>
            <p:ph type="ctrTitle"/>
          </p:nvPr>
        </p:nvSpPr>
        <p:spPr>
          <a:xfrm>
            <a:off x="3366868" y="533400"/>
            <a:ext cx="5105400" cy="2868168"/>
          </a:xfrm>
        </p:spPr>
        <p:txBody>
          <a:bodyPr lIns="45720" tIns="0" rIns="45720">
            <a:noAutofit/>
          </a:bodyPr>
          <a:lstStyle>
            <a:lvl1pPr algn="r">
              <a:defRPr sz="4200" b="1"/>
            </a:lvl1pPr>
            <a:extLst/>
          </a:lstStyle>
          <a:p>
            <a:r>
              <a:rPr kumimoji="0" lang="ru-RU" smtClean="0"/>
              <a:t>Образец заголовка</a:t>
            </a:r>
            <a:endParaRPr kumimoji="0" lang="en-US"/>
          </a:p>
        </p:txBody>
      </p:sp>
      <p:sp>
        <p:nvSpPr>
          <p:cNvPr id="25" name="Подзаголовок 24"/>
          <p:cNvSpPr>
            <a:spLocks noGrp="1"/>
          </p:cNvSpPr>
          <p:nvPr>
            <p:ph type="subTitle" idx="1"/>
          </p:nvPr>
        </p:nvSpPr>
        <p:spPr>
          <a:xfrm>
            <a:off x="3354442" y="3539864"/>
            <a:ext cx="5114778" cy="1101248"/>
          </a:xfrm>
        </p:spPr>
        <p:txBody>
          <a:bodyPr lIns="45720" tIns="0" rIns="45720" bIns="0"/>
          <a:lstStyle>
            <a:lvl1pPr marL="0" indent="0" algn="r">
              <a:buNone/>
              <a:defRPr sz="2200">
                <a:solidFill>
                  <a:srgbClr val="FFFFFF"/>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ru-RU" smtClean="0"/>
              <a:t>Образец подзаголовка</a:t>
            </a:r>
            <a:endParaRPr kumimoji="0" lang="en-US"/>
          </a:p>
        </p:txBody>
      </p:sp>
      <p:sp>
        <p:nvSpPr>
          <p:cNvPr id="31" name="Дата 30"/>
          <p:cNvSpPr>
            <a:spLocks noGrp="1"/>
          </p:cNvSpPr>
          <p:nvPr>
            <p:ph type="dt" sz="half" idx="10"/>
          </p:nvPr>
        </p:nvSpPr>
        <p:spPr>
          <a:xfrm>
            <a:off x="5871224" y="6557946"/>
            <a:ext cx="2002464" cy="226902"/>
          </a:xfrm>
        </p:spPr>
        <p:txBody>
          <a:bodyPr/>
          <a:lstStyle>
            <a:lvl1pPr>
              <a:defRPr lang="en-US" smtClean="0">
                <a:solidFill>
                  <a:srgbClr val="FFFFFF"/>
                </a:solidFill>
              </a:defRPr>
            </a:lvl1pPr>
            <a:extLst/>
          </a:lstStyle>
          <a:p>
            <a:endParaRPr lang="ru-RU" altLang="en-US"/>
          </a:p>
        </p:txBody>
      </p:sp>
      <p:sp>
        <p:nvSpPr>
          <p:cNvPr id="18" name="Нижний колонтитул 17"/>
          <p:cNvSpPr>
            <a:spLocks noGrp="1"/>
          </p:cNvSpPr>
          <p:nvPr>
            <p:ph type="ftr" sz="quarter" idx="11"/>
          </p:nvPr>
        </p:nvSpPr>
        <p:spPr>
          <a:xfrm>
            <a:off x="2819400" y="6557946"/>
            <a:ext cx="2927722" cy="228600"/>
          </a:xfrm>
        </p:spPr>
        <p:txBody>
          <a:bodyPr/>
          <a:lstStyle>
            <a:lvl1pPr>
              <a:defRPr lang="en-US" dirty="0">
                <a:solidFill>
                  <a:srgbClr val="FFFFFF"/>
                </a:solidFill>
              </a:defRPr>
            </a:lvl1pPr>
            <a:extLst/>
          </a:lstStyle>
          <a:p>
            <a:endParaRPr lang="ru-RU" altLang="en-US"/>
          </a:p>
        </p:txBody>
      </p:sp>
      <p:sp>
        <p:nvSpPr>
          <p:cNvPr id="29" name="Номер слайда 28"/>
          <p:cNvSpPr>
            <a:spLocks noGrp="1"/>
          </p:cNvSpPr>
          <p:nvPr>
            <p:ph type="sldNum" sz="quarter" idx="12"/>
          </p:nvPr>
        </p:nvSpPr>
        <p:spPr>
          <a:xfrm>
            <a:off x="7880884" y="6556248"/>
            <a:ext cx="588336" cy="228600"/>
          </a:xfrm>
        </p:spPr>
        <p:txBody>
          <a:bodyPr/>
          <a:lstStyle>
            <a:lvl1pPr>
              <a:defRPr lang="en-US" smtClean="0">
                <a:solidFill>
                  <a:srgbClr val="FFFFFF"/>
                </a:solidFill>
              </a:defRPr>
            </a:lvl1pPr>
            <a:extLst/>
          </a:lstStyle>
          <a:p>
            <a:fld id="{4607C550-B46B-4CDD-A318-966529FBD823}" type="slidenum">
              <a:rPr lang="ru-RU" altLang="en-US" smtClean="0"/>
              <a:pPr/>
              <a:t>‹#›</a:t>
            </a:fld>
            <a:endParaRPr lang="ru-RU" altLang="en-US"/>
          </a:p>
        </p:txBody>
      </p:sp>
    </p:spTree>
  </p:cSld>
  <p:clrMapOvr>
    <a:overrideClrMapping bg1="lt1" tx1="dk1" bg2="lt2" tx2="dk2" accent1="accent1" accent2="accent2" accent3="accent3" accent4="accent4" accent5="accent5" accent6="accent6" hlink="hlink" folHlink="folHlink"/>
  </p:clrMapOvr>
  <p:transition spd="med">
    <p:fade thruBlk="1"/>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endParaRPr lang="ru-RU" altLang="en-US"/>
          </a:p>
        </p:txBody>
      </p:sp>
      <p:sp>
        <p:nvSpPr>
          <p:cNvPr id="5" name="Нижний колонтитул 4"/>
          <p:cNvSpPr>
            <a:spLocks noGrp="1"/>
          </p:cNvSpPr>
          <p:nvPr>
            <p:ph type="ftr" sz="quarter" idx="11"/>
          </p:nvPr>
        </p:nvSpPr>
        <p:spPr/>
        <p:txBody>
          <a:bodyPr/>
          <a:lstStyle>
            <a:extLst/>
          </a:lstStyle>
          <a:p>
            <a:endParaRPr lang="ru-RU" altLang="en-US"/>
          </a:p>
        </p:txBody>
      </p:sp>
      <p:sp>
        <p:nvSpPr>
          <p:cNvPr id="6" name="Номер слайда 5"/>
          <p:cNvSpPr>
            <a:spLocks noGrp="1"/>
          </p:cNvSpPr>
          <p:nvPr>
            <p:ph type="sldNum" sz="quarter" idx="12"/>
          </p:nvPr>
        </p:nvSpPr>
        <p:spPr/>
        <p:txBody>
          <a:bodyPr/>
          <a:lstStyle>
            <a:extLst/>
          </a:lstStyle>
          <a:p>
            <a:fld id="{303D6AF0-71F9-4654-97CD-4FD387D76DE5}" type="slidenum">
              <a:rPr lang="ru-RU" altLang="en-US" smtClean="0"/>
              <a:pPr/>
              <a:t>‹#›</a:t>
            </a:fld>
            <a:endParaRPr lang="ru-RU" altLang="en-US"/>
          </a:p>
        </p:txBody>
      </p:sp>
    </p:spTree>
  </p:cSld>
  <p:clrMapOvr>
    <a:masterClrMapping/>
  </p:clrMapOvr>
  <p:transition spd="med">
    <p:fade thruBlk="1"/>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553200" y="274955"/>
            <a:ext cx="1524000" cy="5851525"/>
          </a:xfrm>
        </p:spPr>
        <p:txBody>
          <a:bodyPr vert="eaVert" anchor="t"/>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274642"/>
            <a:ext cx="6019800" cy="5851525"/>
          </a:xfrm>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a:xfrm>
            <a:off x="4242816" y="6557946"/>
            <a:ext cx="2002464" cy="226902"/>
          </a:xfrm>
        </p:spPr>
        <p:txBody>
          <a:bodyPr/>
          <a:lstStyle>
            <a:extLst/>
          </a:lstStyle>
          <a:p>
            <a:endParaRPr lang="ru-RU" altLang="en-US"/>
          </a:p>
        </p:txBody>
      </p:sp>
      <p:sp>
        <p:nvSpPr>
          <p:cNvPr id="5" name="Нижний колонтитул 4"/>
          <p:cNvSpPr>
            <a:spLocks noGrp="1"/>
          </p:cNvSpPr>
          <p:nvPr>
            <p:ph type="ftr" sz="quarter" idx="11"/>
          </p:nvPr>
        </p:nvSpPr>
        <p:spPr>
          <a:xfrm>
            <a:off x="457200" y="6556248"/>
            <a:ext cx="3657600" cy="228600"/>
          </a:xfrm>
        </p:spPr>
        <p:txBody>
          <a:bodyPr/>
          <a:lstStyle>
            <a:extLst/>
          </a:lstStyle>
          <a:p>
            <a:endParaRPr lang="ru-RU" altLang="en-US"/>
          </a:p>
        </p:txBody>
      </p:sp>
      <p:sp>
        <p:nvSpPr>
          <p:cNvPr id="6" name="Номер слайда 5"/>
          <p:cNvSpPr>
            <a:spLocks noGrp="1"/>
          </p:cNvSpPr>
          <p:nvPr>
            <p:ph type="sldNum" sz="quarter" idx="12"/>
          </p:nvPr>
        </p:nvSpPr>
        <p:spPr>
          <a:xfrm>
            <a:off x="6254496" y="6553200"/>
            <a:ext cx="588336" cy="228600"/>
          </a:xfrm>
        </p:spPr>
        <p:txBody>
          <a:bodyPr/>
          <a:lstStyle>
            <a:lvl1pPr>
              <a:defRPr>
                <a:solidFill>
                  <a:schemeClr val="tx2"/>
                </a:solidFill>
              </a:defRPr>
            </a:lvl1pPr>
            <a:extLst/>
          </a:lstStyle>
          <a:p>
            <a:fld id="{77BA9846-C3A6-4294-9B6B-F0FE37FCB3D6}" type="slidenum">
              <a:rPr lang="ru-RU" altLang="en-US" smtClean="0"/>
              <a:pPr/>
              <a:t>‹#›</a:t>
            </a:fld>
            <a:endParaRPr lang="ru-RU" altLang="en-US"/>
          </a:p>
        </p:txBody>
      </p:sp>
    </p:spTree>
  </p:cSld>
  <p:clrMapOvr>
    <a:masterClrMapping/>
  </p:clrMapOvr>
  <p:transition spd="med">
    <p:fade thruBlk="1"/>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Содержимое 2"/>
          <p:cNvSpPr>
            <a:spLocks noGrp="1"/>
          </p:cNvSpPr>
          <p:nvPr>
            <p:ph idx="1"/>
          </p:nvPr>
        </p:nvSpPr>
        <p:spPr/>
        <p:txBody>
          <a:bodyPr/>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endParaRPr lang="ru-RU" altLang="en-US"/>
          </a:p>
        </p:txBody>
      </p:sp>
      <p:sp>
        <p:nvSpPr>
          <p:cNvPr id="5" name="Нижний колонтитул 4"/>
          <p:cNvSpPr>
            <a:spLocks noGrp="1"/>
          </p:cNvSpPr>
          <p:nvPr>
            <p:ph type="ftr" sz="quarter" idx="11"/>
          </p:nvPr>
        </p:nvSpPr>
        <p:spPr/>
        <p:txBody>
          <a:bodyPr/>
          <a:lstStyle>
            <a:extLst/>
          </a:lstStyle>
          <a:p>
            <a:endParaRPr lang="ru-RU" altLang="en-US"/>
          </a:p>
        </p:txBody>
      </p:sp>
      <p:sp>
        <p:nvSpPr>
          <p:cNvPr id="6" name="Номер слайда 5"/>
          <p:cNvSpPr>
            <a:spLocks noGrp="1"/>
          </p:cNvSpPr>
          <p:nvPr>
            <p:ph type="sldNum" sz="quarter" idx="12"/>
          </p:nvPr>
        </p:nvSpPr>
        <p:spPr/>
        <p:txBody>
          <a:bodyPr/>
          <a:lstStyle>
            <a:extLst/>
          </a:lstStyle>
          <a:p>
            <a:fld id="{A0770304-B598-48C5-BC2A-39C766864484}" type="slidenum">
              <a:rPr lang="ru-RU" altLang="en-US" smtClean="0"/>
              <a:pPr/>
              <a:t>‹#›</a:t>
            </a:fld>
            <a:endParaRPr lang="ru-RU" altLang="en-US"/>
          </a:p>
        </p:txBody>
      </p:sp>
    </p:spTree>
  </p:cSld>
  <p:clrMapOvr>
    <a:masterClrMapping/>
  </p:clrMapOvr>
  <p:transition spd="med">
    <p:fade thruBlk="1"/>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66800" y="2821837"/>
            <a:ext cx="6255488" cy="1362075"/>
          </a:xfrm>
        </p:spPr>
        <p:txBody>
          <a:bodyPr tIns="0" anchor="t"/>
          <a:lstStyle>
            <a:lvl1pPr algn="r">
              <a:buNone/>
              <a:defRPr sz="4200" b="1" cap="all"/>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1066800" y="1905000"/>
            <a:ext cx="6255488" cy="743507"/>
          </a:xfrm>
        </p:spPr>
        <p:txBody>
          <a:bodyPr anchor="b"/>
          <a:lstStyle>
            <a:lvl1pPr marL="0" indent="0" algn="r">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ru-RU" smtClean="0"/>
              <a:t>Образец текста</a:t>
            </a:r>
          </a:p>
        </p:txBody>
      </p:sp>
      <p:sp>
        <p:nvSpPr>
          <p:cNvPr id="4" name="Дата 3"/>
          <p:cNvSpPr>
            <a:spLocks noGrp="1"/>
          </p:cNvSpPr>
          <p:nvPr>
            <p:ph type="dt" sz="half" idx="10"/>
          </p:nvPr>
        </p:nvSpPr>
        <p:spPr>
          <a:xfrm>
            <a:off x="4724238" y="6556810"/>
            <a:ext cx="2002464" cy="226902"/>
          </a:xfrm>
        </p:spPr>
        <p:txBody>
          <a:bodyPr bIns="0" anchor="b"/>
          <a:lstStyle>
            <a:lvl1pPr>
              <a:defRPr>
                <a:solidFill>
                  <a:schemeClr val="tx2"/>
                </a:solidFill>
              </a:defRPr>
            </a:lvl1pPr>
            <a:extLst/>
          </a:lstStyle>
          <a:p>
            <a:endParaRPr lang="ru-RU" altLang="en-US"/>
          </a:p>
        </p:txBody>
      </p:sp>
      <p:sp>
        <p:nvSpPr>
          <p:cNvPr id="5" name="Нижний колонтитул 4"/>
          <p:cNvSpPr>
            <a:spLocks noGrp="1"/>
          </p:cNvSpPr>
          <p:nvPr>
            <p:ph type="ftr" sz="quarter" idx="11"/>
          </p:nvPr>
        </p:nvSpPr>
        <p:spPr>
          <a:xfrm>
            <a:off x="1735358" y="6556810"/>
            <a:ext cx="2895600" cy="228600"/>
          </a:xfrm>
        </p:spPr>
        <p:txBody>
          <a:bodyPr bIns="0" anchor="b"/>
          <a:lstStyle>
            <a:lvl1pPr>
              <a:defRPr>
                <a:solidFill>
                  <a:schemeClr val="tx2"/>
                </a:solidFill>
              </a:defRPr>
            </a:lvl1pPr>
            <a:extLst/>
          </a:lstStyle>
          <a:p>
            <a:endParaRPr lang="ru-RU" altLang="en-US"/>
          </a:p>
        </p:txBody>
      </p:sp>
      <p:sp>
        <p:nvSpPr>
          <p:cNvPr id="6" name="Номер слайда 5"/>
          <p:cNvSpPr>
            <a:spLocks noGrp="1"/>
          </p:cNvSpPr>
          <p:nvPr>
            <p:ph type="sldNum" sz="quarter" idx="12"/>
          </p:nvPr>
        </p:nvSpPr>
        <p:spPr>
          <a:xfrm>
            <a:off x="6733952" y="6555112"/>
            <a:ext cx="588336" cy="228600"/>
          </a:xfrm>
        </p:spPr>
        <p:txBody>
          <a:bodyPr/>
          <a:lstStyle>
            <a:extLst/>
          </a:lstStyle>
          <a:p>
            <a:fld id="{FE908992-B4C0-451A-A3D5-FA82A2D2316B}" type="slidenum">
              <a:rPr lang="ru-RU" altLang="en-US" smtClean="0"/>
              <a:pPr/>
              <a:t>‹#›</a:t>
            </a:fld>
            <a:endParaRPr lang="ru-RU" altLang="en-US"/>
          </a:p>
        </p:txBody>
      </p:sp>
    </p:spTree>
  </p:cSld>
  <p:clrMapOvr>
    <a:overrideClrMapping bg1="lt1" tx1="dk1" bg2="lt2" tx2="dk2" accent1="accent1" accent2="accent2" accent3="accent3" accent4="accent4" accent5="accent5" accent6="accent6" hlink="hlink" folHlink="folHlink"/>
  </p:clrMapOvr>
  <p:transition spd="med">
    <p:fade thruBlk="1"/>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20040"/>
            <a:ext cx="7242048" cy="1143000"/>
          </a:xfrm>
        </p:spPr>
        <p:txBody>
          <a:bodyPr/>
          <a:lstStyle>
            <a:extLst/>
          </a:lstStyle>
          <a:p>
            <a:r>
              <a:rPr kumimoji="0" lang="ru-RU" smtClean="0"/>
              <a:t>Образец заголовка</a:t>
            </a:r>
            <a:endParaRPr kumimoji="0" lang="en-US"/>
          </a:p>
        </p:txBody>
      </p:sp>
      <p:sp>
        <p:nvSpPr>
          <p:cNvPr id="3" name="Содержимое 2"/>
          <p:cNvSpPr>
            <a:spLocks noGrp="1"/>
          </p:cNvSpPr>
          <p:nvPr>
            <p:ph sz="half" idx="1"/>
          </p:nvPr>
        </p:nvSpPr>
        <p:spPr>
          <a:xfrm>
            <a:off x="457200" y="1600200"/>
            <a:ext cx="3520440" cy="4525963"/>
          </a:xfrm>
        </p:spPr>
        <p:txBody>
          <a:bodyPr anchor="t"/>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4178808" y="1600200"/>
            <a:ext cx="3520440" cy="4525963"/>
          </a:xfrm>
        </p:spPr>
        <p:txBody>
          <a:bodyPr anchor="t"/>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endParaRPr lang="ru-RU" altLang="en-US"/>
          </a:p>
        </p:txBody>
      </p:sp>
      <p:sp>
        <p:nvSpPr>
          <p:cNvPr id="6" name="Нижний колонтитул 5"/>
          <p:cNvSpPr>
            <a:spLocks noGrp="1"/>
          </p:cNvSpPr>
          <p:nvPr>
            <p:ph type="ftr" sz="quarter" idx="11"/>
          </p:nvPr>
        </p:nvSpPr>
        <p:spPr/>
        <p:txBody>
          <a:bodyPr/>
          <a:lstStyle>
            <a:extLst/>
          </a:lstStyle>
          <a:p>
            <a:endParaRPr lang="ru-RU" altLang="en-US"/>
          </a:p>
        </p:txBody>
      </p:sp>
      <p:sp>
        <p:nvSpPr>
          <p:cNvPr id="7" name="Номер слайда 6"/>
          <p:cNvSpPr>
            <a:spLocks noGrp="1"/>
          </p:cNvSpPr>
          <p:nvPr>
            <p:ph type="sldNum" sz="quarter" idx="12"/>
          </p:nvPr>
        </p:nvSpPr>
        <p:spPr/>
        <p:txBody>
          <a:bodyPr/>
          <a:lstStyle>
            <a:extLst/>
          </a:lstStyle>
          <a:p>
            <a:fld id="{32187D1F-3A67-41FE-B8ED-618D0543AB5B}" type="slidenum">
              <a:rPr lang="ru-RU" altLang="en-US" smtClean="0"/>
              <a:pPr/>
              <a:t>‹#›</a:t>
            </a:fld>
            <a:endParaRPr lang="ru-RU" altLang="en-US"/>
          </a:p>
        </p:txBody>
      </p:sp>
    </p:spTree>
  </p:cSld>
  <p:clrMapOvr>
    <a:masterClrMapping/>
  </p:clrMapOvr>
  <p:transition spd="med">
    <p:fade thruBlk="1"/>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20040"/>
            <a:ext cx="7242048" cy="1143000"/>
          </a:xfrm>
        </p:spPr>
        <p:txBody>
          <a:bodyPr anchor="b"/>
          <a:lstStyle>
            <a:lvl1pPr>
              <a:defRPr/>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457200" y="5867400"/>
            <a:ext cx="3520440" cy="457200"/>
          </a:xfrm>
          <a:noFill/>
          <a:ln w="12700" cap="flat" cmpd="sng" algn="ctr">
            <a:solidFill>
              <a:schemeClr val="tx2"/>
            </a:solidFill>
            <a:prstDash val="solid"/>
          </a:ln>
          <a:effectLst/>
        </p:spPr>
        <p:style>
          <a:lnRef idx="1">
            <a:schemeClr val="accent1"/>
          </a:lnRef>
          <a:fillRef idx="3">
            <a:schemeClr val="accent1"/>
          </a:fillRef>
          <a:effectRef idx="2">
            <a:schemeClr val="accent1"/>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178808" y="5867400"/>
            <a:ext cx="3520440" cy="457200"/>
          </a:xfrm>
          <a:noFill/>
          <a:ln w="12700" cap="flat" cmpd="sng" algn="ctr">
            <a:solidFill>
              <a:schemeClr val="tx2"/>
            </a:solidFill>
            <a:prstDash val="solid"/>
          </a:ln>
          <a:effectLst/>
        </p:spPr>
        <p:style>
          <a:lnRef idx="1">
            <a:schemeClr val="accent2"/>
          </a:lnRef>
          <a:fillRef idx="3">
            <a:schemeClr val="accent2"/>
          </a:fillRef>
          <a:effectRef idx="2">
            <a:schemeClr val="accent2"/>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457200" y="1711840"/>
            <a:ext cx="3520440" cy="4114800"/>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178808" y="1711840"/>
            <a:ext cx="3520440" cy="4114800"/>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extLst/>
          </a:lstStyle>
          <a:p>
            <a:endParaRPr lang="ru-RU" altLang="en-US"/>
          </a:p>
        </p:txBody>
      </p:sp>
      <p:sp>
        <p:nvSpPr>
          <p:cNvPr id="8" name="Нижний колонтитул 7"/>
          <p:cNvSpPr>
            <a:spLocks noGrp="1"/>
          </p:cNvSpPr>
          <p:nvPr>
            <p:ph type="ftr" sz="quarter" idx="11"/>
          </p:nvPr>
        </p:nvSpPr>
        <p:spPr/>
        <p:txBody>
          <a:bodyPr/>
          <a:lstStyle>
            <a:extLst/>
          </a:lstStyle>
          <a:p>
            <a:endParaRPr lang="ru-RU" altLang="en-US"/>
          </a:p>
        </p:txBody>
      </p:sp>
      <p:sp>
        <p:nvSpPr>
          <p:cNvPr id="9" name="Номер слайда 8"/>
          <p:cNvSpPr>
            <a:spLocks noGrp="1"/>
          </p:cNvSpPr>
          <p:nvPr>
            <p:ph type="sldNum" sz="quarter" idx="12"/>
          </p:nvPr>
        </p:nvSpPr>
        <p:spPr/>
        <p:txBody>
          <a:bodyPr/>
          <a:lstStyle>
            <a:extLst/>
          </a:lstStyle>
          <a:p>
            <a:fld id="{C7761734-9D0A-4C8B-997B-4913D43774BF}" type="slidenum">
              <a:rPr lang="ru-RU" altLang="en-US" smtClean="0"/>
              <a:pPr/>
              <a:t>‹#›</a:t>
            </a:fld>
            <a:endParaRPr lang="ru-RU" altLang="en-US"/>
          </a:p>
        </p:txBody>
      </p:sp>
    </p:spTree>
  </p:cSld>
  <p:clrMapOvr>
    <a:masterClrMapping/>
  </p:clrMapOvr>
  <p:transition spd="med">
    <p:fade thruBlk="1"/>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20040"/>
            <a:ext cx="7242048" cy="1143000"/>
          </a:xfrm>
        </p:spPr>
        <p:txBody>
          <a:bodyPr/>
          <a:lstStyle>
            <a:extLst/>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extLst/>
          </a:lstStyle>
          <a:p>
            <a:endParaRPr lang="ru-RU" altLang="en-US"/>
          </a:p>
        </p:txBody>
      </p:sp>
      <p:sp>
        <p:nvSpPr>
          <p:cNvPr id="4" name="Нижний колонтитул 3"/>
          <p:cNvSpPr>
            <a:spLocks noGrp="1"/>
          </p:cNvSpPr>
          <p:nvPr>
            <p:ph type="ftr" sz="quarter" idx="11"/>
          </p:nvPr>
        </p:nvSpPr>
        <p:spPr/>
        <p:txBody>
          <a:bodyPr/>
          <a:lstStyle>
            <a:extLst/>
          </a:lstStyle>
          <a:p>
            <a:endParaRPr lang="ru-RU" altLang="en-US"/>
          </a:p>
        </p:txBody>
      </p:sp>
      <p:sp>
        <p:nvSpPr>
          <p:cNvPr id="5" name="Номер слайда 4"/>
          <p:cNvSpPr>
            <a:spLocks noGrp="1"/>
          </p:cNvSpPr>
          <p:nvPr>
            <p:ph type="sldNum" sz="quarter" idx="12"/>
          </p:nvPr>
        </p:nvSpPr>
        <p:spPr/>
        <p:txBody>
          <a:bodyPr/>
          <a:lstStyle>
            <a:extLst/>
          </a:lstStyle>
          <a:p>
            <a:fld id="{E16A0773-EE7A-4C48-BFB2-E87DEB319D73}" type="slidenum">
              <a:rPr lang="ru-RU" altLang="en-US" smtClean="0"/>
              <a:pPr/>
              <a:t>‹#›</a:t>
            </a:fld>
            <a:endParaRPr lang="ru-RU" altLang="en-US"/>
          </a:p>
        </p:txBody>
      </p:sp>
    </p:spTree>
  </p:cSld>
  <p:clrMapOvr>
    <a:masterClrMapping/>
  </p:clrMapOvr>
  <p:transition spd="med">
    <p:fade thruBlk="1"/>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lvl1pPr>
              <a:defRPr>
                <a:solidFill>
                  <a:schemeClr val="tx2"/>
                </a:solidFill>
              </a:defRPr>
            </a:lvl1pPr>
            <a:extLst/>
          </a:lstStyle>
          <a:p>
            <a:endParaRPr lang="ru-RU" altLang="en-US"/>
          </a:p>
        </p:txBody>
      </p:sp>
      <p:sp>
        <p:nvSpPr>
          <p:cNvPr id="3" name="Нижний колонтитул 2"/>
          <p:cNvSpPr>
            <a:spLocks noGrp="1"/>
          </p:cNvSpPr>
          <p:nvPr>
            <p:ph type="ftr" sz="quarter" idx="11"/>
          </p:nvPr>
        </p:nvSpPr>
        <p:spPr/>
        <p:txBody>
          <a:bodyPr/>
          <a:lstStyle>
            <a:lvl1pPr>
              <a:defRPr>
                <a:solidFill>
                  <a:schemeClr val="tx2"/>
                </a:solidFill>
              </a:defRPr>
            </a:lvl1pPr>
            <a:extLst/>
          </a:lstStyle>
          <a:p>
            <a:endParaRPr lang="ru-RU" altLang="en-US"/>
          </a:p>
        </p:txBody>
      </p:sp>
      <p:sp>
        <p:nvSpPr>
          <p:cNvPr id="4" name="Номер слайда 3"/>
          <p:cNvSpPr>
            <a:spLocks noGrp="1"/>
          </p:cNvSpPr>
          <p:nvPr>
            <p:ph type="sldNum" sz="quarter" idx="12"/>
          </p:nvPr>
        </p:nvSpPr>
        <p:spPr/>
        <p:txBody>
          <a:bodyPr/>
          <a:lstStyle>
            <a:extLst/>
          </a:lstStyle>
          <a:p>
            <a:fld id="{48FD0C0F-F0CC-4D4B-B0C1-91C8FCA609A2}" type="slidenum">
              <a:rPr lang="ru-RU" altLang="en-US" smtClean="0"/>
              <a:pPr/>
              <a:t>‹#›</a:t>
            </a:fld>
            <a:endParaRPr lang="ru-RU" altLang="en-US"/>
          </a:p>
        </p:txBody>
      </p:sp>
    </p:spTree>
  </p:cSld>
  <p:clrMapOvr>
    <a:masterClrMapping/>
  </p:clrMapOvr>
  <p:transition spd="med">
    <p:fade thruBlk="1"/>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28600"/>
            <a:ext cx="5897880" cy="1173480"/>
          </a:xfrm>
        </p:spPr>
        <p:txBody>
          <a:bodyPr wrap="square" anchor="b"/>
          <a:lstStyle>
            <a:lvl1pPr algn="l">
              <a:buNone/>
              <a:defRPr lang="en-US" sz="2400" baseline="0" smtClean="0"/>
            </a:lvl1pPr>
            <a:extLst/>
          </a:lstStyle>
          <a:p>
            <a:r>
              <a:rPr kumimoji="0" lang="ru-RU" smtClean="0"/>
              <a:t>Образец заголовка</a:t>
            </a:r>
            <a:endParaRPr kumimoji="0" lang="en-US"/>
          </a:p>
        </p:txBody>
      </p:sp>
      <p:sp>
        <p:nvSpPr>
          <p:cNvPr id="3" name="Текст 2"/>
          <p:cNvSpPr>
            <a:spLocks noGrp="1"/>
          </p:cNvSpPr>
          <p:nvPr>
            <p:ph type="body" idx="2"/>
          </p:nvPr>
        </p:nvSpPr>
        <p:spPr>
          <a:xfrm>
            <a:off x="457200" y="1497416"/>
            <a:ext cx="5897880" cy="602512"/>
          </a:xfrm>
        </p:spPr>
        <p:txBody>
          <a:bodyPr rot="0" spcFirstLastPara="0" vertOverflow="overflow" horzOverflow="overflow" vert="horz" wrap="square" lIns="45720" tIns="0" rIns="0" bIns="0" numCol="1" spcCol="0" rtlCol="0" fromWordArt="0" anchor="t" anchorCtr="0" forceAA="0" compatLnSpc="1">
            <a:normAutofit/>
          </a:bodyPr>
          <a:lstStyle>
            <a:lvl1pPr marL="0" indent="0">
              <a:spcBef>
                <a:spcPts val="0"/>
              </a:spcBef>
              <a:spcAft>
                <a:spcPts val="0"/>
              </a:spcAft>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457200" y="2133600"/>
            <a:ext cx="7239000" cy="4371752"/>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endParaRPr lang="ru-RU" altLang="en-US"/>
          </a:p>
        </p:txBody>
      </p:sp>
      <p:sp>
        <p:nvSpPr>
          <p:cNvPr id="6" name="Нижний колонтитул 5"/>
          <p:cNvSpPr>
            <a:spLocks noGrp="1"/>
          </p:cNvSpPr>
          <p:nvPr>
            <p:ph type="ftr" sz="quarter" idx="11"/>
          </p:nvPr>
        </p:nvSpPr>
        <p:spPr/>
        <p:txBody>
          <a:bodyPr/>
          <a:lstStyle>
            <a:extLst/>
          </a:lstStyle>
          <a:p>
            <a:endParaRPr lang="ru-RU" altLang="en-US"/>
          </a:p>
        </p:txBody>
      </p:sp>
      <p:sp>
        <p:nvSpPr>
          <p:cNvPr id="7" name="Номер слайда 6"/>
          <p:cNvSpPr>
            <a:spLocks noGrp="1"/>
          </p:cNvSpPr>
          <p:nvPr>
            <p:ph type="sldNum" sz="quarter" idx="12"/>
          </p:nvPr>
        </p:nvSpPr>
        <p:spPr/>
        <p:txBody>
          <a:bodyPr/>
          <a:lstStyle>
            <a:extLst/>
          </a:lstStyle>
          <a:p>
            <a:fld id="{9D2B24AD-8596-442F-B3AF-E4246E8F6769}" type="slidenum">
              <a:rPr lang="ru-RU" altLang="en-US" smtClean="0"/>
              <a:pPr/>
              <a:t>‹#›</a:t>
            </a:fld>
            <a:endParaRPr lang="ru-RU" altLang="en-US"/>
          </a:p>
        </p:txBody>
      </p:sp>
    </p:spTree>
  </p:cSld>
  <p:clrMapOvr>
    <a:masterClrMapping/>
  </p:clrMapOvr>
  <p:transition spd="med">
    <p:fade thruBlk="1"/>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bg>
      <p:bgRef idx="1002">
        <a:schemeClr val="bg2"/>
      </p:bgRef>
    </p:bg>
    <p:spTree>
      <p:nvGrpSpPr>
        <p:cNvPr id="1" name=""/>
        <p:cNvGrpSpPr/>
        <p:nvPr/>
      </p:nvGrpSpPr>
      <p:grpSpPr>
        <a:xfrm>
          <a:off x="0" y="0"/>
          <a:ext cx="0" cy="0"/>
          <a:chOff x="0" y="0"/>
          <a:chExt cx="0" cy="0"/>
        </a:xfrm>
      </p:grpSpPr>
      <p:sp>
        <p:nvSpPr>
          <p:cNvPr id="8" name="Прямоугольник 7"/>
          <p:cNvSpPr/>
          <p:nvPr/>
        </p:nvSpPr>
        <p:spPr>
          <a:xfrm rot="21240000">
            <a:off x="597968" y="1004668"/>
            <a:ext cx="4319527" cy="4312573"/>
          </a:xfrm>
          <a:prstGeom prst="rect">
            <a:avLst/>
          </a:prstGeom>
          <a:solidFill>
            <a:srgbClr val="FAFAFA"/>
          </a:solidFill>
          <a:ln w="1270" cap="rnd" cmpd="sng" algn="ctr">
            <a:solidFill>
              <a:srgbClr val="EAEAEA"/>
            </a:solidFill>
            <a:prstDash val="solid"/>
          </a:ln>
          <a:effectLst>
            <a:outerShdw blurRad="25000" dist="12700" dir="5400000" algn="t"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9" name="Прямоугольник 8"/>
          <p:cNvSpPr/>
          <p:nvPr/>
        </p:nvSpPr>
        <p:spPr>
          <a:xfrm rot="21420000">
            <a:off x="596706" y="998816"/>
            <a:ext cx="4319527" cy="4312573"/>
          </a:xfrm>
          <a:prstGeom prst="rect">
            <a:avLst/>
          </a:prstGeom>
          <a:solidFill>
            <a:srgbClr val="FAFAFA"/>
          </a:solidFill>
          <a:ln w="1270" cap="rnd" cmpd="sng" algn="ctr">
            <a:solidFill>
              <a:srgbClr val="EAEAEA"/>
            </a:solidFill>
            <a:prstDash val="solid"/>
          </a:ln>
          <a:effectLst>
            <a:outerShdw blurRad="28000" dist="12700" dir="5400000" algn="tl"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Заголовок 1"/>
          <p:cNvSpPr>
            <a:spLocks noGrp="1"/>
          </p:cNvSpPr>
          <p:nvPr>
            <p:ph type="title"/>
          </p:nvPr>
        </p:nvSpPr>
        <p:spPr>
          <a:xfrm>
            <a:off x="5389098" y="1143000"/>
            <a:ext cx="3429000" cy="2057400"/>
          </a:xfrm>
        </p:spPr>
        <p:txBody>
          <a:bodyPr vert="horz" anchor="b"/>
          <a:lstStyle>
            <a:lvl1pPr algn="l">
              <a:buNone/>
              <a:defRPr sz="3000" b="1" baseline="0">
                <a:ln w="500">
                  <a:solidFill>
                    <a:schemeClr val="tx2">
                      <a:shade val="10000"/>
                      <a:satMod val="135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defRPr>
            </a:lvl1pPr>
            <a:extLst/>
          </a:lstStyle>
          <a:p>
            <a:r>
              <a:rPr kumimoji="0" lang="ru-RU" smtClean="0"/>
              <a:t>Образец заголовка</a:t>
            </a:r>
            <a:endParaRPr kumimoji="0" lang="en-US" dirty="0"/>
          </a:p>
        </p:txBody>
      </p:sp>
      <p:sp>
        <p:nvSpPr>
          <p:cNvPr id="4" name="Текст 3"/>
          <p:cNvSpPr>
            <a:spLocks noGrp="1"/>
          </p:cNvSpPr>
          <p:nvPr>
            <p:ph type="body" sz="half" idx="2"/>
          </p:nvPr>
        </p:nvSpPr>
        <p:spPr>
          <a:xfrm>
            <a:off x="5389098" y="3283634"/>
            <a:ext cx="3429000" cy="1920240"/>
          </a:xfrm>
        </p:spPr>
        <p:txBody>
          <a:bodyPr rot="0" spcFirstLastPara="0" vertOverflow="overflow" horzOverflow="overflow" vert="horz" wrap="square" lIns="82296" tIns="0" rIns="0" bIns="0" numCol="1" spcCol="0" rtlCol="0" fromWordArt="0" anchor="t" anchorCtr="0" forceAA="0" compatLnSpc="1">
            <a:normAutofit/>
          </a:bodyPr>
          <a:lstStyle>
            <a:lvl1pPr marL="0" indent="0">
              <a:lnSpc>
                <a:spcPct val="100000"/>
              </a:lnSpc>
              <a:spcBef>
                <a:spcPts val="0"/>
              </a:spcBef>
              <a:buFontTx/>
              <a:buNone/>
              <a:defRPr sz="1400" baseline="0">
                <a:solidFill>
                  <a:schemeClr val="tx1"/>
                </a:solidFill>
              </a:defRPr>
            </a:lvl1pPr>
            <a:lvl2pPr>
              <a:defRPr sz="1200"/>
            </a:lvl2pPr>
            <a:lvl3pPr>
              <a:defRPr sz="1000"/>
            </a:lvl3pPr>
            <a:lvl4pPr>
              <a:defRPr sz="900"/>
            </a:lvl4pPr>
            <a:lvl5pPr>
              <a:defRPr sz="900"/>
            </a:lvl5pPr>
            <a:extLst/>
          </a:lstStyle>
          <a:p>
            <a:pPr marL="0" marR="0" lvl="0" indent="0" algn="l" defTabSz="0" rtl="0" eaLnBrk="1" fontAlgn="auto" latinLnBrk="0" hangingPunct="1">
              <a:lnSpc>
                <a:spcPct val="100000"/>
              </a:lnSpc>
              <a:spcBef>
                <a:spcPts val="0"/>
              </a:spcBef>
              <a:spcAft>
                <a:spcPts val="0"/>
              </a:spcAft>
              <a:buClr>
                <a:schemeClr val="tx2"/>
              </a:buClr>
              <a:buSzPct val="73000"/>
              <a:buFontTx/>
              <a:buNone/>
              <a:tabLst/>
              <a:defRPr/>
            </a:pPr>
            <a:r>
              <a:rPr kumimoji="0" lang="ru-RU" smtClean="0"/>
              <a:t>Образец текста</a:t>
            </a:r>
          </a:p>
        </p:txBody>
      </p:sp>
      <p:sp>
        <p:nvSpPr>
          <p:cNvPr id="5" name="Дата 4"/>
          <p:cNvSpPr>
            <a:spLocks noGrp="1"/>
          </p:cNvSpPr>
          <p:nvPr>
            <p:ph type="dt" sz="half" idx="10"/>
          </p:nvPr>
        </p:nvSpPr>
        <p:spPr/>
        <p:txBody>
          <a:bodyPr/>
          <a:lstStyle>
            <a:extLst/>
          </a:lstStyle>
          <a:p>
            <a:endParaRPr lang="ru-RU" altLang="en-US"/>
          </a:p>
        </p:txBody>
      </p:sp>
      <p:sp>
        <p:nvSpPr>
          <p:cNvPr id="6" name="Нижний колонтитул 5"/>
          <p:cNvSpPr>
            <a:spLocks noGrp="1"/>
          </p:cNvSpPr>
          <p:nvPr>
            <p:ph type="ftr" sz="quarter" idx="11"/>
          </p:nvPr>
        </p:nvSpPr>
        <p:spPr/>
        <p:txBody>
          <a:bodyPr/>
          <a:lstStyle>
            <a:extLst/>
          </a:lstStyle>
          <a:p>
            <a:endParaRPr lang="ru-RU" altLang="en-US"/>
          </a:p>
        </p:txBody>
      </p:sp>
      <p:sp>
        <p:nvSpPr>
          <p:cNvPr id="7" name="Номер слайда 6"/>
          <p:cNvSpPr>
            <a:spLocks noGrp="1"/>
          </p:cNvSpPr>
          <p:nvPr>
            <p:ph type="sldNum" sz="quarter" idx="12"/>
          </p:nvPr>
        </p:nvSpPr>
        <p:spPr/>
        <p:txBody>
          <a:bodyPr/>
          <a:lstStyle>
            <a:extLst/>
          </a:lstStyle>
          <a:p>
            <a:fld id="{BF4E4221-5B68-480D-89B7-C28DB1DDD980}" type="slidenum">
              <a:rPr lang="ru-RU" altLang="en-US" smtClean="0"/>
              <a:pPr/>
              <a:t>‹#›</a:t>
            </a:fld>
            <a:endParaRPr lang="ru-RU" altLang="en-US"/>
          </a:p>
        </p:txBody>
      </p:sp>
      <p:sp>
        <p:nvSpPr>
          <p:cNvPr id="10" name="Рисунок 9"/>
          <p:cNvSpPr>
            <a:spLocks noGrp="1"/>
          </p:cNvSpPr>
          <p:nvPr>
            <p:ph type="pic" idx="1"/>
          </p:nvPr>
        </p:nvSpPr>
        <p:spPr>
          <a:xfrm>
            <a:off x="663682" y="1041002"/>
            <a:ext cx="4206240" cy="4206240"/>
          </a:xfrm>
          <a:solidFill>
            <a:schemeClr val="bg2">
              <a:shade val="50000"/>
            </a:schemeClr>
          </a:solidFill>
          <a:ln w="107950">
            <a:solidFill>
              <a:srgbClr val="FFFFFF"/>
            </a:solidFill>
            <a:miter lim="800000"/>
          </a:ln>
          <a:effectLst>
            <a:outerShdw blurRad="44450" dist="3810" dir="5400000" algn="tl" rotWithShape="0">
              <a:srgbClr val="000000">
                <a:alpha val="60000"/>
              </a:srgbClr>
            </a:outerShdw>
          </a:effectLst>
          <a:scene3d>
            <a:camera prst="orthographicFront"/>
            <a:lightRig rig="threePt" dir="t"/>
          </a:scene3d>
          <a:sp3d contourW="3810">
            <a:contourClr>
              <a:srgbClr val="969696"/>
            </a:contourClr>
          </a:sp3d>
        </p:spPr>
        <p:txBody>
          <a:bodyPr/>
          <a:lstStyle>
            <a:lvl1pPr marL="0" indent="0">
              <a:buNone/>
              <a:defRPr sz="3200"/>
            </a:lvl1pPr>
            <a:extLst/>
          </a:lstStyle>
          <a:p>
            <a:r>
              <a:rPr kumimoji="0" lang="ru-RU" smtClean="0"/>
              <a:t>Вставка рисунка</a:t>
            </a:r>
            <a:endParaRPr kumimoji="0" lang="en-US" dirty="0"/>
          </a:p>
        </p:txBody>
      </p:sp>
    </p:spTree>
  </p:cSld>
  <p:clrMapOvr>
    <a:overrideClrMapping bg1="dk1" tx1="lt1" bg2="dk2" tx2="lt2" accent1="accent1" accent2="accent2" accent3="accent3" accent4="accent4" accent5="accent5" accent6="accent6" hlink="hlink" folHlink="folHlink"/>
  </p:clrMapOvr>
  <p:transition spd="med">
    <p:fade thruBlk="1"/>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Прямоугольник 8"/>
          <p:cNvSpPr/>
          <p:nvPr/>
        </p:nvSpPr>
        <p:spPr>
          <a:xfrm flipH="1">
            <a:off x="8153400" y="0"/>
            <a:ext cx="990600" cy="6858000"/>
          </a:xfrm>
          <a:prstGeom prst="rect">
            <a:avLst/>
          </a:prstGeom>
          <a:blipFill>
            <a:blip r:embed="rId13">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10000" r="50000" b="-10000"/>
                </a:path>
                <a:tileRect/>
              </a:gradFill>
            </a:fillOverlay>
            <a:innerShdw blurRad="63500" dist="44450" dir="10800000">
              <a:srgbClr val="000000">
                <a:alpha val="45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3" name="Заголовок 2"/>
          <p:cNvSpPr>
            <a:spLocks noGrp="1"/>
          </p:cNvSpPr>
          <p:nvPr>
            <p:ph type="title"/>
          </p:nvPr>
        </p:nvSpPr>
        <p:spPr>
          <a:xfrm>
            <a:off x="457200" y="320040"/>
            <a:ext cx="7239000" cy="1143000"/>
          </a:xfrm>
          <a:prstGeom prst="rect">
            <a:avLst/>
          </a:prstGeom>
        </p:spPr>
        <p:txBody>
          <a:bodyPr vert="horz" lIns="45720" tIns="0" rIns="45720" bIns="0" anchor="b" anchorCtr="0">
            <a:normAutofit/>
          </a:bodyPr>
          <a:lstStyle>
            <a:extLst/>
          </a:lstStyle>
          <a:p>
            <a:r>
              <a:rPr kumimoji="0" lang="ru-RU" smtClean="0"/>
              <a:t>Образец заголовка</a:t>
            </a:r>
            <a:endParaRPr kumimoji="0" lang="en-US"/>
          </a:p>
        </p:txBody>
      </p:sp>
      <p:sp>
        <p:nvSpPr>
          <p:cNvPr id="31" name="Текст 30"/>
          <p:cNvSpPr>
            <a:spLocks noGrp="1"/>
          </p:cNvSpPr>
          <p:nvPr>
            <p:ph type="body" idx="1"/>
          </p:nvPr>
        </p:nvSpPr>
        <p:spPr>
          <a:xfrm>
            <a:off x="457200" y="1609416"/>
            <a:ext cx="7239000" cy="4846320"/>
          </a:xfrm>
          <a:prstGeom prst="rect">
            <a:avLst/>
          </a:prstGeom>
        </p:spPr>
        <p:txBody>
          <a:bodyPr vert="horz">
            <a:normAutofit/>
          </a:bodyPr>
          <a:lstStyle>
            <a:extLst/>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27" name="Дата 26"/>
          <p:cNvSpPr>
            <a:spLocks noGrp="1"/>
          </p:cNvSpPr>
          <p:nvPr>
            <p:ph type="dt" sz="half" idx="2"/>
          </p:nvPr>
        </p:nvSpPr>
        <p:spPr>
          <a:xfrm>
            <a:off x="4245936" y="6557946"/>
            <a:ext cx="2002464" cy="226902"/>
          </a:xfrm>
          <a:prstGeom prst="rect">
            <a:avLst/>
          </a:prstGeom>
        </p:spPr>
        <p:txBody>
          <a:bodyPr vert="horz" tIns="0" bIns="0" anchor="b"/>
          <a:lstStyle>
            <a:lvl1pPr algn="l" eaLnBrk="1" latinLnBrk="0" hangingPunct="1">
              <a:defRPr kumimoji="0" sz="1000">
                <a:solidFill>
                  <a:schemeClr val="tx2"/>
                </a:solidFill>
              </a:defRPr>
            </a:lvl1pPr>
            <a:extLst/>
          </a:lstStyle>
          <a:p>
            <a:endParaRPr lang="ru-RU" altLang="en-US"/>
          </a:p>
        </p:txBody>
      </p:sp>
      <p:sp>
        <p:nvSpPr>
          <p:cNvPr id="4" name="Нижний колонтитул 3"/>
          <p:cNvSpPr>
            <a:spLocks noGrp="1"/>
          </p:cNvSpPr>
          <p:nvPr>
            <p:ph type="ftr" sz="quarter" idx="3"/>
          </p:nvPr>
        </p:nvSpPr>
        <p:spPr>
          <a:xfrm>
            <a:off x="457200" y="6557946"/>
            <a:ext cx="3657600" cy="228600"/>
          </a:xfrm>
          <a:prstGeom prst="rect">
            <a:avLst/>
          </a:prstGeom>
        </p:spPr>
        <p:txBody>
          <a:bodyPr vert="horz" tIns="0" bIns="0" anchor="b"/>
          <a:lstStyle>
            <a:lvl1pPr algn="r" eaLnBrk="1" latinLnBrk="0" hangingPunct="1">
              <a:defRPr kumimoji="0" sz="1000">
                <a:solidFill>
                  <a:schemeClr val="tx2"/>
                </a:solidFill>
              </a:defRPr>
            </a:lvl1pPr>
            <a:extLst/>
          </a:lstStyle>
          <a:p>
            <a:endParaRPr lang="ru-RU" altLang="en-US"/>
          </a:p>
        </p:txBody>
      </p:sp>
      <p:sp>
        <p:nvSpPr>
          <p:cNvPr id="16" name="Номер слайда 15"/>
          <p:cNvSpPr>
            <a:spLocks noGrp="1"/>
          </p:cNvSpPr>
          <p:nvPr>
            <p:ph type="sldNum" sz="quarter" idx="4"/>
          </p:nvPr>
        </p:nvSpPr>
        <p:spPr>
          <a:xfrm>
            <a:off x="6251448" y="6556248"/>
            <a:ext cx="588336" cy="228600"/>
          </a:xfrm>
          <a:prstGeom prst="rect">
            <a:avLst/>
          </a:prstGeom>
        </p:spPr>
        <p:txBody>
          <a:bodyPr vert="horz" lIns="0" tIns="0" rIns="0" bIns="0" anchor="b"/>
          <a:lstStyle>
            <a:lvl1pPr algn="r" eaLnBrk="1" latinLnBrk="0" hangingPunct="1">
              <a:defRPr kumimoji="0" sz="1100">
                <a:solidFill>
                  <a:schemeClr val="tx2"/>
                </a:solidFill>
              </a:defRPr>
            </a:lvl1pPr>
            <a:extLst/>
          </a:lstStyle>
          <a:p>
            <a:fld id="{77657D6E-246F-4B0C-9664-55CE61B6FFA8}" type="slidenum">
              <a:rPr lang="ru-RU" altLang="en-US" smtClean="0"/>
              <a:pPr/>
              <a:t>‹#›</a:t>
            </a:fld>
            <a:endParaRPr lang="ru-RU" altLang="en-US"/>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transition spd="med">
    <p:fade thruBlk="1"/>
  </p:transition>
  <p:timing>
    <p:tnLst>
      <p:par>
        <p:cTn id="1" dur="indefinite" restart="never" nodeType="tmRoot"/>
      </p:par>
    </p:tnLst>
  </p:timing>
  <p:txStyles>
    <p:titleStyle>
      <a:lvl1pPr algn="l" rtl="0" eaLnBrk="1" latinLnBrk="0" hangingPunct="1">
        <a:spcBef>
          <a:spcPct val="0"/>
        </a:spcBef>
        <a:buNone/>
        <a:defRPr kumimoji="0" sz="3800" b="1" kern="1200" cap="all" baseline="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latin typeface="+mj-lt"/>
          <a:ea typeface="+mj-ea"/>
          <a:cs typeface="+mj-cs"/>
        </a:defRPr>
      </a:lvl1pPr>
      <a:extLst/>
    </p:titleStyle>
    <p:bodyStyle>
      <a:lvl1pPr marL="274320" indent="-274320" algn="l" rtl="0" eaLnBrk="1" latinLnBrk="0" hangingPunct="1">
        <a:spcBef>
          <a:spcPts val="600"/>
        </a:spcBef>
        <a:buClr>
          <a:schemeClr val="tx2"/>
        </a:buClr>
        <a:buSzPct val="73000"/>
        <a:buFont typeface="Wingdings 2"/>
        <a:buChar char=""/>
        <a:defRPr kumimoji="0" sz="2600" kern="1200" baseline="0">
          <a:solidFill>
            <a:schemeClr val="tx1"/>
          </a:solidFill>
          <a:latin typeface="+mn-lt"/>
          <a:ea typeface="+mn-ea"/>
          <a:cs typeface="+mn-cs"/>
        </a:defRPr>
      </a:lvl1pPr>
      <a:lvl2pPr marL="521208" indent="-228600" algn="l" rtl="0" eaLnBrk="1" latinLnBrk="0" hangingPunct="1">
        <a:spcBef>
          <a:spcPts val="500"/>
        </a:spcBef>
        <a:buClr>
          <a:schemeClr val="accent4"/>
        </a:buClr>
        <a:buSzPct val="80000"/>
        <a:buFont typeface="Wingdings 2"/>
        <a:buChar char=""/>
        <a:defRPr kumimoji="0" sz="2300" kern="1200">
          <a:solidFill>
            <a:schemeClr val="tx1">
              <a:tint val="85000"/>
            </a:schemeClr>
          </a:solidFill>
          <a:latin typeface="+mn-lt"/>
          <a:ea typeface="+mn-ea"/>
          <a:cs typeface="+mn-cs"/>
        </a:defRPr>
      </a:lvl2pPr>
      <a:lvl3pPr marL="758952" indent="-228600" algn="l" rtl="0" eaLnBrk="1" latinLnBrk="0" hangingPunct="1">
        <a:spcBef>
          <a:spcPts val="400"/>
        </a:spcBef>
        <a:buClr>
          <a:schemeClr val="accent4"/>
        </a:buClr>
        <a:buSzPct val="60000"/>
        <a:buFont typeface="Wingdings"/>
        <a:buChar char=""/>
        <a:defRPr kumimoji="0" sz="2000" kern="1200">
          <a:solidFill>
            <a:schemeClr val="tx1"/>
          </a:solidFill>
          <a:latin typeface="+mn-lt"/>
          <a:ea typeface="+mn-ea"/>
          <a:cs typeface="+mn-cs"/>
        </a:defRPr>
      </a:lvl3pPr>
      <a:lvl4pPr marL="1005840" indent="-228600" algn="l" rtl="0" eaLnBrk="1" latinLnBrk="0" hangingPunct="1">
        <a:spcBef>
          <a:spcPct val="20000"/>
        </a:spcBef>
        <a:buClr>
          <a:schemeClr val="accent4"/>
        </a:buClr>
        <a:buSzPct val="80000"/>
        <a:buFont typeface="Wingdings 2"/>
        <a:buChar char=""/>
        <a:defRPr kumimoji="0" sz="2000" kern="1200">
          <a:solidFill>
            <a:schemeClr val="tx1">
              <a:tint val="85000"/>
            </a:schemeClr>
          </a:solidFill>
          <a:latin typeface="+mn-lt"/>
          <a:ea typeface="+mn-ea"/>
          <a:cs typeface="+mn-cs"/>
        </a:defRPr>
      </a:lvl4pPr>
      <a:lvl5pPr marL="1280160" indent="-228600" algn="l" rtl="0" eaLnBrk="1" latinLnBrk="0" hangingPunct="1">
        <a:spcBef>
          <a:spcPts val="400"/>
        </a:spcBef>
        <a:buClr>
          <a:schemeClr val="accent4"/>
        </a:buClr>
        <a:buSzPct val="70000"/>
        <a:buFont typeface="Wingdings"/>
        <a:buChar char=""/>
        <a:defRPr kumimoji="0" sz="1800" kern="1200">
          <a:solidFill>
            <a:schemeClr val="tx1"/>
          </a:solidFill>
          <a:latin typeface="+mn-lt"/>
          <a:ea typeface="+mn-ea"/>
          <a:cs typeface="+mn-cs"/>
        </a:defRPr>
      </a:lvl5pPr>
      <a:lvl6pPr marL="1472184" indent="-182880" algn="l" rtl="0" eaLnBrk="1" latinLnBrk="0" hangingPunct="1">
        <a:spcBef>
          <a:spcPts val="400"/>
        </a:spcBef>
        <a:buClr>
          <a:schemeClr val="accent4"/>
        </a:buClr>
        <a:buSzPct val="80000"/>
        <a:buFont typeface="Wingdings 2"/>
        <a:buChar char=""/>
        <a:defRPr kumimoji="0" sz="1800" kern="1200">
          <a:solidFill>
            <a:schemeClr val="tx1">
              <a:tint val="85000"/>
            </a:schemeClr>
          </a:solidFill>
          <a:latin typeface="+mn-lt"/>
          <a:ea typeface="+mn-ea"/>
          <a:cs typeface="+mn-cs"/>
        </a:defRPr>
      </a:lvl6pPr>
      <a:lvl7pPr marL="1673352" indent="-182880" algn="l" rtl="0" eaLnBrk="1" latinLnBrk="0" hangingPunct="1">
        <a:spcBef>
          <a:spcPct val="20000"/>
        </a:spcBef>
        <a:buClr>
          <a:schemeClr val="accent4"/>
        </a:buClr>
        <a:buSzPct val="80000"/>
        <a:buFont typeface="Wingdings 2"/>
        <a:buChar char=""/>
        <a:defRPr kumimoji="0" sz="1600" kern="1200" baseline="0">
          <a:solidFill>
            <a:schemeClr val="tx1"/>
          </a:solidFill>
          <a:latin typeface="+mn-lt"/>
          <a:ea typeface="+mn-ea"/>
          <a:cs typeface="+mn-cs"/>
        </a:defRPr>
      </a:lvl7pPr>
      <a:lvl8pPr marL="1847088" indent="-182880" algn="l" rtl="0" eaLnBrk="1" latinLnBrk="0" hangingPunct="1">
        <a:spcBef>
          <a:spcPts val="300"/>
        </a:spcBef>
        <a:buClr>
          <a:schemeClr val="accent4"/>
        </a:buClr>
        <a:buSzPct val="100000"/>
        <a:buChar char="•"/>
        <a:defRPr kumimoji="0" sz="1600" kern="1200" baseline="0">
          <a:solidFill>
            <a:schemeClr val="tx1">
              <a:tint val="85000"/>
            </a:schemeClr>
          </a:solidFill>
          <a:latin typeface="+mn-lt"/>
          <a:ea typeface="+mn-ea"/>
          <a:cs typeface="+mn-cs"/>
        </a:defRPr>
      </a:lvl8pPr>
      <a:lvl9pPr marL="2057400" indent="-182880" algn="l" rtl="0" eaLnBrk="1" latinLnBrk="0" hangingPunct="1">
        <a:spcBef>
          <a:spcPct val="20000"/>
        </a:spcBef>
        <a:buClr>
          <a:schemeClr val="accent4"/>
        </a:buClr>
        <a:buSzPct val="100000"/>
        <a:buFont typeface="Wingdings"/>
        <a:buChar char="§"/>
        <a:defRPr kumimoji="0" sz="14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povarixa.ru/search/cookery/53" TargetMode="External"/><Relationship Id="rId2" Type="http://schemas.openxmlformats.org/officeDocument/2006/relationships/hyperlink" Target="http://povarixa.ru/slovar/b/beshamel.html" TargetMode="External"/><Relationship Id="rId1" Type="http://schemas.openxmlformats.org/officeDocument/2006/relationships/slideLayout" Target="../slideLayouts/slideLayout9.xml"/><Relationship Id="rId4" Type="http://schemas.openxmlformats.org/officeDocument/2006/relationships/image" Target="../media/image6.png"/></Relationships>
</file>

<file path=ppt/slides/_rels/slide11.xml.rels><?xml version="1.0" encoding="UTF-8" standalone="yes"?>
<Relationships xmlns="http://schemas.openxmlformats.org/package/2006/relationships"><Relationship Id="rId2" Type="http://schemas.openxmlformats.org/officeDocument/2006/relationships/hyperlink" Target="http://povarixa.ru/slovar/m/muskatnyi-oreh.html" TargetMode="Externa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hyperlink" Target="http://povarixa.ru/slovar/k/koriandr-kinza-kitaiskaja-petrushka.html" TargetMode="External"/><Relationship Id="rId2" Type="http://schemas.openxmlformats.org/officeDocument/2006/relationships/hyperlink" Target="http://povarixa.ru/slovar/k/kumin.html" TargetMode="External"/><Relationship Id="rId1" Type="http://schemas.openxmlformats.org/officeDocument/2006/relationships/slideLayout" Target="../slideLayouts/slideLayout9.xml"/><Relationship Id="rId5" Type="http://schemas.openxmlformats.org/officeDocument/2006/relationships/image" Target="../media/image7.png"/><Relationship Id="rId4" Type="http://schemas.openxmlformats.org/officeDocument/2006/relationships/hyperlink" Target="http://povarixa.ru/search/cookery/39" TargetMode="Externa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hyperlink" Target="http://povarixa.ru/search/cookery/53" TargetMode="External"/><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hyperlink" Target="http://povarixa.ru/search/cookery/40" TargetMode="External"/><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3" Type="http://schemas.openxmlformats.org/officeDocument/2006/relationships/hyperlink" Target="http://povarixa.ru/slovar/k/koriandr-kinza-kitaiskaja-petrushka.html" TargetMode="External"/><Relationship Id="rId2" Type="http://schemas.openxmlformats.org/officeDocument/2006/relationships/notesSlide" Target="../notesSlides/notesSlide3.xml"/><Relationship Id="rId1" Type="http://schemas.openxmlformats.org/officeDocument/2006/relationships/slideLayout" Target="../slideLayouts/slideLayout3.xml"/><Relationship Id="rId4" Type="http://schemas.openxmlformats.org/officeDocument/2006/relationships/hyperlink" Target="http://povarixa.ru/slovar/i/imbir.html" TargetMode="External"/></Relationships>
</file>

<file path=ppt/slides/_rels/slide1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hyperlink" Target="http://povarixa.ru/search/cookery/53" TargetMode="External"/><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3" Type="http://schemas.openxmlformats.org/officeDocument/2006/relationships/hyperlink" Target="http://povarixa.ru/sous/sous-riba/belyi-rybnyi-sous-osnova.html" TargetMode="External"/><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hyperlink" Target="http://povarixa.ru/sous/sous-myaso/kak-sdelat-sous-ranch.html" TargetMode="External"/><Relationship Id="rId1" Type="http://schemas.openxmlformats.org/officeDocument/2006/relationships/slideLayout" Target="../slideLayouts/slideLayout9.xml"/><Relationship Id="rId5" Type="http://schemas.openxmlformats.org/officeDocument/2006/relationships/hyperlink" Target="http://povarixa.ru/search/cookery/9" TargetMode="External"/><Relationship Id="rId4" Type="http://schemas.openxmlformats.org/officeDocument/2006/relationships/hyperlink" Target="http://povarixa.ru/slovar/sh/shnit-luk.html" TargetMode="External"/></Relationships>
</file>

<file path=ppt/slides/_rels/slide2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hyperlink" Target="http://povarixa.ru/search/cookery/53" TargetMode="External"/><Relationship Id="rId1" Type="http://schemas.openxmlformats.org/officeDocument/2006/relationships/slideLayout" Target="../slideLayouts/slideLayout9.xml"/><Relationship Id="rId4" Type="http://schemas.openxmlformats.org/officeDocument/2006/relationships/hyperlink" Target="http://povarixa.ru/sous/sous-riba/belyi-rybnyi-sous-osnova.html" TargetMode="Externa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hyperlink" Target="http://povarixa.ru/search/cookery/1" TargetMode="External"/><Relationship Id="rId1"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hyperlink" Target="http://povarixa.ru/search/cookery/53" TargetMode="External"/><Relationship Id="rId1" Type="http://schemas.openxmlformats.org/officeDocument/2006/relationships/slideLayout" Target="../slideLayouts/slideLayout9.xml"/><Relationship Id="rId4" Type="http://schemas.openxmlformats.org/officeDocument/2006/relationships/hyperlink" Target="http://povarixa.ru/sous/sous-riba/belyi-rybnyi-sous-osnova.html" TargetMode="Externa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hyperlink" Target="http://povarixa.ru/search/cookery/7" TargetMode="External"/><Relationship Id="rId2" Type="http://schemas.openxmlformats.org/officeDocument/2006/relationships/hyperlink" Target="http://povarixa.ru/slovar/n/narsharab-nasharabi.html" TargetMode="External"/><Relationship Id="rId1" Type="http://schemas.openxmlformats.org/officeDocument/2006/relationships/slideLayout" Target="../slideLayouts/slideLayout9.xml"/><Relationship Id="rId4" Type="http://schemas.openxmlformats.org/officeDocument/2006/relationships/image" Target="../media/image14.png"/></Relationships>
</file>

<file path=ppt/slides/_rels/slide27.xml.rels><?xml version="1.0" encoding="UTF-8" standalone="yes"?>
<Relationships xmlns="http://schemas.openxmlformats.org/package/2006/relationships"><Relationship Id="rId3" Type="http://schemas.openxmlformats.org/officeDocument/2006/relationships/hyperlink" Target="http://povarixa.ru/faq/quest15.html" TargetMode="External"/><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hyperlink" Target="http://povarixa.ru/search/cookery/28" TargetMode="External"/><Relationship Id="rId1" Type="http://schemas.openxmlformats.org/officeDocument/2006/relationships/slideLayout" Target="../slideLayouts/slideLayout9.xml"/><Relationship Id="rId5" Type="http://schemas.openxmlformats.org/officeDocument/2006/relationships/hyperlink" Target="http://povarixa.ru/slovar/b/bazilik-reihan.html" TargetMode="External"/><Relationship Id="rId4" Type="http://schemas.openxmlformats.org/officeDocument/2006/relationships/hyperlink" Target="http://povarixa.ru/slovar/p/parmezan.html" TargetMode="Externa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hyperlink" Target="http://povarixa.ru/sous/sous-myaso/domashnii-maionez.html" TargetMode="External"/><Relationship Id="rId2" Type="http://schemas.openxmlformats.org/officeDocument/2006/relationships/hyperlink" Target="http://povarixa.ru/slovar/v/vusterskii-sous-angl-worcestershire-sauce.html" TargetMode="External"/><Relationship Id="rId1" Type="http://schemas.openxmlformats.org/officeDocument/2006/relationships/slideLayout" Target="../slideLayouts/slideLayout3.xml"/><Relationship Id="rId4" Type="http://schemas.openxmlformats.org/officeDocument/2006/relationships/hyperlink" Target="http://povarixa.ru/sous/sous-myaso/suhaja-smes-dlja-sousa-ranch.html"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hyperlink" Target="http://povarixa.ru/sous/sous-myaso/chili-pasta.html" TargetMode="External"/><Relationship Id="rId1" Type="http://schemas.openxmlformats.org/officeDocument/2006/relationships/slideLayout" Target="../slideLayouts/slideLayout9.xml"/><Relationship Id="rId4" Type="http://schemas.openxmlformats.org/officeDocument/2006/relationships/hyperlink" Target="http://povarixa.ru/search/cookery/72" TargetMode="Externa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hyperlink" Target="http://povarixa.ru/sous/sous-myaso/kak-sdelat-tomatnyi-konkase.html" TargetMode="External"/><Relationship Id="rId2" Type="http://schemas.openxmlformats.org/officeDocument/2006/relationships/hyperlink" Target="http://povarixa.ru/slovar/t/tomatnyi-konkase.html" TargetMode="External"/><Relationship Id="rId1" Type="http://schemas.openxmlformats.org/officeDocument/2006/relationships/slideLayout" Target="../slideLayouts/slideLayout9.xml"/><Relationship Id="rId5" Type="http://schemas.openxmlformats.org/officeDocument/2006/relationships/hyperlink" Target="http://povarixa.ru/search/cookery/53" TargetMode="External"/><Relationship Id="rId4" Type="http://schemas.openxmlformats.org/officeDocument/2006/relationships/image" Target="../media/image4.png"/></Relationships>
</file>

<file path=ppt/slides/_rels/slide7.xml.rels><?xml version="1.0" encoding="UTF-8" standalone="yes"?>
<Relationships xmlns="http://schemas.openxmlformats.org/package/2006/relationships"><Relationship Id="rId3" Type="http://schemas.openxmlformats.org/officeDocument/2006/relationships/hyperlink" Target="http://povarixa.ru/slovar/k/kapersy.html" TargetMode="External"/><Relationship Id="rId7" Type="http://schemas.openxmlformats.org/officeDocument/2006/relationships/hyperlink" Target="http://povarixa.ru/stati/poleznie/kak-sdelat-kartofelnoe-pyure.html" TargetMode="External"/><Relationship Id="rId2" Type="http://schemas.openxmlformats.org/officeDocument/2006/relationships/hyperlink" Target="http://povarixa.ru/slovar/b/bazilik-reihan.html" TargetMode="External"/><Relationship Id="rId1" Type="http://schemas.openxmlformats.org/officeDocument/2006/relationships/slideLayout" Target="../slideLayouts/slideLayout3.xml"/><Relationship Id="rId6" Type="http://schemas.openxmlformats.org/officeDocument/2006/relationships/hyperlink" Target="http://povarixa.ru/riba/zharenaya-riba" TargetMode="External"/><Relationship Id="rId5" Type="http://schemas.openxmlformats.org/officeDocument/2006/relationships/hyperlink" Target="http://povarixa.ru/myaso/zharenoe-myaso" TargetMode="External"/><Relationship Id="rId4" Type="http://schemas.openxmlformats.org/officeDocument/2006/relationships/hyperlink" Target="http://povarixa.ru/slovar/sh/shnit-luk.html"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hyperlink" Target="http://povarixa.ru/search/cookery/65" TargetMode="External"/><Relationship Id="rId1" Type="http://schemas.openxmlformats.org/officeDocument/2006/relationships/slideLayout" Target="../slideLayouts/slideLayout9.xml"/><Relationship Id="rId4" Type="http://schemas.openxmlformats.org/officeDocument/2006/relationships/hyperlink" Target="http://povarixa.ru/slovar/k/koriandr-kinza-kitaiskaja-petrushka.html" TargetMode="External"/></Relationships>
</file>

<file path=ppt/slides/_rels/slide9.xml.rels><?xml version="1.0" encoding="UTF-8" standalone="yes"?>
<Relationships xmlns="http://schemas.openxmlformats.org/package/2006/relationships"><Relationship Id="rId3" Type="http://schemas.openxmlformats.org/officeDocument/2006/relationships/hyperlink" Target="http://povarixa.ru/salad/salad-riba" TargetMode="External"/><Relationship Id="rId2" Type="http://schemas.openxmlformats.org/officeDocument/2006/relationships/hyperlink" Target="http://povarixa.ru/slovar/k/kornishony.html" TargetMode="Externa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4"/>
          <p:cNvSpPr>
            <a:spLocks noGrp="1"/>
          </p:cNvSpPr>
          <p:nvPr>
            <p:ph type="ctrTitle"/>
          </p:nvPr>
        </p:nvSpPr>
        <p:spPr>
          <a:xfrm>
            <a:off x="2285984" y="1214422"/>
            <a:ext cx="5105400" cy="2868168"/>
          </a:xfrm>
        </p:spPr>
        <p:txBody>
          <a:bodyPr/>
          <a:lstStyle/>
          <a:p>
            <a:pPr algn="ctr"/>
            <a:r>
              <a:rPr lang="ru-RU" sz="4800" i="1" dirty="0" smtClean="0">
                <a:effectLst>
                  <a:outerShdw blurRad="38100" dist="38100" dir="2700000" algn="tl">
                    <a:srgbClr val="000000">
                      <a:alpha val="43137"/>
                    </a:srgbClr>
                  </a:outerShdw>
                </a:effectLst>
              </a:rPr>
              <a:t>СОУСЫ ДЛЯ РЫБЫ</a:t>
            </a:r>
            <a:endParaRPr lang="ru-RU" sz="4800" i="1" dirty="0">
              <a:effectLst>
                <a:outerShdw blurRad="38100" dist="38100" dir="2700000" algn="tl">
                  <a:srgbClr val="000000">
                    <a:alpha val="43137"/>
                  </a:srgbClr>
                </a:outerShdw>
              </a:effectLst>
            </a:endParaRPr>
          </a:p>
        </p:txBody>
      </p:sp>
    </p:spTree>
  </p:cSld>
  <p:clrMapOvr>
    <a:masterClrMapping/>
  </p:clrMapOvr>
  <p:transition spd="med">
    <p:fade thruBlk="1"/>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5500694" y="2000240"/>
            <a:ext cx="3429000" cy="2057400"/>
          </a:xfrm>
        </p:spPr>
        <p:txBody>
          <a:bodyPr>
            <a:noAutofit/>
          </a:bodyPr>
          <a:lstStyle/>
          <a:p>
            <a:pPr algn="ctr"/>
            <a:r>
              <a:rPr lang="ru-RU" sz="1400" dirty="0" smtClean="0"/>
              <a:t>Не станем углубляться в историю и мифы о создании этого соуса, одного из основных соусов во французской кухне. Главное – он есть, он необычайно популярен, подходит к блюдам из мяса, рыбы, овощей, макаронных изделий, хорош для </a:t>
            </a:r>
            <a:r>
              <a:rPr lang="ru-RU" sz="1400" dirty="0" err="1" smtClean="0"/>
              <a:t>запекания</a:t>
            </a:r>
            <a:r>
              <a:rPr lang="ru-RU" sz="1400" dirty="0" smtClean="0"/>
              <a:t> и имеет массу вариантов. Мы рассказываем, как приготовить основной соус </a:t>
            </a:r>
            <a:r>
              <a:rPr lang="ru-RU" sz="1400" dirty="0" smtClean="0">
                <a:hlinkClick r:id="rId2"/>
              </a:rPr>
              <a:t>бешамель</a:t>
            </a:r>
            <a:r>
              <a:rPr lang="ru-RU" sz="1400" dirty="0" smtClean="0"/>
              <a:t>.</a:t>
            </a:r>
            <a:endParaRPr lang="ru-RU" sz="1400" dirty="0"/>
          </a:p>
        </p:txBody>
      </p:sp>
      <p:sp>
        <p:nvSpPr>
          <p:cNvPr id="6" name="Текст 5"/>
          <p:cNvSpPr>
            <a:spLocks noGrp="1"/>
          </p:cNvSpPr>
          <p:nvPr>
            <p:ph type="body" sz="half" idx="2"/>
          </p:nvPr>
        </p:nvSpPr>
        <p:spPr>
          <a:xfrm>
            <a:off x="5286380" y="285728"/>
            <a:ext cx="3429000" cy="645432"/>
          </a:xfrm>
        </p:spPr>
        <p:txBody>
          <a:bodyPr>
            <a:normAutofit fontScale="25000" lnSpcReduction="20000"/>
          </a:bodyPr>
          <a:lstStyle/>
          <a:p>
            <a:pPr algn="ctr"/>
            <a:r>
              <a:rPr lang="ru-RU" sz="9600" b="1" i="1" u="sng" dirty="0" smtClean="0">
                <a:solidFill>
                  <a:srgbClr val="FFC000"/>
                </a:solidFill>
                <a:effectLst>
                  <a:outerShdw blurRad="38100" dist="38100" dir="2700000" algn="tl">
                    <a:srgbClr val="000000">
                      <a:alpha val="43137"/>
                    </a:srgbClr>
                  </a:outerShdw>
                </a:effectLst>
                <a:latin typeface="+mj-lt"/>
              </a:rPr>
              <a:t>Соус бешамель</a:t>
            </a:r>
          </a:p>
          <a:p>
            <a:pPr algn="ctr"/>
            <a:endParaRPr lang="ru-RU" sz="2400" dirty="0" smtClean="0"/>
          </a:p>
          <a:p>
            <a:pPr algn="ctr"/>
            <a:r>
              <a:rPr lang="ru-RU" sz="8000" b="1" i="1" dirty="0" smtClean="0">
                <a:solidFill>
                  <a:srgbClr val="FFC000"/>
                </a:solidFill>
                <a:effectLst>
                  <a:outerShdw blurRad="38100" dist="38100" dir="2700000" algn="tl">
                    <a:srgbClr val="000000">
                      <a:alpha val="43137"/>
                    </a:srgbClr>
                  </a:outerShdw>
                </a:effectLst>
              </a:rPr>
              <a:t>Кухня:  </a:t>
            </a:r>
            <a:r>
              <a:rPr lang="ru-RU" sz="8000" b="1" i="1" dirty="0" smtClean="0">
                <a:solidFill>
                  <a:srgbClr val="FFC000"/>
                </a:solidFill>
                <a:effectLst>
                  <a:outerShdw blurRad="38100" dist="38100" dir="2700000" algn="tl">
                    <a:srgbClr val="000000">
                      <a:alpha val="43137"/>
                    </a:srgbClr>
                  </a:outerShdw>
                </a:effectLst>
                <a:hlinkClick r:id="rId3"/>
              </a:rPr>
              <a:t>Французская</a:t>
            </a:r>
            <a:r>
              <a:rPr lang="ru-RU" sz="8000" b="1" i="1" dirty="0" smtClean="0">
                <a:solidFill>
                  <a:srgbClr val="FFC000"/>
                </a:solidFill>
                <a:effectLst>
                  <a:outerShdw blurRad="38100" dist="38100" dir="2700000" algn="tl">
                    <a:srgbClr val="000000">
                      <a:alpha val="43137"/>
                    </a:srgbClr>
                  </a:outerShdw>
                </a:effectLst>
              </a:rPr>
              <a:t/>
            </a:r>
            <a:br>
              <a:rPr lang="ru-RU" sz="8000" b="1" i="1" dirty="0" smtClean="0">
                <a:solidFill>
                  <a:srgbClr val="FFC000"/>
                </a:solidFill>
                <a:effectLst>
                  <a:outerShdw blurRad="38100" dist="38100" dir="2700000" algn="tl">
                    <a:srgbClr val="000000">
                      <a:alpha val="43137"/>
                    </a:srgbClr>
                  </a:outerShdw>
                </a:effectLst>
              </a:rPr>
            </a:br>
            <a:r>
              <a:rPr lang="ru-RU" sz="8000" b="1" i="1" dirty="0" smtClean="0">
                <a:solidFill>
                  <a:srgbClr val="FFC000"/>
                </a:solidFill>
                <a:effectLst>
                  <a:outerShdw blurRad="38100" dist="38100" dir="2700000" algn="tl">
                    <a:srgbClr val="000000">
                      <a:alpha val="43137"/>
                    </a:srgbClr>
                  </a:outerShdw>
                </a:effectLst>
              </a:rPr>
              <a:t>Время приготовления: 45 мин</a:t>
            </a:r>
            <a:endParaRPr lang="ru-RU" sz="8000" b="1" i="1" u="sng" dirty="0" smtClean="0">
              <a:solidFill>
                <a:srgbClr val="FFC000"/>
              </a:solidFill>
              <a:effectLst>
                <a:outerShdw blurRad="38100" dist="38100" dir="2700000" algn="tl">
                  <a:srgbClr val="000000">
                    <a:alpha val="43137"/>
                  </a:srgbClr>
                </a:outerShdw>
              </a:effectLst>
              <a:latin typeface="+mj-lt"/>
            </a:endParaRPr>
          </a:p>
          <a:p>
            <a:pPr algn="ctr"/>
            <a:endParaRPr lang="ru-RU" dirty="0"/>
          </a:p>
        </p:txBody>
      </p:sp>
      <p:pic>
        <p:nvPicPr>
          <p:cNvPr id="5122" name="Picture 2"/>
          <p:cNvPicPr>
            <a:picLocks noGrp="1" noChangeAspect="1" noChangeArrowheads="1"/>
          </p:cNvPicPr>
          <p:nvPr>
            <p:ph type="pic" idx="1"/>
          </p:nvPr>
        </p:nvPicPr>
        <p:blipFill>
          <a:blip r:embed="rId4"/>
          <a:srcRect l="17845" r="17845"/>
          <a:stretch>
            <a:fillRect/>
          </a:stretch>
        </p:blipFill>
        <p:spPr bwMode="auto">
          <a:prstGeom prst="rect">
            <a:avLst/>
          </a:prstGeom>
          <a:noFill/>
          <a:ln w="9525">
            <a:noFill/>
            <a:miter lim="800000"/>
            <a:headEnd/>
            <a:tailEnd/>
          </a:ln>
          <a:effectLst/>
        </p:spPr>
      </p:pic>
      <p:sp>
        <p:nvSpPr>
          <p:cNvPr id="11" name="Прямоугольник 10"/>
          <p:cNvSpPr/>
          <p:nvPr/>
        </p:nvSpPr>
        <p:spPr>
          <a:xfrm>
            <a:off x="5214910" y="4214818"/>
            <a:ext cx="3929090" cy="2031325"/>
          </a:xfrm>
          <a:prstGeom prst="rect">
            <a:avLst/>
          </a:prstGeom>
        </p:spPr>
        <p:txBody>
          <a:bodyPr wrap="square">
            <a:spAutoFit/>
          </a:bodyPr>
          <a:lstStyle/>
          <a:p>
            <a:pPr algn="ctr"/>
            <a:r>
              <a:rPr lang="ru-RU" i="1" dirty="0" smtClean="0">
                <a:solidFill>
                  <a:srgbClr val="FFC000"/>
                </a:solidFill>
                <a:effectLst>
                  <a:outerShdw blurRad="38100" dist="38100" dir="2700000" algn="tl">
                    <a:srgbClr val="000000">
                      <a:alpha val="43137"/>
                    </a:srgbClr>
                  </a:outerShdw>
                </a:effectLst>
                <a:latin typeface="+mn-lt"/>
              </a:rPr>
              <a:t>Ингредиенты:</a:t>
            </a:r>
          </a:p>
          <a:p>
            <a:pPr>
              <a:buFont typeface="Wingdings" pitchFamily="2" charset="2"/>
              <a:buChar char="v"/>
            </a:pPr>
            <a:r>
              <a:rPr lang="ru-RU" i="1" dirty="0" smtClean="0">
                <a:solidFill>
                  <a:srgbClr val="FFC000"/>
                </a:solidFill>
                <a:effectLst>
                  <a:outerShdw blurRad="38100" dist="38100" dir="2700000" algn="tl">
                    <a:srgbClr val="000000">
                      <a:alpha val="43137"/>
                    </a:srgbClr>
                  </a:outerShdw>
                </a:effectLst>
                <a:latin typeface="+mn-lt"/>
              </a:rPr>
              <a:t>40 г сливочного масла</a:t>
            </a:r>
          </a:p>
          <a:p>
            <a:pPr>
              <a:buFont typeface="Wingdings" pitchFamily="2" charset="2"/>
              <a:buChar char="v"/>
            </a:pPr>
            <a:r>
              <a:rPr lang="ru-RU" i="1" dirty="0" smtClean="0">
                <a:solidFill>
                  <a:srgbClr val="FFC000"/>
                </a:solidFill>
                <a:effectLst>
                  <a:outerShdw blurRad="38100" dist="38100" dir="2700000" algn="tl">
                    <a:srgbClr val="000000">
                      <a:alpha val="43137"/>
                    </a:srgbClr>
                  </a:outerShdw>
                </a:effectLst>
                <a:latin typeface="+mn-lt"/>
              </a:rPr>
              <a:t>40 г муки (чуть меньше 2-х столовых ложек)</a:t>
            </a:r>
          </a:p>
          <a:p>
            <a:pPr>
              <a:buFont typeface="Wingdings" pitchFamily="2" charset="2"/>
              <a:buChar char="v"/>
            </a:pPr>
            <a:r>
              <a:rPr lang="ru-RU" i="1" dirty="0" smtClean="0">
                <a:solidFill>
                  <a:srgbClr val="FFC000"/>
                </a:solidFill>
                <a:effectLst>
                  <a:outerShdw blurRad="38100" dist="38100" dir="2700000" algn="tl">
                    <a:srgbClr val="000000">
                      <a:alpha val="43137"/>
                    </a:srgbClr>
                  </a:outerShdw>
                </a:effectLst>
                <a:latin typeface="+mn-lt"/>
              </a:rPr>
              <a:t>пол-литра молока</a:t>
            </a:r>
          </a:p>
          <a:p>
            <a:pPr>
              <a:buFont typeface="Wingdings" pitchFamily="2" charset="2"/>
              <a:buChar char="v"/>
            </a:pPr>
            <a:r>
              <a:rPr lang="ru-RU" i="1" dirty="0" smtClean="0">
                <a:solidFill>
                  <a:srgbClr val="FFC000"/>
                </a:solidFill>
                <a:effectLst>
                  <a:outerShdw blurRad="38100" dist="38100" dir="2700000" algn="tl">
                    <a:srgbClr val="000000">
                      <a:alpha val="43137"/>
                    </a:srgbClr>
                  </a:outerShdw>
                </a:effectLst>
                <a:latin typeface="+mn-lt"/>
              </a:rPr>
              <a:t>половинка чайной ложки соли, щепотка перца</a:t>
            </a:r>
            <a:endParaRPr lang="ru-RU" i="1" dirty="0">
              <a:solidFill>
                <a:srgbClr val="FFC000"/>
              </a:solidFill>
              <a:effectLst>
                <a:outerShdw blurRad="38100" dist="38100" dir="2700000" algn="tl">
                  <a:srgbClr val="000000">
                    <a:alpha val="43137"/>
                  </a:srgbClr>
                </a:outerShdw>
              </a:effectLst>
              <a:latin typeface="+mn-lt"/>
            </a:endParaRPr>
          </a:p>
        </p:txBody>
      </p:sp>
    </p:spTree>
  </p:cSld>
  <p:clrMapOvr>
    <a:masterClrMapping/>
  </p:clrMapOvr>
  <p:transition spd="med">
    <p:fade thruBlk="1"/>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4"/>
          <p:cNvSpPr>
            <a:spLocks noGrp="1"/>
          </p:cNvSpPr>
          <p:nvPr>
            <p:ph type="title"/>
          </p:nvPr>
        </p:nvSpPr>
        <p:spPr>
          <a:xfrm>
            <a:off x="1142976" y="642918"/>
            <a:ext cx="6255488" cy="5500726"/>
          </a:xfrm>
        </p:spPr>
        <p:txBody>
          <a:bodyPr>
            <a:normAutofit/>
          </a:bodyPr>
          <a:lstStyle/>
          <a:p>
            <a:pPr algn="l"/>
            <a:r>
              <a:rPr lang="ru-RU" sz="1400" dirty="0" smtClean="0"/>
              <a:t/>
            </a:r>
            <a:br>
              <a:rPr lang="ru-RU" sz="1400" dirty="0" smtClean="0"/>
            </a:br>
            <a:r>
              <a:rPr lang="ru-RU" sz="1400" dirty="0" smtClean="0"/>
              <a:t> В небольшой кастрюле растапливаем на малом огне сливочное масло, помешивая деревянной лопаткой или венчиком, всыпаем муку, чтобы не было комочков.</a:t>
            </a:r>
            <a:br>
              <a:rPr lang="ru-RU" sz="1400" dirty="0" smtClean="0"/>
            </a:br>
            <a:r>
              <a:rPr lang="ru-RU" sz="1400" dirty="0" smtClean="0"/>
              <a:t/>
            </a:r>
            <a:br>
              <a:rPr lang="ru-RU" sz="1400" dirty="0" smtClean="0"/>
            </a:br>
            <a:r>
              <a:rPr lang="ru-RU" sz="1400" dirty="0" smtClean="0"/>
              <a:t>Сразу же добавляем струйкой молоко, опять же при помешивании, солим и перчим. Немного увеличиваем огонь и, продолжая помешивать соус, доводим его до кипения.</a:t>
            </a:r>
            <a:br>
              <a:rPr lang="ru-RU" sz="1400" dirty="0" smtClean="0"/>
            </a:br>
            <a:r>
              <a:rPr lang="ru-RU" sz="1400" dirty="0" smtClean="0"/>
              <a:t/>
            </a:r>
            <a:br>
              <a:rPr lang="ru-RU" sz="1400" dirty="0" smtClean="0"/>
            </a:br>
            <a:r>
              <a:rPr lang="ru-RU" sz="1400" dirty="0" smtClean="0"/>
              <a:t>Бешамель – достаточно густой соус, поэтому, как только закипит, уменьшаем огонь до самого слабого и – само собой, непрерывно помешивая – даем ему загустеть до нужной нам консистенции. При желании можно добавить в соус щепотку тертого </a:t>
            </a:r>
            <a:r>
              <a:rPr lang="ru-RU" sz="1400" dirty="0" smtClean="0">
                <a:hlinkClick r:id="rId2"/>
              </a:rPr>
              <a:t>мускатного ореха</a:t>
            </a:r>
            <a:r>
              <a:rPr lang="ru-RU" sz="1400" dirty="0" smtClean="0"/>
              <a:t>.</a:t>
            </a:r>
            <a:br>
              <a:rPr lang="ru-RU" sz="1400" dirty="0" smtClean="0"/>
            </a:br>
            <a:r>
              <a:rPr lang="ru-RU" sz="1400" dirty="0" smtClean="0"/>
              <a:t/>
            </a:r>
            <a:br>
              <a:rPr lang="ru-RU" sz="1400" dirty="0" smtClean="0"/>
            </a:br>
            <a:r>
              <a:rPr lang="ru-RU" sz="1400" dirty="0" smtClean="0"/>
              <a:t>Если мы собираемся использовать соус в качестве подливы ко вторым блюдам – стоит сделать его менее густым. И, наоборот, загустить, если планируется под соусом запекать мясо, рыбу, макароны или овощи. Для этого не стоит изменять пропорции. Всё очень просто. Чем дольше держим на маленьком огне и мешаем – тем гуще соус.</a:t>
            </a:r>
            <a:br>
              <a:rPr lang="ru-RU" sz="1400" dirty="0" smtClean="0"/>
            </a:br>
            <a:endParaRPr lang="ru-RU" sz="1400" dirty="0">
              <a:solidFill>
                <a:srgbClr val="FFC000"/>
              </a:solidFill>
            </a:endParaRPr>
          </a:p>
        </p:txBody>
      </p:sp>
      <p:sp>
        <p:nvSpPr>
          <p:cNvPr id="6" name="Текст 5"/>
          <p:cNvSpPr>
            <a:spLocks noGrp="1"/>
          </p:cNvSpPr>
          <p:nvPr>
            <p:ph type="body" idx="1"/>
          </p:nvPr>
        </p:nvSpPr>
        <p:spPr>
          <a:xfrm>
            <a:off x="857224" y="214290"/>
            <a:ext cx="6255488" cy="743507"/>
          </a:xfrm>
        </p:spPr>
        <p:txBody>
          <a:bodyPr/>
          <a:lstStyle/>
          <a:p>
            <a:pPr algn="ctr"/>
            <a:r>
              <a:rPr lang="ru-RU" sz="2800" b="1" i="1" dirty="0" smtClean="0">
                <a:solidFill>
                  <a:schemeClr val="accent3"/>
                </a:solidFill>
                <a:effectLst>
                  <a:outerShdw blurRad="38100" dist="38100" dir="2700000" algn="tl">
                    <a:srgbClr val="000000">
                      <a:alpha val="43137"/>
                    </a:srgbClr>
                  </a:outerShdw>
                </a:effectLst>
              </a:rPr>
              <a:t>Способ приготовления</a:t>
            </a:r>
          </a:p>
          <a:p>
            <a:endParaRPr lang="ru-RU" dirty="0"/>
          </a:p>
        </p:txBody>
      </p:sp>
    </p:spTree>
  </p:cSld>
  <p:clrMapOvr>
    <a:masterClrMapping/>
  </p:clrMapOvr>
  <p:transition spd="med">
    <p:fade thruBlk="1"/>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5500694" y="1500174"/>
            <a:ext cx="3429000" cy="1771664"/>
          </a:xfrm>
        </p:spPr>
        <p:txBody>
          <a:bodyPr>
            <a:normAutofit/>
          </a:bodyPr>
          <a:lstStyle/>
          <a:p>
            <a:pPr algn="ctr"/>
            <a:r>
              <a:rPr lang="ru-RU" sz="1600" dirty="0" smtClean="0"/>
              <a:t>Этот марокканский соус – </a:t>
            </a:r>
            <a:r>
              <a:rPr lang="ru-RU" sz="1600" dirty="0" err="1" smtClean="0"/>
              <a:t>чермула</a:t>
            </a:r>
            <a:r>
              <a:rPr lang="ru-RU" sz="1600" dirty="0" smtClean="0"/>
              <a:t> (его еще называют «</a:t>
            </a:r>
            <a:r>
              <a:rPr lang="ru-RU" sz="1600" dirty="0" err="1" smtClean="0"/>
              <a:t>шермула</a:t>
            </a:r>
            <a:r>
              <a:rPr lang="ru-RU" sz="1600" dirty="0" smtClean="0"/>
              <a:t>») – становится популярным в нашей стране. Он хорош и как приправа, и в качестве маринада.</a:t>
            </a:r>
            <a:endParaRPr lang="ru-RU" sz="1600" dirty="0"/>
          </a:p>
        </p:txBody>
      </p:sp>
      <p:sp>
        <p:nvSpPr>
          <p:cNvPr id="6" name="Текст 5"/>
          <p:cNvSpPr>
            <a:spLocks noGrp="1"/>
          </p:cNvSpPr>
          <p:nvPr>
            <p:ph type="body" sz="half" idx="2"/>
          </p:nvPr>
        </p:nvSpPr>
        <p:spPr>
          <a:xfrm>
            <a:off x="5500694" y="3714752"/>
            <a:ext cx="3429000" cy="859746"/>
          </a:xfrm>
        </p:spPr>
        <p:txBody>
          <a:bodyPr>
            <a:normAutofit fontScale="25000" lnSpcReduction="20000"/>
          </a:bodyPr>
          <a:lstStyle/>
          <a:p>
            <a:pPr algn="ctr"/>
            <a:r>
              <a:rPr lang="ru-RU" sz="7200" b="1" dirty="0" smtClean="0">
                <a:solidFill>
                  <a:srgbClr val="FFC000"/>
                </a:solidFill>
              </a:rPr>
              <a:t>Ингредиенты:</a:t>
            </a:r>
          </a:p>
          <a:p>
            <a:pPr>
              <a:buFont typeface="Wingdings" pitchFamily="2" charset="2"/>
              <a:buChar char="v"/>
            </a:pPr>
            <a:r>
              <a:rPr lang="ru-RU" sz="7200" b="1" dirty="0" smtClean="0">
                <a:solidFill>
                  <a:srgbClr val="FFC000"/>
                </a:solidFill>
              </a:rPr>
              <a:t>2 веточки </a:t>
            </a:r>
            <a:r>
              <a:rPr lang="ru-RU" sz="7200" b="1" dirty="0" err="1" smtClean="0">
                <a:solidFill>
                  <a:srgbClr val="FFC000"/>
                </a:solidFill>
              </a:rPr>
              <a:t>кинзы</a:t>
            </a:r>
            <a:endParaRPr lang="ru-RU" sz="7200" b="1" dirty="0" smtClean="0">
              <a:solidFill>
                <a:srgbClr val="FFC000"/>
              </a:solidFill>
            </a:endParaRPr>
          </a:p>
          <a:p>
            <a:pPr>
              <a:buFont typeface="Wingdings" pitchFamily="2" charset="2"/>
              <a:buChar char="v"/>
            </a:pPr>
            <a:r>
              <a:rPr lang="ru-RU" sz="7200" b="1" dirty="0" smtClean="0">
                <a:solidFill>
                  <a:srgbClr val="FFC000"/>
                </a:solidFill>
              </a:rPr>
              <a:t>2 веточки петрушки</a:t>
            </a:r>
          </a:p>
          <a:p>
            <a:pPr>
              <a:buFont typeface="Wingdings" pitchFamily="2" charset="2"/>
              <a:buChar char="v"/>
            </a:pPr>
            <a:r>
              <a:rPr lang="ru-RU" sz="7200" b="1" dirty="0" smtClean="0">
                <a:solidFill>
                  <a:srgbClr val="FFC000"/>
                </a:solidFill>
              </a:rPr>
              <a:t>1 лимон</a:t>
            </a:r>
          </a:p>
          <a:p>
            <a:pPr>
              <a:buFont typeface="Wingdings" pitchFamily="2" charset="2"/>
              <a:buChar char="v"/>
            </a:pPr>
            <a:r>
              <a:rPr lang="ru-RU" sz="7200" b="1" dirty="0" smtClean="0">
                <a:solidFill>
                  <a:srgbClr val="FFC000"/>
                </a:solidFill>
              </a:rPr>
              <a:t>2 ч. ложки</a:t>
            </a:r>
            <a:r>
              <a:rPr lang="ru-RU" sz="7200" b="1" dirty="0" smtClean="0">
                <a:solidFill>
                  <a:srgbClr val="FFC000"/>
                </a:solidFill>
                <a:hlinkClick r:id="rId2"/>
              </a:rPr>
              <a:t> </a:t>
            </a:r>
            <a:r>
              <a:rPr lang="ru-RU" sz="7200" b="1" dirty="0" err="1" smtClean="0">
                <a:solidFill>
                  <a:srgbClr val="FFC000"/>
                </a:solidFill>
                <a:hlinkClick r:id="rId2"/>
              </a:rPr>
              <a:t>кумина</a:t>
            </a:r>
            <a:endParaRPr lang="ru-RU" sz="7200" b="1" dirty="0" smtClean="0">
              <a:solidFill>
                <a:srgbClr val="FFC000"/>
              </a:solidFill>
            </a:endParaRPr>
          </a:p>
          <a:p>
            <a:pPr>
              <a:buFont typeface="Wingdings" pitchFamily="2" charset="2"/>
              <a:buChar char="v"/>
            </a:pPr>
            <a:r>
              <a:rPr lang="ru-RU" sz="7200" b="1" dirty="0" smtClean="0">
                <a:solidFill>
                  <a:srgbClr val="FFC000"/>
                </a:solidFill>
              </a:rPr>
              <a:t>2 ч. ложки молотой паприки</a:t>
            </a:r>
          </a:p>
          <a:p>
            <a:pPr>
              <a:buFont typeface="Wingdings" pitchFamily="2" charset="2"/>
              <a:buChar char="v"/>
            </a:pPr>
            <a:r>
              <a:rPr lang="ru-RU" sz="7200" b="1" dirty="0" smtClean="0">
                <a:solidFill>
                  <a:srgbClr val="FFC000"/>
                </a:solidFill>
              </a:rPr>
              <a:t>1 ч. ложка </a:t>
            </a:r>
            <a:r>
              <a:rPr lang="ru-RU" sz="7200" b="1" dirty="0" smtClean="0">
                <a:solidFill>
                  <a:srgbClr val="FFC000"/>
                </a:solidFill>
                <a:hlinkClick r:id="rId3"/>
              </a:rPr>
              <a:t>кориандра</a:t>
            </a:r>
            <a:endParaRPr lang="ru-RU" sz="7200" b="1" dirty="0" smtClean="0">
              <a:solidFill>
                <a:srgbClr val="FFC000"/>
              </a:solidFill>
            </a:endParaRPr>
          </a:p>
          <a:p>
            <a:pPr>
              <a:buFont typeface="Wingdings" pitchFamily="2" charset="2"/>
              <a:buChar char="v"/>
            </a:pPr>
            <a:r>
              <a:rPr lang="ru-RU" sz="7200" b="1" dirty="0" smtClean="0">
                <a:solidFill>
                  <a:srgbClr val="FFC000"/>
                </a:solidFill>
              </a:rPr>
              <a:t>2-3 дольки чеснока</a:t>
            </a:r>
          </a:p>
          <a:p>
            <a:pPr>
              <a:buFont typeface="Wingdings" pitchFamily="2" charset="2"/>
              <a:buChar char="v"/>
            </a:pPr>
            <a:r>
              <a:rPr lang="ru-RU" sz="7200" b="1" dirty="0" smtClean="0">
                <a:solidFill>
                  <a:srgbClr val="FFC000"/>
                </a:solidFill>
              </a:rPr>
              <a:t>2 ст. ложки оливкового масла</a:t>
            </a:r>
          </a:p>
          <a:p>
            <a:pPr>
              <a:buFont typeface="Wingdings" pitchFamily="2" charset="2"/>
              <a:buChar char="v"/>
            </a:pPr>
            <a:r>
              <a:rPr lang="ru-RU" sz="7200" b="1" dirty="0" smtClean="0">
                <a:solidFill>
                  <a:srgbClr val="FFC000"/>
                </a:solidFill>
              </a:rPr>
              <a:t>соль по вкусу</a:t>
            </a:r>
          </a:p>
          <a:p>
            <a:endParaRPr lang="ru-RU" dirty="0"/>
          </a:p>
        </p:txBody>
      </p:sp>
      <p:sp>
        <p:nvSpPr>
          <p:cNvPr id="7" name="Текст 5"/>
          <p:cNvSpPr txBox="1">
            <a:spLocks/>
          </p:cNvSpPr>
          <p:nvPr/>
        </p:nvSpPr>
        <p:spPr>
          <a:xfrm>
            <a:off x="5357818" y="142852"/>
            <a:ext cx="3429000" cy="859746"/>
          </a:xfrm>
          <a:prstGeom prst="rect">
            <a:avLst/>
          </a:prstGeom>
        </p:spPr>
        <p:txBody>
          <a:bodyPr rot="0" spcFirstLastPara="0" vertOverflow="overflow" horzOverflow="overflow" vert="horz" wrap="square" lIns="82296" tIns="0" rIns="0" bIns="0" numCol="1" spcCol="0" rtlCol="0" fromWordArt="0" anchor="t" anchorCtr="0" forceAA="0" compatLnSpc="1">
            <a:normAutofit fontScale="25000" lnSpcReduction="20000"/>
          </a:bodyPr>
          <a:lstStyle/>
          <a:p>
            <a:pPr lvl="0" algn="ctr" fontAlgn="auto">
              <a:spcBef>
                <a:spcPts val="0"/>
              </a:spcBef>
              <a:spcAft>
                <a:spcPts val="0"/>
              </a:spcAft>
              <a:buClr>
                <a:schemeClr val="tx2"/>
              </a:buClr>
              <a:buSzPct val="73000"/>
            </a:pPr>
            <a:r>
              <a:rPr kumimoji="0" lang="ru-RU" sz="9600" b="1" i="1" u="sng" strike="noStrike" kern="1200" cap="none" spc="0" normalizeH="0" baseline="0" noProof="0" dirty="0" smtClean="0">
                <a:ln>
                  <a:noFill/>
                </a:ln>
                <a:solidFill>
                  <a:srgbClr val="FFC000"/>
                </a:solidFill>
                <a:effectLst>
                  <a:outerShdw blurRad="38100" dist="38100" dir="2700000" algn="tl">
                    <a:srgbClr val="000000">
                      <a:alpha val="43137"/>
                    </a:srgbClr>
                  </a:outerShdw>
                </a:effectLst>
                <a:uLnTx/>
                <a:uFillTx/>
                <a:latin typeface="+mn-lt"/>
                <a:ea typeface="+mn-ea"/>
                <a:cs typeface="+mn-cs"/>
              </a:rPr>
              <a:t>Соус </a:t>
            </a:r>
            <a:r>
              <a:rPr kumimoji="0" lang="ru-RU" sz="9600" b="1" i="1" u="sng" strike="noStrike" kern="1200" cap="none" spc="0" normalizeH="0" baseline="0" noProof="0" dirty="0" err="1" smtClean="0">
                <a:ln>
                  <a:noFill/>
                </a:ln>
                <a:solidFill>
                  <a:srgbClr val="FFC000"/>
                </a:solidFill>
                <a:effectLst>
                  <a:outerShdw blurRad="38100" dist="38100" dir="2700000" algn="tl">
                    <a:srgbClr val="000000">
                      <a:alpha val="43137"/>
                    </a:srgbClr>
                  </a:outerShdw>
                </a:effectLst>
                <a:uLnTx/>
                <a:uFillTx/>
                <a:latin typeface="+mn-lt"/>
                <a:ea typeface="+mn-ea"/>
                <a:cs typeface="+mn-cs"/>
              </a:rPr>
              <a:t>чермула</a:t>
            </a:r>
            <a:r>
              <a:rPr kumimoji="0" lang="ru-RU" sz="9600" b="1" i="1" u="sng" strike="noStrike" kern="1200" cap="none" spc="0" normalizeH="0" baseline="0" noProof="0" dirty="0" smtClean="0">
                <a:ln>
                  <a:noFill/>
                </a:ln>
                <a:solidFill>
                  <a:srgbClr val="FFC000"/>
                </a:solidFill>
                <a:effectLst>
                  <a:outerShdw blurRad="38100" dist="38100" dir="2700000" algn="tl">
                    <a:srgbClr val="000000">
                      <a:alpha val="43137"/>
                    </a:srgbClr>
                  </a:outerShdw>
                </a:effectLst>
                <a:uLnTx/>
                <a:uFillTx/>
                <a:latin typeface="+mn-lt"/>
                <a:ea typeface="+mn-ea"/>
                <a:cs typeface="+mn-cs"/>
              </a:rPr>
              <a:t> (</a:t>
            </a:r>
            <a:r>
              <a:rPr kumimoji="0" lang="ru-RU" sz="9600" b="1" i="1" u="sng" strike="noStrike" kern="1200" cap="none" spc="0" normalizeH="0" baseline="0" noProof="0" dirty="0" err="1" smtClean="0">
                <a:ln>
                  <a:noFill/>
                </a:ln>
                <a:solidFill>
                  <a:srgbClr val="FFC000"/>
                </a:solidFill>
                <a:effectLst>
                  <a:outerShdw blurRad="38100" dist="38100" dir="2700000" algn="tl">
                    <a:srgbClr val="000000">
                      <a:alpha val="43137"/>
                    </a:srgbClr>
                  </a:outerShdw>
                </a:effectLst>
                <a:uLnTx/>
                <a:uFillTx/>
                <a:latin typeface="+mn-lt"/>
                <a:ea typeface="+mn-ea"/>
                <a:cs typeface="+mn-cs"/>
              </a:rPr>
              <a:t>шермула</a:t>
            </a:r>
            <a:r>
              <a:rPr kumimoji="0" lang="ru-RU" sz="9600" b="1" i="1" u="sng" strike="noStrike" kern="1200" cap="none" spc="0" normalizeH="0" baseline="0" noProof="0" dirty="0" smtClean="0">
                <a:ln>
                  <a:noFill/>
                </a:ln>
                <a:solidFill>
                  <a:srgbClr val="FFC000"/>
                </a:solidFill>
                <a:effectLst>
                  <a:outerShdw blurRad="38100" dist="38100" dir="2700000" algn="tl">
                    <a:srgbClr val="000000">
                      <a:alpha val="43137"/>
                    </a:srgbClr>
                  </a:outerShdw>
                </a:effectLst>
                <a:uLnTx/>
                <a:uFillTx/>
                <a:latin typeface="+mn-lt"/>
                <a:ea typeface="+mn-ea"/>
                <a:cs typeface="+mn-cs"/>
              </a:rPr>
              <a:t>)</a:t>
            </a:r>
            <a:r>
              <a:rPr lang="ru-RU" sz="7400" i="1" dirty="0" smtClean="0">
                <a:solidFill>
                  <a:srgbClr val="FFC000"/>
                </a:solidFill>
                <a:effectLst>
                  <a:outerShdw blurRad="38100" dist="38100" dir="2700000" algn="tl">
                    <a:srgbClr val="000000">
                      <a:alpha val="43137"/>
                    </a:srgbClr>
                  </a:outerShdw>
                </a:effectLst>
              </a:rPr>
              <a:t> </a:t>
            </a:r>
          </a:p>
          <a:p>
            <a:pPr lvl="0" algn="ctr" fontAlgn="auto">
              <a:spcBef>
                <a:spcPts val="0"/>
              </a:spcBef>
              <a:spcAft>
                <a:spcPts val="0"/>
              </a:spcAft>
              <a:buClr>
                <a:schemeClr val="tx2"/>
              </a:buClr>
              <a:buSzPct val="73000"/>
            </a:pPr>
            <a:r>
              <a:rPr lang="ru-RU" sz="8000" i="1" dirty="0" smtClean="0">
                <a:solidFill>
                  <a:srgbClr val="FFC000"/>
                </a:solidFill>
                <a:effectLst>
                  <a:outerShdw blurRad="38100" dist="38100" dir="2700000" algn="tl">
                    <a:srgbClr val="000000">
                      <a:alpha val="43137"/>
                    </a:srgbClr>
                  </a:outerShdw>
                </a:effectLst>
              </a:rPr>
              <a:t>Кухня:  </a:t>
            </a:r>
            <a:r>
              <a:rPr lang="ru-RU" sz="8000" i="1" dirty="0" smtClean="0">
                <a:solidFill>
                  <a:srgbClr val="FFC000"/>
                </a:solidFill>
                <a:effectLst>
                  <a:outerShdw blurRad="38100" dist="38100" dir="2700000" algn="tl">
                    <a:srgbClr val="000000">
                      <a:alpha val="43137"/>
                    </a:srgbClr>
                  </a:outerShdw>
                </a:effectLst>
                <a:hlinkClick r:id="rId4"/>
              </a:rPr>
              <a:t>Марокканская</a:t>
            </a:r>
            <a:r>
              <a:rPr lang="ru-RU" sz="8000" i="1" dirty="0" smtClean="0">
                <a:solidFill>
                  <a:srgbClr val="FFC000"/>
                </a:solidFill>
                <a:effectLst>
                  <a:outerShdw blurRad="38100" dist="38100" dir="2700000" algn="tl">
                    <a:srgbClr val="000000">
                      <a:alpha val="43137"/>
                    </a:srgbClr>
                  </a:outerShdw>
                </a:effectLst>
              </a:rPr>
              <a:t/>
            </a:r>
            <a:br>
              <a:rPr lang="ru-RU" sz="8000" i="1" dirty="0" smtClean="0">
                <a:solidFill>
                  <a:srgbClr val="FFC000"/>
                </a:solidFill>
                <a:effectLst>
                  <a:outerShdw blurRad="38100" dist="38100" dir="2700000" algn="tl">
                    <a:srgbClr val="000000">
                      <a:alpha val="43137"/>
                    </a:srgbClr>
                  </a:outerShdw>
                </a:effectLst>
              </a:rPr>
            </a:br>
            <a:r>
              <a:rPr lang="ru-RU" sz="8000" i="1" dirty="0" smtClean="0">
                <a:solidFill>
                  <a:srgbClr val="FFC000"/>
                </a:solidFill>
                <a:effectLst>
                  <a:outerShdw blurRad="38100" dist="38100" dir="2700000" algn="tl">
                    <a:srgbClr val="000000">
                      <a:alpha val="43137"/>
                    </a:srgbClr>
                  </a:outerShdw>
                </a:effectLst>
              </a:rPr>
              <a:t>Время приготовления: 30 мин</a:t>
            </a:r>
            <a:endParaRPr kumimoji="0" lang="ru-RU" sz="8000" b="1" i="1" u="sng" strike="noStrike" kern="1200" cap="none" spc="0" normalizeH="0" baseline="0" noProof="0" dirty="0" smtClean="0">
              <a:ln>
                <a:noFill/>
              </a:ln>
              <a:solidFill>
                <a:srgbClr val="FFC000"/>
              </a:solidFill>
              <a:effectLst>
                <a:outerShdw blurRad="38100" dist="38100" dir="2700000" algn="tl">
                  <a:srgbClr val="000000">
                    <a:alpha val="43137"/>
                  </a:srgbClr>
                </a:outerShdw>
              </a:effectLst>
              <a:uLnTx/>
              <a:uFillTx/>
              <a:latin typeface="+mn-lt"/>
              <a:ea typeface="+mn-ea"/>
              <a:cs typeface="+mn-cs"/>
            </a:endParaRPr>
          </a:p>
          <a:p>
            <a:pPr marL="0" marR="0" lvl="0" indent="0" algn="ctr" defTabSz="914400" rtl="0" eaLnBrk="1" fontAlgn="auto" latinLnBrk="0" hangingPunct="1">
              <a:lnSpc>
                <a:spcPct val="100000"/>
              </a:lnSpc>
              <a:spcBef>
                <a:spcPts val="0"/>
              </a:spcBef>
              <a:spcAft>
                <a:spcPts val="0"/>
              </a:spcAft>
              <a:buClr>
                <a:schemeClr val="tx2"/>
              </a:buClr>
              <a:buSzPct val="73000"/>
              <a:buFontTx/>
              <a:buNone/>
              <a:tabLst/>
              <a:defRPr/>
            </a:pPr>
            <a:endParaRPr kumimoji="0" lang="ru-RU" sz="2400" b="1" i="1" u="sng" strike="noStrike" kern="1200" cap="none" spc="0" normalizeH="0" baseline="0" noProof="0" dirty="0" smtClean="0">
              <a:ln>
                <a:noFill/>
              </a:ln>
              <a:solidFill>
                <a:srgbClr val="FFC000"/>
              </a:solidFill>
              <a:effectLst>
                <a:outerShdw blurRad="38100" dist="38100" dir="2700000" algn="tl">
                  <a:srgbClr val="000000">
                    <a:alpha val="43137"/>
                  </a:srgbClr>
                </a:outerShdw>
              </a:effectLst>
              <a:uLnTx/>
              <a:uFillTx/>
              <a:latin typeface="+mn-lt"/>
              <a:ea typeface="+mn-ea"/>
              <a:cs typeface="+mn-cs"/>
            </a:endParaRPr>
          </a:p>
          <a:p>
            <a:pPr marL="0" marR="0" lvl="0" indent="0" algn="ctr" defTabSz="914400" rtl="0" eaLnBrk="1" fontAlgn="auto" latinLnBrk="0" hangingPunct="1">
              <a:lnSpc>
                <a:spcPct val="100000"/>
              </a:lnSpc>
              <a:spcBef>
                <a:spcPts val="0"/>
              </a:spcBef>
              <a:spcAft>
                <a:spcPts val="0"/>
              </a:spcAft>
              <a:buClr>
                <a:schemeClr val="tx2"/>
              </a:buClr>
              <a:buSzPct val="73000"/>
              <a:buFontTx/>
              <a:buNone/>
              <a:tabLst/>
              <a:defRPr/>
            </a:pPr>
            <a:endParaRPr kumimoji="0" lang="ru-RU" sz="2400" b="1" i="1" u="sng" strike="noStrike" kern="1200" cap="none" spc="0" normalizeH="0" baseline="0" noProof="0" dirty="0" smtClean="0">
              <a:ln>
                <a:noFill/>
              </a:ln>
              <a:solidFill>
                <a:srgbClr val="FFC000"/>
              </a:solidFill>
              <a:effectLst>
                <a:outerShdw blurRad="38100" dist="38100" dir="2700000" algn="tl">
                  <a:srgbClr val="000000">
                    <a:alpha val="43137"/>
                  </a:srgbClr>
                </a:outerShdw>
              </a:effectLst>
              <a:uLnTx/>
              <a:uFillTx/>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tx2"/>
              </a:buClr>
              <a:buSzPct val="73000"/>
              <a:buFontTx/>
              <a:buNone/>
              <a:tabLst/>
              <a:defRPr/>
            </a:pPr>
            <a:endParaRPr kumimoji="0" lang="ru-RU" sz="1400" b="0" i="0" u="none" strike="noStrike" kern="1200" cap="none" spc="0" normalizeH="0" baseline="0" noProof="0" dirty="0">
              <a:ln>
                <a:noFill/>
              </a:ln>
              <a:solidFill>
                <a:schemeClr val="tx1"/>
              </a:solidFill>
              <a:effectLst/>
              <a:uLnTx/>
              <a:uFillTx/>
              <a:latin typeface="+mn-lt"/>
              <a:ea typeface="+mn-ea"/>
              <a:cs typeface="+mn-cs"/>
            </a:endParaRPr>
          </a:p>
        </p:txBody>
      </p:sp>
      <p:pic>
        <p:nvPicPr>
          <p:cNvPr id="6146" name="Picture 2"/>
          <p:cNvPicPr>
            <a:picLocks noGrp="1" noChangeAspect="1" noChangeArrowheads="1"/>
          </p:cNvPicPr>
          <p:nvPr>
            <p:ph type="pic" idx="1"/>
          </p:nvPr>
        </p:nvPicPr>
        <p:blipFill>
          <a:blip r:embed="rId5"/>
          <a:srcRect l="17845" r="17845"/>
          <a:stretch>
            <a:fillRect/>
          </a:stretch>
        </p:blipFill>
        <p:spPr bwMode="auto">
          <a:prstGeom prst="rect">
            <a:avLst/>
          </a:prstGeom>
          <a:noFill/>
          <a:ln w="9525">
            <a:noFill/>
            <a:miter lim="800000"/>
            <a:headEnd/>
            <a:tailEnd/>
          </a:ln>
          <a:effectLst/>
        </p:spPr>
      </p:pic>
    </p:spTree>
  </p:cSld>
  <p:clrMapOvr>
    <a:masterClrMapping/>
  </p:clrMapOvr>
  <p:transition spd="med">
    <p:fade thruBlk="1"/>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4"/>
          <p:cNvSpPr>
            <a:spLocks noGrp="1"/>
          </p:cNvSpPr>
          <p:nvPr>
            <p:ph type="title"/>
          </p:nvPr>
        </p:nvSpPr>
        <p:spPr>
          <a:xfrm>
            <a:off x="1000100" y="500042"/>
            <a:ext cx="6255488" cy="5357850"/>
          </a:xfrm>
        </p:spPr>
        <p:txBody>
          <a:bodyPr>
            <a:noAutofit/>
          </a:bodyPr>
          <a:lstStyle/>
          <a:p>
            <a:pPr algn="l"/>
            <a:r>
              <a:rPr lang="ru-RU" sz="1050" dirty="0" smtClean="0"/>
              <a:t/>
            </a:r>
            <a:br>
              <a:rPr lang="ru-RU" sz="1050" dirty="0" smtClean="0"/>
            </a:br>
            <a:r>
              <a:rPr lang="ru-RU" sz="1050" dirty="0" smtClean="0"/>
              <a:t> Промываем, встряхиваем и выкладываем для просушки зелень.</a:t>
            </a:r>
            <a:br>
              <a:rPr lang="ru-RU" sz="1050" dirty="0" smtClean="0"/>
            </a:br>
            <a:r>
              <a:rPr lang="ru-RU" sz="1050" dirty="0" smtClean="0"/>
              <a:t/>
            </a:r>
            <a:br>
              <a:rPr lang="ru-RU" sz="1050" dirty="0" smtClean="0"/>
            </a:br>
            <a:r>
              <a:rPr lang="ru-RU" sz="1050" dirty="0" smtClean="0"/>
              <a:t>На сухой сковороде слегка прогреваем семена </a:t>
            </a:r>
            <a:r>
              <a:rPr lang="ru-RU" sz="1050" dirty="0" err="1" smtClean="0"/>
              <a:t>кумина</a:t>
            </a:r>
            <a:r>
              <a:rPr lang="ru-RU" sz="1050" dirty="0" smtClean="0"/>
              <a:t> и кориандр – они станут ароматнее.</a:t>
            </a:r>
            <a:br>
              <a:rPr lang="ru-RU" sz="1050" dirty="0" smtClean="0"/>
            </a:br>
            <a:r>
              <a:rPr lang="ru-RU" sz="1050" dirty="0" smtClean="0"/>
              <a:t/>
            </a:r>
            <a:br>
              <a:rPr lang="ru-RU" sz="1050" dirty="0" smtClean="0"/>
            </a:br>
            <a:r>
              <a:rPr lang="ru-RU" sz="1050" dirty="0" smtClean="0"/>
              <a:t>Лимон моем, обсушиваем, натираем цедру и выжимаем 2 ст. ложки сока.</a:t>
            </a:r>
            <a:br>
              <a:rPr lang="ru-RU" sz="1050" dirty="0" smtClean="0"/>
            </a:br>
            <a:r>
              <a:rPr lang="ru-RU" sz="1050" dirty="0" smtClean="0"/>
              <a:t/>
            </a:r>
            <a:br>
              <a:rPr lang="ru-RU" sz="1050" dirty="0" smtClean="0"/>
            </a:br>
            <a:r>
              <a:rPr lang="ru-RU" sz="1050" dirty="0" err="1" smtClean="0"/>
              <a:t>Кумин</a:t>
            </a:r>
            <a:r>
              <a:rPr lang="ru-RU" sz="1050" dirty="0" smtClean="0"/>
              <a:t>, кориандр и очищенный чеснок растираем в ступке.</a:t>
            </a:r>
            <a:br>
              <a:rPr lang="ru-RU" sz="1050" dirty="0" smtClean="0"/>
            </a:br>
            <a:r>
              <a:rPr lang="ru-RU" sz="1050" dirty="0" smtClean="0"/>
              <a:t/>
            </a:r>
            <a:br>
              <a:rPr lang="ru-RU" sz="1050" dirty="0" smtClean="0"/>
            </a:br>
            <a:r>
              <a:rPr lang="ru-RU" sz="1050" dirty="0" smtClean="0"/>
              <a:t>Нарезаем зелень, нам нужно по 3 ст. ложки петрушки и </a:t>
            </a:r>
            <a:r>
              <a:rPr lang="ru-RU" sz="1050" dirty="0" err="1" smtClean="0"/>
              <a:t>кинзы</a:t>
            </a:r>
            <a:r>
              <a:rPr lang="ru-RU" sz="1050" dirty="0" smtClean="0"/>
              <a:t>.</a:t>
            </a:r>
            <a:br>
              <a:rPr lang="ru-RU" sz="1050" dirty="0" smtClean="0"/>
            </a:br>
            <a:r>
              <a:rPr lang="ru-RU" sz="1050" dirty="0" smtClean="0"/>
              <a:t/>
            </a:r>
            <a:br>
              <a:rPr lang="ru-RU" sz="1050" dirty="0" smtClean="0"/>
            </a:br>
            <a:r>
              <a:rPr lang="ru-RU" sz="1050" dirty="0" smtClean="0"/>
              <a:t>Засыпаем зелень в </a:t>
            </a:r>
            <a:r>
              <a:rPr lang="ru-RU" sz="1050" dirty="0" err="1" smtClean="0"/>
              <a:t>блендер</a:t>
            </a:r>
            <a:r>
              <a:rPr lang="ru-RU" sz="1050" dirty="0" smtClean="0"/>
              <a:t>, сюда же – смесь из ступки и паприку, измельчаем. </a:t>
            </a:r>
            <a:br>
              <a:rPr lang="ru-RU" sz="1050" dirty="0" smtClean="0"/>
            </a:br>
            <a:r>
              <a:rPr lang="ru-RU" sz="1050" dirty="0" smtClean="0"/>
              <a:t>Добавляем оливковое масло и лимонный сок, солим по вкусу, после перемешивания у нас получается ароматная негустая паста.</a:t>
            </a:r>
            <a:br>
              <a:rPr lang="ru-RU" sz="1050" dirty="0" smtClean="0"/>
            </a:br>
            <a:r>
              <a:rPr lang="ru-RU" sz="1050" dirty="0" smtClean="0"/>
              <a:t/>
            </a:r>
            <a:br>
              <a:rPr lang="ru-RU" sz="1050" dirty="0" smtClean="0"/>
            </a:br>
            <a:r>
              <a:rPr lang="ru-RU" sz="1050" dirty="0" smtClean="0"/>
              <a:t>Такой приправой можно обмазать рыбу перед жаркой или поместить ее внутрь рыбы, оставить мариноваться на 15-20 минут. То же самое можно сделать с курицей или только ее крылышками, или грудкой.</a:t>
            </a:r>
            <a:br>
              <a:rPr lang="ru-RU" sz="1050" dirty="0" smtClean="0"/>
            </a:br>
            <a:r>
              <a:rPr lang="ru-RU" sz="1050" dirty="0" smtClean="0"/>
              <a:t>А если добавить еще пару ложек масла – то получится более чем пикантная заправка для салата. И у него будет совсем другой вкус.</a:t>
            </a:r>
            <a:br>
              <a:rPr lang="ru-RU" sz="1050" dirty="0" smtClean="0"/>
            </a:br>
            <a:r>
              <a:rPr lang="ru-RU" sz="1050" dirty="0" smtClean="0"/>
              <a:t/>
            </a:r>
            <a:br>
              <a:rPr lang="ru-RU" sz="1050" dirty="0" smtClean="0"/>
            </a:br>
            <a:r>
              <a:rPr lang="ru-RU" sz="1050" dirty="0" smtClean="0"/>
              <a:t>Если же нам нужен пикантный соус к тем же крылышкам, к рыбе, к запеченным или жареным овощам – нам понадобится еще 2 ст. ложки масла и 2 ст. ложки белого сухого вина.</a:t>
            </a:r>
            <a:br>
              <a:rPr lang="ru-RU" sz="1050" dirty="0" smtClean="0"/>
            </a:br>
            <a:r>
              <a:rPr lang="ru-RU" sz="1050" dirty="0" smtClean="0"/>
              <a:t/>
            </a:r>
            <a:br>
              <a:rPr lang="ru-RU" sz="1050" dirty="0" smtClean="0"/>
            </a:br>
            <a:r>
              <a:rPr lang="ru-RU" sz="1050" dirty="0" smtClean="0"/>
              <a:t>Выливаем </a:t>
            </a:r>
            <a:r>
              <a:rPr lang="ru-RU" sz="1050" dirty="0" err="1" smtClean="0"/>
              <a:t>чермулу</a:t>
            </a:r>
            <a:r>
              <a:rPr lang="ru-RU" sz="1050" dirty="0" smtClean="0"/>
              <a:t> в ковшик или кастрюльку, ставим на слабый огонь, добавляем вино и масло, помешивая, прогреваем 3-4 минуты. Вот и все.</a:t>
            </a:r>
            <a:br>
              <a:rPr lang="ru-RU" sz="1050" dirty="0" smtClean="0"/>
            </a:br>
            <a:r>
              <a:rPr lang="ru-RU" sz="1050" dirty="0" smtClean="0"/>
              <a:t/>
            </a:r>
            <a:br>
              <a:rPr lang="ru-RU" sz="1050" dirty="0" smtClean="0"/>
            </a:br>
            <a:r>
              <a:rPr lang="ru-RU" sz="1050" dirty="0" smtClean="0"/>
              <a:t>Нет </a:t>
            </a:r>
            <a:r>
              <a:rPr lang="ru-RU" sz="1050" dirty="0" err="1" smtClean="0"/>
              <a:t>блендера</a:t>
            </a:r>
            <a:r>
              <a:rPr lang="ru-RU" sz="1050" dirty="0" smtClean="0"/>
              <a:t> или кухонного комбайна? Готовим </a:t>
            </a:r>
            <a:r>
              <a:rPr lang="ru-RU" sz="1050" dirty="0" err="1" smtClean="0"/>
              <a:t>чермулу</a:t>
            </a:r>
            <a:r>
              <a:rPr lang="ru-RU" sz="1050" dirty="0" smtClean="0"/>
              <a:t> в ступке, так же, как соус </a:t>
            </a:r>
            <a:r>
              <a:rPr lang="ru-RU" sz="1050" dirty="0" err="1" smtClean="0"/>
              <a:t>песто</a:t>
            </a:r>
            <a:r>
              <a:rPr lang="ru-RU" sz="1050" dirty="0" smtClean="0"/>
              <a:t>, в котором не в последнюю очередь ценится именно ручное приготовление.</a:t>
            </a:r>
            <a:br>
              <a:rPr lang="ru-RU" sz="1050" dirty="0" smtClean="0"/>
            </a:br>
            <a:r>
              <a:rPr lang="ru-RU" sz="1050" dirty="0" smtClean="0"/>
              <a:t>Если не торопиться и приготовить </a:t>
            </a:r>
            <a:r>
              <a:rPr lang="ru-RU" sz="1050" dirty="0" err="1" smtClean="0"/>
              <a:t>чермулу</a:t>
            </a:r>
            <a:r>
              <a:rPr lang="ru-RU" sz="1050" dirty="0" smtClean="0"/>
              <a:t> для подачи к другим блюдам заранее, часа за два, а лучше за </a:t>
            </a:r>
            <a:r>
              <a:rPr lang="ru-RU" sz="1050" dirty="0" err="1" smtClean="0"/>
              <a:t>полсуток</a:t>
            </a:r>
            <a:r>
              <a:rPr lang="ru-RU" sz="1050" dirty="0" smtClean="0"/>
              <a:t> – вкус соуса будет более тонким и гармоничным. Если же </a:t>
            </a:r>
            <a:r>
              <a:rPr lang="ru-RU" sz="1050" dirty="0" err="1" smtClean="0"/>
              <a:t>чермула</a:t>
            </a:r>
            <a:r>
              <a:rPr lang="ru-RU" sz="1050" dirty="0" smtClean="0"/>
              <a:t> нужна нам в качестве маринада – используем сразу после приготовления.</a:t>
            </a:r>
            <a:br>
              <a:rPr lang="ru-RU" sz="1050" dirty="0" smtClean="0"/>
            </a:br>
            <a:r>
              <a:rPr lang="ru-RU" sz="1050" dirty="0" smtClean="0"/>
              <a:t/>
            </a:r>
            <a:br>
              <a:rPr lang="ru-RU" sz="1050" dirty="0" smtClean="0"/>
            </a:br>
            <a:r>
              <a:rPr lang="ru-RU" sz="1050" dirty="0" smtClean="0"/>
              <a:t>Если любите «погорячее» - добавьте в </a:t>
            </a:r>
            <a:r>
              <a:rPr lang="ru-RU" sz="1050" dirty="0" err="1" smtClean="0"/>
              <a:t>чермулу</a:t>
            </a:r>
            <a:r>
              <a:rPr lang="ru-RU" sz="1050" dirty="0" smtClean="0"/>
              <a:t> </a:t>
            </a:r>
            <a:r>
              <a:rPr lang="ru-RU" sz="1050" dirty="0" err="1" smtClean="0"/>
              <a:t>чили</a:t>
            </a:r>
            <a:r>
              <a:rPr lang="ru-RU" sz="1050" dirty="0" smtClean="0"/>
              <a:t> или другой жгучий перец. Можно еще нашинковать небольшую красную луковицу.</a:t>
            </a:r>
            <a:br>
              <a:rPr lang="ru-RU" sz="1050" dirty="0" smtClean="0"/>
            </a:br>
            <a:endParaRPr lang="ru-RU" sz="1050" dirty="0">
              <a:solidFill>
                <a:srgbClr val="FFC000"/>
              </a:solidFill>
            </a:endParaRPr>
          </a:p>
        </p:txBody>
      </p:sp>
      <p:sp>
        <p:nvSpPr>
          <p:cNvPr id="6" name="Текст 5"/>
          <p:cNvSpPr>
            <a:spLocks noGrp="1"/>
          </p:cNvSpPr>
          <p:nvPr>
            <p:ph type="body" idx="1"/>
          </p:nvPr>
        </p:nvSpPr>
        <p:spPr>
          <a:xfrm>
            <a:off x="857224" y="214290"/>
            <a:ext cx="6255488" cy="743507"/>
          </a:xfrm>
        </p:spPr>
        <p:txBody>
          <a:bodyPr/>
          <a:lstStyle/>
          <a:p>
            <a:pPr algn="ctr"/>
            <a:r>
              <a:rPr lang="ru-RU" sz="2800" b="1" i="1" dirty="0" smtClean="0">
                <a:solidFill>
                  <a:schemeClr val="accent3"/>
                </a:solidFill>
                <a:effectLst>
                  <a:outerShdw blurRad="38100" dist="38100" dir="2700000" algn="tl">
                    <a:srgbClr val="000000">
                      <a:alpha val="43137"/>
                    </a:srgbClr>
                  </a:outerShdw>
                </a:effectLst>
              </a:rPr>
              <a:t>Способ приготовления</a:t>
            </a:r>
          </a:p>
          <a:p>
            <a:endParaRPr lang="ru-RU" dirty="0"/>
          </a:p>
        </p:txBody>
      </p:sp>
    </p:spTree>
  </p:cSld>
  <p:clrMapOvr>
    <a:masterClrMapping/>
  </p:clrMapOvr>
  <p:transition spd="med">
    <p:fade thruBlk="1"/>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5357818" y="1071546"/>
            <a:ext cx="3429000" cy="1771664"/>
          </a:xfrm>
        </p:spPr>
        <p:txBody>
          <a:bodyPr>
            <a:normAutofit/>
          </a:bodyPr>
          <a:lstStyle/>
          <a:p>
            <a:pPr algn="ctr"/>
            <a:r>
              <a:rPr lang="ru-RU" sz="1600" i="1" dirty="0" smtClean="0">
                <a:effectLst>
                  <a:outerShdw blurRad="38100" dist="38100" dir="2700000" algn="tl">
                    <a:srgbClr val="000000">
                      <a:alpha val="43137"/>
                    </a:srgbClr>
                  </a:outerShdw>
                </a:effectLst>
              </a:rPr>
              <a:t>На основе этого несложного белого рыбного соуса можно приготовить множество вариаций для разных рыбных блюд. Мы приводим 3 рецепта белого соуса.</a:t>
            </a:r>
            <a:endParaRPr lang="ru-RU" sz="1600" i="1" dirty="0">
              <a:effectLst>
                <a:outerShdw blurRad="38100" dist="38100" dir="2700000" algn="tl">
                  <a:srgbClr val="000000">
                    <a:alpha val="43137"/>
                  </a:srgbClr>
                </a:outerShdw>
              </a:effectLst>
            </a:endParaRPr>
          </a:p>
        </p:txBody>
      </p:sp>
      <p:sp>
        <p:nvSpPr>
          <p:cNvPr id="6" name="Текст 5"/>
          <p:cNvSpPr>
            <a:spLocks noGrp="1"/>
          </p:cNvSpPr>
          <p:nvPr>
            <p:ph type="body" sz="half" idx="2"/>
          </p:nvPr>
        </p:nvSpPr>
        <p:spPr>
          <a:xfrm>
            <a:off x="5357818" y="142852"/>
            <a:ext cx="3429000" cy="859746"/>
          </a:xfrm>
        </p:spPr>
        <p:txBody>
          <a:bodyPr>
            <a:normAutofit fontScale="25000" lnSpcReduction="20000"/>
          </a:bodyPr>
          <a:lstStyle/>
          <a:p>
            <a:pPr algn="ctr"/>
            <a:r>
              <a:rPr lang="ru-RU" sz="9600" b="1" i="1" u="sng" dirty="0" smtClean="0">
                <a:solidFill>
                  <a:srgbClr val="FFC000"/>
                </a:solidFill>
                <a:effectLst>
                  <a:outerShdw blurRad="38100" dist="38100" dir="2700000" algn="tl">
                    <a:srgbClr val="000000">
                      <a:alpha val="43137"/>
                    </a:srgbClr>
                  </a:outerShdw>
                </a:effectLst>
                <a:latin typeface="+mj-lt"/>
              </a:rPr>
              <a:t>Белый рыбный соус (основа)</a:t>
            </a:r>
          </a:p>
          <a:p>
            <a:pPr algn="ctr"/>
            <a:r>
              <a:rPr lang="ru-RU" sz="6200" b="1" i="1" dirty="0" smtClean="0">
                <a:solidFill>
                  <a:srgbClr val="FFC000"/>
                </a:solidFill>
                <a:effectLst>
                  <a:outerShdw blurRad="38100" dist="38100" dir="2700000" algn="tl">
                    <a:srgbClr val="000000">
                      <a:alpha val="43137"/>
                    </a:srgbClr>
                  </a:outerShdw>
                </a:effectLst>
              </a:rPr>
              <a:t>Кухня:  </a:t>
            </a:r>
            <a:r>
              <a:rPr lang="ru-RU" sz="6200" b="1" i="1" dirty="0" smtClean="0">
                <a:solidFill>
                  <a:srgbClr val="FFC000"/>
                </a:solidFill>
                <a:effectLst>
                  <a:outerShdw blurRad="38100" dist="38100" dir="2700000" algn="tl">
                    <a:srgbClr val="000000">
                      <a:alpha val="43137"/>
                    </a:srgbClr>
                  </a:outerShdw>
                </a:effectLst>
                <a:hlinkClick r:id="rId2"/>
              </a:rPr>
              <a:t>Французская</a:t>
            </a:r>
            <a:r>
              <a:rPr lang="ru-RU" sz="6200" b="1" i="1" dirty="0" smtClean="0">
                <a:solidFill>
                  <a:srgbClr val="FFC000"/>
                </a:solidFill>
                <a:effectLst>
                  <a:outerShdw blurRad="38100" dist="38100" dir="2700000" algn="tl">
                    <a:srgbClr val="000000">
                      <a:alpha val="43137"/>
                    </a:srgbClr>
                  </a:outerShdw>
                </a:effectLst>
              </a:rPr>
              <a:t/>
            </a:r>
            <a:br>
              <a:rPr lang="ru-RU" sz="6200" b="1" i="1" dirty="0" smtClean="0">
                <a:solidFill>
                  <a:srgbClr val="FFC000"/>
                </a:solidFill>
                <a:effectLst>
                  <a:outerShdw blurRad="38100" dist="38100" dir="2700000" algn="tl">
                    <a:srgbClr val="000000">
                      <a:alpha val="43137"/>
                    </a:srgbClr>
                  </a:outerShdw>
                </a:effectLst>
              </a:rPr>
            </a:br>
            <a:r>
              <a:rPr lang="ru-RU" sz="6200" b="1" i="1" dirty="0" smtClean="0">
                <a:solidFill>
                  <a:srgbClr val="FFC000"/>
                </a:solidFill>
                <a:effectLst>
                  <a:outerShdw blurRad="38100" dist="38100" dir="2700000" algn="tl">
                    <a:srgbClr val="000000">
                      <a:alpha val="43137"/>
                    </a:srgbClr>
                  </a:outerShdw>
                </a:effectLst>
              </a:rPr>
              <a:t>Время приготовления: 1 час</a:t>
            </a:r>
            <a:endParaRPr lang="ru-RU" sz="6200" b="1" i="1" u="sng" dirty="0" smtClean="0">
              <a:solidFill>
                <a:srgbClr val="FFC000"/>
              </a:solidFill>
              <a:effectLst>
                <a:outerShdw blurRad="38100" dist="38100" dir="2700000" algn="tl">
                  <a:srgbClr val="000000">
                    <a:alpha val="43137"/>
                  </a:srgbClr>
                </a:outerShdw>
              </a:effectLst>
              <a:latin typeface="+mj-lt"/>
            </a:endParaRPr>
          </a:p>
          <a:p>
            <a:pPr algn="ctr"/>
            <a:endParaRPr lang="ru-RU" sz="2400" b="1" i="1" u="sng" dirty="0" smtClean="0">
              <a:solidFill>
                <a:srgbClr val="FFC000"/>
              </a:solidFill>
              <a:effectLst>
                <a:outerShdw blurRad="38100" dist="38100" dir="2700000" algn="tl">
                  <a:srgbClr val="000000">
                    <a:alpha val="43137"/>
                  </a:srgbClr>
                </a:outerShdw>
              </a:effectLst>
              <a:latin typeface="+mj-lt"/>
            </a:endParaRPr>
          </a:p>
          <a:p>
            <a:pPr algn="ctr"/>
            <a:endParaRPr lang="ru-RU" sz="2400" b="1" i="1" u="sng" dirty="0" smtClean="0">
              <a:solidFill>
                <a:srgbClr val="FFC000"/>
              </a:solidFill>
              <a:effectLst>
                <a:outerShdw blurRad="38100" dist="38100" dir="2700000" algn="tl">
                  <a:srgbClr val="000000">
                    <a:alpha val="43137"/>
                  </a:srgbClr>
                </a:outerShdw>
              </a:effectLst>
              <a:latin typeface="+mj-lt"/>
            </a:endParaRPr>
          </a:p>
          <a:p>
            <a:endParaRPr lang="ru-RU" dirty="0"/>
          </a:p>
        </p:txBody>
      </p:sp>
      <p:pic>
        <p:nvPicPr>
          <p:cNvPr id="7170" name="Picture 2"/>
          <p:cNvPicPr>
            <a:picLocks noGrp="1" noChangeAspect="1" noChangeArrowheads="1"/>
          </p:cNvPicPr>
          <p:nvPr>
            <p:ph type="pic" idx="1"/>
          </p:nvPr>
        </p:nvPicPr>
        <p:blipFill>
          <a:blip r:embed="rId3"/>
          <a:srcRect l="17845" r="17845"/>
          <a:stretch>
            <a:fillRect/>
          </a:stretch>
        </p:blipFill>
        <p:spPr bwMode="auto">
          <a:prstGeom prst="rect">
            <a:avLst/>
          </a:prstGeom>
          <a:noFill/>
          <a:ln w="9525">
            <a:noFill/>
            <a:miter lim="800000"/>
            <a:headEnd/>
            <a:tailEnd/>
          </a:ln>
          <a:effectLst/>
        </p:spPr>
      </p:pic>
      <p:sp>
        <p:nvSpPr>
          <p:cNvPr id="8" name="Прямоугольник 7"/>
          <p:cNvSpPr/>
          <p:nvPr/>
        </p:nvSpPr>
        <p:spPr>
          <a:xfrm>
            <a:off x="5286364" y="3143248"/>
            <a:ext cx="3857636" cy="3139321"/>
          </a:xfrm>
          <a:prstGeom prst="rect">
            <a:avLst/>
          </a:prstGeom>
        </p:spPr>
        <p:txBody>
          <a:bodyPr wrap="square">
            <a:spAutoFit/>
          </a:bodyPr>
          <a:lstStyle/>
          <a:p>
            <a:pPr algn="ctr"/>
            <a:r>
              <a:rPr lang="ru-RU" i="1" dirty="0" smtClean="0">
                <a:solidFill>
                  <a:srgbClr val="FFC000"/>
                </a:solidFill>
                <a:effectLst>
                  <a:outerShdw blurRad="38100" dist="38100" dir="2700000" algn="tl">
                    <a:srgbClr val="000000">
                      <a:alpha val="43137"/>
                    </a:srgbClr>
                  </a:outerShdw>
                </a:effectLst>
                <a:latin typeface="+mn-lt"/>
              </a:rPr>
              <a:t>Ингредиенты</a:t>
            </a:r>
          </a:p>
          <a:p>
            <a:pPr>
              <a:buFont typeface="Wingdings" pitchFamily="2" charset="2"/>
              <a:buChar char="v"/>
            </a:pPr>
            <a:r>
              <a:rPr lang="ru-RU" i="1" dirty="0" smtClean="0">
                <a:solidFill>
                  <a:srgbClr val="FFC000"/>
                </a:solidFill>
                <a:effectLst>
                  <a:outerShdw blurRad="38100" dist="38100" dir="2700000" algn="tl">
                    <a:srgbClr val="000000">
                      <a:alpha val="43137"/>
                    </a:srgbClr>
                  </a:outerShdw>
                </a:effectLst>
                <a:latin typeface="+mn-lt"/>
              </a:rPr>
              <a:t>50 г сливочного масла</a:t>
            </a:r>
          </a:p>
          <a:p>
            <a:pPr>
              <a:buFont typeface="Wingdings" pitchFamily="2" charset="2"/>
              <a:buChar char="v"/>
            </a:pPr>
            <a:r>
              <a:rPr lang="ru-RU" i="1" dirty="0" smtClean="0">
                <a:solidFill>
                  <a:srgbClr val="FFC000"/>
                </a:solidFill>
                <a:effectLst>
                  <a:outerShdw blurRad="38100" dist="38100" dir="2700000" algn="tl">
                    <a:srgbClr val="000000">
                      <a:alpha val="43137"/>
                    </a:srgbClr>
                  </a:outerShdw>
                </a:effectLst>
                <a:latin typeface="+mn-lt"/>
              </a:rPr>
              <a:t>2 ст. ложки муки</a:t>
            </a:r>
          </a:p>
          <a:p>
            <a:pPr>
              <a:buFont typeface="Wingdings" pitchFamily="2" charset="2"/>
              <a:buChar char="v"/>
            </a:pPr>
            <a:r>
              <a:rPr lang="ru-RU" i="1" dirty="0" smtClean="0">
                <a:solidFill>
                  <a:srgbClr val="FFC000"/>
                </a:solidFill>
                <a:effectLst>
                  <a:outerShdw blurRad="38100" dist="38100" dir="2700000" algn="tl">
                    <a:srgbClr val="000000">
                      <a:alpha val="43137"/>
                    </a:srgbClr>
                  </a:outerShdw>
                </a:effectLst>
                <a:latin typeface="+mn-lt"/>
              </a:rPr>
              <a:t>рыбный бульон</a:t>
            </a:r>
          </a:p>
          <a:p>
            <a:pPr>
              <a:buFont typeface="Wingdings" pitchFamily="2" charset="2"/>
              <a:buChar char="v"/>
            </a:pPr>
            <a:r>
              <a:rPr lang="ru-RU" i="1" dirty="0" smtClean="0">
                <a:solidFill>
                  <a:srgbClr val="FFC000"/>
                </a:solidFill>
                <a:effectLst>
                  <a:outerShdw blurRad="38100" dist="38100" dir="2700000" algn="tl">
                    <a:srgbClr val="000000">
                      <a:alpha val="43137"/>
                    </a:srgbClr>
                  </a:outerShdw>
                </a:effectLst>
                <a:latin typeface="+mn-lt"/>
              </a:rPr>
              <a:t>репчатый лук, корни петрушки или сельдерея</a:t>
            </a:r>
          </a:p>
          <a:p>
            <a:pPr>
              <a:buFont typeface="Wingdings" pitchFamily="2" charset="2"/>
              <a:buChar char="v"/>
            </a:pPr>
            <a:r>
              <a:rPr lang="ru-RU" i="1" dirty="0" smtClean="0">
                <a:solidFill>
                  <a:srgbClr val="FFC000"/>
                </a:solidFill>
                <a:effectLst>
                  <a:outerShdw blurRad="38100" dist="38100" dir="2700000" algn="tl">
                    <a:srgbClr val="000000">
                      <a:alpha val="43137"/>
                    </a:srgbClr>
                  </a:outerShdw>
                </a:effectLst>
                <a:latin typeface="+mn-lt"/>
              </a:rPr>
              <a:t>черный молотый, или горошком, перец (для 2-го и 3-го вариантов)</a:t>
            </a:r>
          </a:p>
          <a:p>
            <a:pPr>
              <a:buFont typeface="Wingdings" pitchFamily="2" charset="2"/>
              <a:buChar char="v"/>
            </a:pPr>
            <a:r>
              <a:rPr lang="ru-RU" i="1" dirty="0" smtClean="0">
                <a:solidFill>
                  <a:srgbClr val="FFC000"/>
                </a:solidFill>
                <a:effectLst>
                  <a:outerShdw blurRad="38100" dist="38100" dir="2700000" algn="tl">
                    <a:srgbClr val="000000">
                      <a:alpha val="43137"/>
                    </a:srgbClr>
                  </a:outerShdw>
                </a:effectLst>
                <a:latin typeface="+mn-lt"/>
              </a:rPr>
              <a:t>лавровый лист, сок лимона (для 3-го варианта)</a:t>
            </a:r>
            <a:endParaRPr lang="ru-RU" i="1" dirty="0">
              <a:solidFill>
                <a:srgbClr val="FFC000"/>
              </a:solidFill>
              <a:effectLst>
                <a:outerShdw blurRad="38100" dist="38100" dir="2700000" algn="tl">
                  <a:srgbClr val="000000">
                    <a:alpha val="43137"/>
                  </a:srgbClr>
                </a:outerShdw>
              </a:effectLst>
              <a:latin typeface="+mn-lt"/>
            </a:endParaRPr>
          </a:p>
        </p:txBody>
      </p:sp>
    </p:spTree>
  </p:cSld>
  <p:clrMapOvr>
    <a:masterClrMapping/>
  </p:clrMapOvr>
  <p:transition spd="med">
    <p:fade thruBlk="1"/>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4"/>
          <p:cNvSpPr>
            <a:spLocks noGrp="1"/>
          </p:cNvSpPr>
          <p:nvPr>
            <p:ph type="title"/>
          </p:nvPr>
        </p:nvSpPr>
        <p:spPr>
          <a:xfrm>
            <a:off x="1000100" y="1000108"/>
            <a:ext cx="6255488" cy="5357850"/>
          </a:xfrm>
        </p:spPr>
        <p:txBody>
          <a:bodyPr>
            <a:noAutofit/>
          </a:bodyPr>
          <a:lstStyle/>
          <a:p>
            <a:pPr algn="l"/>
            <a:r>
              <a:rPr lang="ru-RU" sz="1400" dirty="0" err="1" smtClean="0"/>
              <a:t>Пассеруем</a:t>
            </a:r>
            <a:r>
              <a:rPr lang="ru-RU" sz="1400" dirty="0" smtClean="0"/>
              <a:t> муку со сливочным маслом на слабом огне, при температуре не больше 110-120°,  чтобы цвет муки не менялся.</a:t>
            </a:r>
            <a:br>
              <a:rPr lang="ru-RU" sz="1400" dirty="0" smtClean="0"/>
            </a:br>
            <a:r>
              <a:rPr lang="ru-RU" sz="1400" dirty="0" smtClean="0"/>
              <a:t/>
            </a:r>
            <a:br>
              <a:rPr lang="ru-RU" sz="1400" dirty="0" smtClean="0"/>
            </a:br>
            <a:r>
              <a:rPr lang="ru-RU" sz="1400" dirty="0" smtClean="0"/>
              <a:t>Заливаем столько рыбного бульона, сколько необходимо для нашего соуса, и варим на малом огне 45-50 минут под крышкой. Сняв с огня, солим и процеживаем.</a:t>
            </a:r>
            <a:br>
              <a:rPr lang="ru-RU" sz="1400" dirty="0" smtClean="0"/>
            </a:br>
            <a:r>
              <a:rPr lang="ru-RU" sz="1400" dirty="0" smtClean="0"/>
              <a:t/>
            </a:r>
            <a:br>
              <a:rPr lang="ru-RU" sz="1400" dirty="0" smtClean="0"/>
            </a:br>
            <a:r>
              <a:rPr lang="ru-RU" sz="1400" dirty="0" smtClean="0"/>
              <a:t>добавляем туда измельченные и </a:t>
            </a:r>
            <a:r>
              <a:rPr lang="ru-RU" sz="1400" dirty="0" err="1" smtClean="0"/>
              <a:t>спассерованные</a:t>
            </a:r>
            <a:r>
              <a:rPr lang="ru-RU" sz="1400" dirty="0" smtClean="0"/>
              <a:t> лук, корни петрушки и сельдерея, а также - специи со своему выбору.</a:t>
            </a:r>
            <a:br>
              <a:rPr lang="ru-RU" sz="1400" dirty="0" smtClean="0"/>
            </a:br>
            <a:r>
              <a:rPr lang="ru-RU" sz="1400" dirty="0" smtClean="0"/>
              <a:t/>
            </a:r>
            <a:br>
              <a:rPr lang="ru-RU" sz="1400" dirty="0" smtClean="0"/>
            </a:br>
            <a:r>
              <a:rPr lang="ru-RU" sz="1400" dirty="0" smtClean="0"/>
              <a:t>Варим так же, 45-50 минут. Готовый соус солим и процеживаем, снова доводим до кипения и выключаем.</a:t>
            </a:r>
            <a:br>
              <a:rPr lang="ru-RU" sz="1400" dirty="0" smtClean="0"/>
            </a:br>
            <a:r>
              <a:rPr lang="ru-RU" sz="1400" dirty="0" smtClean="0"/>
              <a:t/>
            </a:r>
            <a:br>
              <a:rPr lang="ru-RU" sz="1400" dirty="0" smtClean="0"/>
            </a:br>
            <a:r>
              <a:rPr lang="ru-RU" sz="1400" dirty="0" smtClean="0"/>
              <a:t>На поверхность можно положить кусочки сливочного масла, чтобы не образовалась ненужная пленка.</a:t>
            </a:r>
            <a:br>
              <a:rPr lang="ru-RU" sz="1400" dirty="0" smtClean="0"/>
            </a:br>
            <a:endParaRPr lang="ru-RU" sz="1400" dirty="0">
              <a:solidFill>
                <a:srgbClr val="FFC000"/>
              </a:solidFill>
            </a:endParaRPr>
          </a:p>
        </p:txBody>
      </p:sp>
      <p:sp>
        <p:nvSpPr>
          <p:cNvPr id="6" name="Текст 5"/>
          <p:cNvSpPr>
            <a:spLocks noGrp="1"/>
          </p:cNvSpPr>
          <p:nvPr>
            <p:ph type="body" idx="1"/>
          </p:nvPr>
        </p:nvSpPr>
        <p:spPr>
          <a:xfrm>
            <a:off x="857224" y="214290"/>
            <a:ext cx="6255488" cy="743507"/>
          </a:xfrm>
        </p:spPr>
        <p:txBody>
          <a:bodyPr/>
          <a:lstStyle/>
          <a:p>
            <a:pPr algn="ctr"/>
            <a:r>
              <a:rPr lang="ru-RU" sz="2800" b="1" i="1" dirty="0" smtClean="0">
                <a:solidFill>
                  <a:schemeClr val="accent3"/>
                </a:solidFill>
                <a:effectLst>
                  <a:outerShdw blurRad="38100" dist="38100" dir="2700000" algn="tl">
                    <a:srgbClr val="000000">
                      <a:alpha val="43137"/>
                    </a:srgbClr>
                  </a:outerShdw>
                </a:effectLst>
              </a:rPr>
              <a:t>Способ приготовления</a:t>
            </a:r>
          </a:p>
          <a:p>
            <a:endParaRPr lang="ru-RU" dirty="0"/>
          </a:p>
        </p:txBody>
      </p:sp>
    </p:spTree>
  </p:cSld>
  <p:clrMapOvr>
    <a:masterClrMapping/>
  </p:clrMapOvr>
  <p:transition spd="med">
    <p:fade thruBlk="1"/>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5500694" y="857232"/>
            <a:ext cx="3429000" cy="2057400"/>
          </a:xfrm>
        </p:spPr>
        <p:txBody>
          <a:bodyPr>
            <a:normAutofit/>
          </a:bodyPr>
          <a:lstStyle/>
          <a:p>
            <a:pPr algn="ctr"/>
            <a:r>
              <a:rPr lang="ru-RU" sz="1400" i="1" dirty="0" smtClean="0">
                <a:effectLst>
                  <a:outerShdw blurRad="38100" dist="38100" dir="2700000" algn="tl">
                    <a:srgbClr val="000000">
                      <a:alpha val="43137"/>
                    </a:srgbClr>
                  </a:outerShdw>
                </a:effectLst>
              </a:rPr>
              <a:t>Мы уже столько испробовали рецептов, для которых покупали огненно-красные стручки перца </a:t>
            </a:r>
            <a:r>
              <a:rPr lang="ru-RU" sz="1400" i="1" dirty="0" err="1" smtClean="0">
                <a:effectLst>
                  <a:outerShdw blurRad="38100" dist="38100" dir="2700000" algn="tl">
                    <a:srgbClr val="000000">
                      <a:alpha val="43137"/>
                    </a:srgbClr>
                  </a:outerShdw>
                </a:effectLst>
              </a:rPr>
              <a:t>чили</a:t>
            </a:r>
            <a:r>
              <a:rPr lang="ru-RU" sz="1400" i="1" dirty="0" smtClean="0">
                <a:effectLst>
                  <a:outerShdw blurRad="38100" dist="38100" dir="2700000" algn="tl">
                    <a:srgbClr val="000000">
                      <a:alpha val="43137"/>
                    </a:srgbClr>
                  </a:outerShdw>
                </a:effectLst>
              </a:rPr>
              <a:t>, что пришла пора сделать и домашний соус из него. Будем подавать его к разным блюдам - или использовать в их приготовлении.</a:t>
            </a:r>
            <a:endParaRPr lang="ru-RU" sz="1400" i="1" dirty="0">
              <a:effectLst>
                <a:outerShdw blurRad="38100" dist="38100" dir="2700000" algn="tl">
                  <a:srgbClr val="000000">
                    <a:alpha val="43137"/>
                  </a:srgbClr>
                </a:outerShdw>
              </a:effectLst>
            </a:endParaRPr>
          </a:p>
        </p:txBody>
      </p:sp>
      <p:sp>
        <p:nvSpPr>
          <p:cNvPr id="6" name="Текст 5"/>
          <p:cNvSpPr>
            <a:spLocks noGrp="1"/>
          </p:cNvSpPr>
          <p:nvPr>
            <p:ph type="body" sz="half" idx="2"/>
          </p:nvPr>
        </p:nvSpPr>
        <p:spPr>
          <a:xfrm>
            <a:off x="5357818" y="214290"/>
            <a:ext cx="3429000" cy="645432"/>
          </a:xfrm>
        </p:spPr>
        <p:txBody>
          <a:bodyPr>
            <a:normAutofit fontScale="47500" lnSpcReduction="20000"/>
          </a:bodyPr>
          <a:lstStyle/>
          <a:p>
            <a:pPr algn="ctr"/>
            <a:r>
              <a:rPr lang="ru-RU" sz="4400" b="1" i="1" u="sng" dirty="0" smtClean="0">
                <a:solidFill>
                  <a:srgbClr val="FFC000"/>
                </a:solidFill>
                <a:effectLst>
                  <a:outerShdw blurRad="38100" dist="38100" dir="2700000" algn="tl">
                    <a:srgbClr val="000000">
                      <a:alpha val="43137"/>
                    </a:srgbClr>
                  </a:outerShdw>
                </a:effectLst>
                <a:latin typeface="+mj-lt"/>
              </a:rPr>
              <a:t>Соус </a:t>
            </a:r>
            <a:r>
              <a:rPr lang="ru-RU" sz="4400" b="1" i="1" u="sng" dirty="0" err="1" smtClean="0">
                <a:solidFill>
                  <a:srgbClr val="FFC000"/>
                </a:solidFill>
                <a:effectLst>
                  <a:outerShdw blurRad="38100" dist="38100" dir="2700000" algn="tl">
                    <a:srgbClr val="000000">
                      <a:alpha val="43137"/>
                    </a:srgbClr>
                  </a:outerShdw>
                </a:effectLst>
                <a:latin typeface="+mj-lt"/>
              </a:rPr>
              <a:t>чили</a:t>
            </a:r>
            <a:r>
              <a:rPr lang="ru-RU" sz="4400" b="1" i="1" u="sng" dirty="0" smtClean="0">
                <a:solidFill>
                  <a:srgbClr val="FFC000"/>
                </a:solidFill>
                <a:effectLst>
                  <a:outerShdw blurRad="38100" dist="38100" dir="2700000" algn="tl">
                    <a:srgbClr val="000000">
                      <a:alpha val="43137"/>
                    </a:srgbClr>
                  </a:outerShdw>
                </a:effectLst>
                <a:latin typeface="+mj-lt"/>
              </a:rPr>
              <a:t> домашний</a:t>
            </a:r>
          </a:p>
          <a:p>
            <a:pPr algn="ctr"/>
            <a:r>
              <a:rPr lang="ru-RU" sz="2900" b="1" i="1" dirty="0" smtClean="0">
                <a:solidFill>
                  <a:srgbClr val="FFC000"/>
                </a:solidFill>
                <a:effectLst>
                  <a:outerShdw blurRad="38100" dist="38100" dir="2700000" algn="tl">
                    <a:srgbClr val="000000">
                      <a:alpha val="43137"/>
                    </a:srgbClr>
                  </a:outerShdw>
                </a:effectLst>
              </a:rPr>
              <a:t>Кухня:  </a:t>
            </a:r>
            <a:r>
              <a:rPr lang="ru-RU" sz="2900" b="1" i="1" dirty="0" smtClean="0">
                <a:solidFill>
                  <a:srgbClr val="FFC000"/>
                </a:solidFill>
                <a:effectLst>
                  <a:outerShdw blurRad="38100" dist="38100" dir="2700000" algn="tl">
                    <a:srgbClr val="000000">
                      <a:alpha val="43137"/>
                    </a:srgbClr>
                  </a:outerShdw>
                </a:effectLst>
                <a:hlinkClick r:id="rId2"/>
              </a:rPr>
              <a:t>Мексиканская</a:t>
            </a:r>
            <a:r>
              <a:rPr lang="ru-RU" sz="2900" b="1" i="1" dirty="0" smtClean="0">
                <a:solidFill>
                  <a:srgbClr val="FFC000"/>
                </a:solidFill>
                <a:effectLst>
                  <a:outerShdw blurRad="38100" dist="38100" dir="2700000" algn="tl">
                    <a:srgbClr val="000000">
                      <a:alpha val="43137"/>
                    </a:srgbClr>
                  </a:outerShdw>
                </a:effectLst>
              </a:rPr>
              <a:t/>
            </a:r>
            <a:br>
              <a:rPr lang="ru-RU" sz="2900" b="1" i="1" dirty="0" smtClean="0">
                <a:solidFill>
                  <a:srgbClr val="FFC000"/>
                </a:solidFill>
                <a:effectLst>
                  <a:outerShdw blurRad="38100" dist="38100" dir="2700000" algn="tl">
                    <a:srgbClr val="000000">
                      <a:alpha val="43137"/>
                    </a:srgbClr>
                  </a:outerShdw>
                </a:effectLst>
              </a:rPr>
            </a:br>
            <a:r>
              <a:rPr lang="ru-RU" sz="2900" b="1" i="1" dirty="0" smtClean="0">
                <a:solidFill>
                  <a:srgbClr val="FFC000"/>
                </a:solidFill>
                <a:effectLst>
                  <a:outerShdw blurRad="38100" dist="38100" dir="2700000" algn="tl">
                    <a:srgbClr val="000000">
                      <a:alpha val="43137"/>
                    </a:srgbClr>
                  </a:outerShdw>
                </a:effectLst>
              </a:rPr>
              <a:t>Время приготовления: 20 мин</a:t>
            </a:r>
            <a:endParaRPr lang="ru-RU" sz="2900" b="1" i="1" u="sng" dirty="0" smtClean="0">
              <a:solidFill>
                <a:srgbClr val="FFC000"/>
              </a:solidFill>
              <a:effectLst>
                <a:outerShdw blurRad="38100" dist="38100" dir="2700000" algn="tl">
                  <a:srgbClr val="000000">
                    <a:alpha val="43137"/>
                  </a:srgbClr>
                </a:outerShdw>
              </a:effectLst>
            </a:endParaRPr>
          </a:p>
          <a:p>
            <a:endParaRPr lang="ru-RU" dirty="0"/>
          </a:p>
        </p:txBody>
      </p:sp>
      <p:sp>
        <p:nvSpPr>
          <p:cNvPr id="7" name="Прямоугольник 6"/>
          <p:cNvSpPr/>
          <p:nvPr/>
        </p:nvSpPr>
        <p:spPr>
          <a:xfrm>
            <a:off x="5143472" y="3286124"/>
            <a:ext cx="4000528" cy="3139321"/>
          </a:xfrm>
          <a:prstGeom prst="rect">
            <a:avLst/>
          </a:prstGeom>
        </p:spPr>
        <p:txBody>
          <a:bodyPr wrap="square">
            <a:spAutoFit/>
          </a:bodyPr>
          <a:lstStyle/>
          <a:p>
            <a:pPr algn="ctr"/>
            <a:r>
              <a:rPr lang="ru-RU" dirty="0" smtClean="0">
                <a:solidFill>
                  <a:srgbClr val="FFC000"/>
                </a:solidFill>
                <a:latin typeface="+mn-lt"/>
              </a:rPr>
              <a:t>Ингредиенты:</a:t>
            </a:r>
          </a:p>
          <a:p>
            <a:pPr>
              <a:buFont typeface="Wingdings" pitchFamily="2" charset="2"/>
              <a:buChar char="v"/>
            </a:pPr>
            <a:r>
              <a:rPr lang="ru-RU" i="1" dirty="0" smtClean="0">
                <a:solidFill>
                  <a:srgbClr val="FFC000"/>
                </a:solidFill>
                <a:effectLst>
                  <a:outerShdw blurRad="38100" dist="38100" dir="2700000" algn="tl">
                    <a:srgbClr val="000000">
                      <a:alpha val="43137"/>
                    </a:srgbClr>
                  </a:outerShdw>
                </a:effectLst>
                <a:latin typeface="+mn-lt"/>
              </a:rPr>
              <a:t>6-7 длинных красных перца </a:t>
            </a:r>
            <a:r>
              <a:rPr lang="ru-RU" i="1" dirty="0" err="1" smtClean="0">
                <a:solidFill>
                  <a:srgbClr val="FFC000"/>
                </a:solidFill>
                <a:effectLst>
                  <a:outerShdw blurRad="38100" dist="38100" dir="2700000" algn="tl">
                    <a:srgbClr val="000000">
                      <a:alpha val="43137"/>
                    </a:srgbClr>
                  </a:outerShdw>
                </a:effectLst>
                <a:latin typeface="+mn-lt"/>
              </a:rPr>
              <a:t>чили</a:t>
            </a:r>
            <a:endParaRPr lang="ru-RU" i="1" dirty="0" smtClean="0">
              <a:solidFill>
                <a:srgbClr val="FFC000"/>
              </a:solidFill>
              <a:effectLst>
                <a:outerShdw blurRad="38100" dist="38100" dir="2700000" algn="tl">
                  <a:srgbClr val="000000">
                    <a:alpha val="43137"/>
                  </a:srgbClr>
                </a:outerShdw>
              </a:effectLst>
              <a:latin typeface="+mn-lt"/>
            </a:endParaRPr>
          </a:p>
          <a:p>
            <a:pPr>
              <a:buFont typeface="Wingdings" pitchFamily="2" charset="2"/>
              <a:buChar char="v"/>
            </a:pPr>
            <a:r>
              <a:rPr lang="ru-RU" i="1" dirty="0" smtClean="0">
                <a:solidFill>
                  <a:srgbClr val="FFC000"/>
                </a:solidFill>
                <a:effectLst>
                  <a:outerShdw blurRad="38100" dist="38100" dir="2700000" algn="tl">
                    <a:srgbClr val="000000">
                      <a:alpha val="43137"/>
                    </a:srgbClr>
                  </a:outerShdw>
                </a:effectLst>
                <a:latin typeface="+mn-lt"/>
              </a:rPr>
              <a:t>4-5 долек чеснока</a:t>
            </a:r>
          </a:p>
          <a:p>
            <a:pPr>
              <a:buFont typeface="Wingdings" pitchFamily="2" charset="2"/>
              <a:buChar char="v"/>
            </a:pPr>
            <a:r>
              <a:rPr lang="ru-RU" i="1" dirty="0" smtClean="0">
                <a:solidFill>
                  <a:srgbClr val="FFC000"/>
                </a:solidFill>
                <a:effectLst>
                  <a:outerShdw blurRad="38100" dist="38100" dir="2700000" algn="tl">
                    <a:srgbClr val="000000">
                      <a:alpha val="43137"/>
                    </a:srgbClr>
                  </a:outerShdw>
                </a:effectLst>
                <a:latin typeface="+mn-lt"/>
              </a:rPr>
              <a:t>полновесный пучок </a:t>
            </a:r>
            <a:r>
              <a:rPr lang="ru-RU" i="1" dirty="0" err="1" smtClean="0">
                <a:solidFill>
                  <a:srgbClr val="FFC000"/>
                </a:solidFill>
                <a:effectLst>
                  <a:outerShdw blurRad="38100" dist="38100" dir="2700000" algn="tl">
                    <a:srgbClr val="000000">
                      <a:alpha val="43137"/>
                    </a:srgbClr>
                  </a:outerShdw>
                </a:effectLst>
                <a:latin typeface="+mn-lt"/>
              </a:rPr>
              <a:t>кинзы</a:t>
            </a:r>
            <a:endParaRPr lang="ru-RU" i="1" dirty="0" smtClean="0">
              <a:solidFill>
                <a:srgbClr val="FFC000"/>
              </a:solidFill>
              <a:effectLst>
                <a:outerShdw blurRad="38100" dist="38100" dir="2700000" algn="tl">
                  <a:srgbClr val="000000">
                    <a:alpha val="43137"/>
                  </a:srgbClr>
                </a:outerShdw>
              </a:effectLst>
              <a:latin typeface="+mn-lt"/>
            </a:endParaRPr>
          </a:p>
          <a:p>
            <a:pPr>
              <a:buFont typeface="Wingdings" pitchFamily="2" charset="2"/>
              <a:buChar char="v"/>
            </a:pPr>
            <a:r>
              <a:rPr lang="ru-RU" i="1" dirty="0" smtClean="0">
                <a:solidFill>
                  <a:srgbClr val="FFC000"/>
                </a:solidFill>
                <a:effectLst>
                  <a:outerShdw blurRad="38100" dist="38100" dir="2700000" algn="tl">
                    <a:srgbClr val="000000">
                      <a:alpha val="43137"/>
                    </a:srgbClr>
                  </a:outerShdw>
                </a:effectLst>
                <a:latin typeface="+mn-lt"/>
              </a:rPr>
              <a:t>3/4 стакана сахара</a:t>
            </a:r>
          </a:p>
          <a:p>
            <a:pPr>
              <a:buFont typeface="Wingdings" pitchFamily="2" charset="2"/>
              <a:buChar char="v"/>
            </a:pPr>
            <a:r>
              <a:rPr lang="ru-RU" i="1" dirty="0" smtClean="0">
                <a:solidFill>
                  <a:srgbClr val="FFC000"/>
                </a:solidFill>
                <a:effectLst>
                  <a:outerShdw blurRad="38100" dist="38100" dir="2700000" algn="tl">
                    <a:srgbClr val="000000">
                      <a:alpha val="43137"/>
                    </a:srgbClr>
                  </a:outerShdw>
                </a:effectLst>
                <a:latin typeface="+mn-lt"/>
              </a:rPr>
              <a:t>3/4 стакана сока лайма (или лимона)</a:t>
            </a:r>
          </a:p>
          <a:p>
            <a:pPr>
              <a:buFont typeface="Wingdings" pitchFamily="2" charset="2"/>
              <a:buChar char="v"/>
            </a:pPr>
            <a:r>
              <a:rPr lang="ru-RU" i="1" dirty="0" smtClean="0">
                <a:solidFill>
                  <a:srgbClr val="FFC000"/>
                </a:solidFill>
                <a:effectLst>
                  <a:outerShdw blurRad="38100" dist="38100" dir="2700000" algn="tl">
                    <a:srgbClr val="000000">
                      <a:alpha val="43137"/>
                    </a:srgbClr>
                  </a:outerShdw>
                </a:effectLst>
                <a:latin typeface="+mn-lt"/>
              </a:rPr>
              <a:t>6,5-7 см корня имбиря</a:t>
            </a:r>
          </a:p>
          <a:p>
            <a:pPr>
              <a:buFont typeface="Wingdings" pitchFamily="2" charset="2"/>
              <a:buChar char="v"/>
            </a:pPr>
            <a:r>
              <a:rPr lang="ru-RU" i="1" dirty="0" smtClean="0">
                <a:solidFill>
                  <a:srgbClr val="FFC000"/>
                </a:solidFill>
                <a:effectLst>
                  <a:outerShdw blurRad="38100" dist="38100" dir="2700000" algn="tl">
                    <a:srgbClr val="000000">
                      <a:alpha val="43137"/>
                    </a:srgbClr>
                  </a:outerShdw>
                </a:effectLst>
                <a:latin typeface="+mn-lt"/>
              </a:rPr>
              <a:t>2,5-3 ст. ложки тайского рыбного соуса</a:t>
            </a:r>
            <a:endParaRPr lang="ru-RU" i="1" dirty="0">
              <a:solidFill>
                <a:srgbClr val="FFC000"/>
              </a:solidFill>
              <a:effectLst>
                <a:outerShdw blurRad="38100" dist="38100" dir="2700000" algn="tl">
                  <a:srgbClr val="000000">
                    <a:alpha val="43137"/>
                  </a:srgbClr>
                </a:outerShdw>
              </a:effectLst>
              <a:latin typeface="+mn-lt"/>
            </a:endParaRPr>
          </a:p>
        </p:txBody>
      </p:sp>
      <p:pic>
        <p:nvPicPr>
          <p:cNvPr id="8195" name="Picture 3"/>
          <p:cNvPicPr>
            <a:picLocks noGrp="1" noChangeAspect="1" noChangeArrowheads="1"/>
          </p:cNvPicPr>
          <p:nvPr>
            <p:ph type="pic" idx="1"/>
          </p:nvPr>
        </p:nvPicPr>
        <p:blipFill>
          <a:blip r:embed="rId3"/>
          <a:srcRect l="17845" r="17845"/>
          <a:stretch>
            <a:fillRect/>
          </a:stretch>
        </p:blipFill>
        <p:spPr bwMode="auto">
          <a:prstGeom prst="rect">
            <a:avLst/>
          </a:prstGeom>
          <a:noFill/>
          <a:ln w="9525">
            <a:noFill/>
            <a:miter lim="800000"/>
            <a:headEnd/>
            <a:tailEnd/>
          </a:ln>
          <a:effectLst/>
        </p:spPr>
      </p:pic>
    </p:spTree>
  </p:cSld>
  <p:clrMapOvr>
    <a:masterClrMapping/>
  </p:clrMapOvr>
  <p:transition spd="med">
    <p:fade thruBlk="1"/>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4"/>
          <p:cNvSpPr>
            <a:spLocks noGrp="1"/>
          </p:cNvSpPr>
          <p:nvPr>
            <p:ph type="title"/>
          </p:nvPr>
        </p:nvSpPr>
        <p:spPr>
          <a:xfrm>
            <a:off x="1000100" y="1000108"/>
            <a:ext cx="6255488" cy="5357850"/>
          </a:xfrm>
        </p:spPr>
        <p:txBody>
          <a:bodyPr>
            <a:noAutofit/>
          </a:bodyPr>
          <a:lstStyle/>
          <a:p>
            <a:pPr algn="l"/>
            <a:r>
              <a:rPr lang="ru-RU" sz="1600" dirty="0" smtClean="0"/>
              <a:t/>
            </a:r>
            <a:br>
              <a:rPr lang="ru-RU" sz="1600" dirty="0" smtClean="0"/>
            </a:br>
            <a:r>
              <a:rPr lang="ru-RU" sz="1600" dirty="0" smtClean="0"/>
              <a:t>Перчики промываем, обсушиваем. Нарезаем кусочками. </a:t>
            </a:r>
            <a:br>
              <a:rPr lang="ru-RU" sz="1600" dirty="0" smtClean="0"/>
            </a:br>
            <a:r>
              <a:rPr lang="ru-RU" sz="1600" dirty="0" smtClean="0"/>
              <a:t/>
            </a:r>
            <a:br>
              <a:rPr lang="ru-RU" sz="1600" dirty="0" smtClean="0"/>
            </a:br>
            <a:r>
              <a:rPr lang="ru-RU" sz="1600" dirty="0" smtClean="0"/>
              <a:t>Промываем, обсушиваем и рубим </a:t>
            </a:r>
            <a:r>
              <a:rPr lang="ru-RU" sz="1600" dirty="0" err="1" smtClean="0">
                <a:hlinkClick r:id="rId3"/>
              </a:rPr>
              <a:t>кинзу</a:t>
            </a:r>
            <a:r>
              <a:rPr lang="ru-RU" sz="1600" dirty="0" smtClean="0"/>
              <a:t>. </a:t>
            </a:r>
            <a:br>
              <a:rPr lang="ru-RU" sz="1600" dirty="0" smtClean="0"/>
            </a:br>
            <a:r>
              <a:rPr lang="ru-RU" sz="1600" dirty="0" smtClean="0"/>
              <a:t/>
            </a:r>
            <a:br>
              <a:rPr lang="ru-RU" sz="1600" dirty="0" smtClean="0"/>
            </a:br>
            <a:r>
              <a:rPr lang="ru-RU" sz="1600" dirty="0" smtClean="0"/>
              <a:t>Чистим и нарезаем кусочками имбирь и чеснок. </a:t>
            </a:r>
            <a:br>
              <a:rPr lang="ru-RU" sz="1600" dirty="0" smtClean="0"/>
            </a:br>
            <a:r>
              <a:rPr lang="ru-RU" sz="1600" dirty="0" smtClean="0"/>
              <a:t/>
            </a:r>
            <a:br>
              <a:rPr lang="ru-RU" sz="1600" dirty="0" smtClean="0"/>
            </a:br>
            <a:r>
              <a:rPr lang="ru-RU" sz="1600" dirty="0" smtClean="0"/>
              <a:t>Помещаем перцы, чеснок, </a:t>
            </a:r>
            <a:r>
              <a:rPr lang="ru-RU" sz="1600" dirty="0" smtClean="0">
                <a:hlinkClick r:id="rId4"/>
              </a:rPr>
              <a:t>имбирь</a:t>
            </a:r>
            <a:r>
              <a:rPr lang="ru-RU" sz="1600" dirty="0" smtClean="0"/>
              <a:t> и зелень в кухонный комбайн, </a:t>
            </a:r>
            <a:r>
              <a:rPr lang="ru-RU" sz="1600" dirty="0" err="1" smtClean="0"/>
              <a:t>блендер</a:t>
            </a:r>
            <a:r>
              <a:rPr lang="ru-RU" sz="1600" dirty="0" smtClean="0"/>
              <a:t> и измельчаем до однородности. </a:t>
            </a:r>
            <a:br>
              <a:rPr lang="ru-RU" sz="1600" dirty="0" smtClean="0"/>
            </a:br>
            <a:r>
              <a:rPr lang="ru-RU" sz="1600" dirty="0" smtClean="0"/>
              <a:t/>
            </a:r>
            <a:br>
              <a:rPr lang="ru-RU" sz="1600" dirty="0" smtClean="0"/>
            </a:br>
            <a:r>
              <a:rPr lang="ru-RU" sz="1600" dirty="0" smtClean="0"/>
              <a:t>Выливаем в миску, добавляем сахар, сок лайма и рыбный соус. Как следует перемешиваем. </a:t>
            </a:r>
            <a:br>
              <a:rPr lang="ru-RU" sz="1600" dirty="0" smtClean="0"/>
            </a:br>
            <a:r>
              <a:rPr lang="ru-RU" sz="1600" dirty="0" smtClean="0"/>
              <a:t/>
            </a:r>
            <a:br>
              <a:rPr lang="ru-RU" sz="1600" dirty="0" smtClean="0"/>
            </a:br>
            <a:r>
              <a:rPr lang="ru-RU" sz="1600" dirty="0" smtClean="0"/>
              <a:t>Переливаем наш домашний соус </a:t>
            </a:r>
            <a:r>
              <a:rPr lang="ru-RU" sz="1600" dirty="0" err="1" smtClean="0"/>
              <a:t>чили</a:t>
            </a:r>
            <a:r>
              <a:rPr lang="ru-RU" sz="1600" dirty="0" smtClean="0"/>
              <a:t> в стерилизованные баночки, закрываем и ставим в холодильник.</a:t>
            </a:r>
            <a:endParaRPr lang="ru-RU" sz="1600" dirty="0">
              <a:solidFill>
                <a:srgbClr val="FFC000"/>
              </a:solidFill>
            </a:endParaRPr>
          </a:p>
        </p:txBody>
      </p:sp>
      <p:sp>
        <p:nvSpPr>
          <p:cNvPr id="6" name="Текст 5"/>
          <p:cNvSpPr>
            <a:spLocks noGrp="1"/>
          </p:cNvSpPr>
          <p:nvPr>
            <p:ph type="body" idx="1"/>
          </p:nvPr>
        </p:nvSpPr>
        <p:spPr>
          <a:xfrm>
            <a:off x="857224" y="214290"/>
            <a:ext cx="6255488" cy="743507"/>
          </a:xfrm>
        </p:spPr>
        <p:txBody>
          <a:bodyPr/>
          <a:lstStyle/>
          <a:p>
            <a:pPr algn="ctr"/>
            <a:r>
              <a:rPr lang="ru-RU" sz="2800" b="1" i="1" dirty="0" smtClean="0">
                <a:solidFill>
                  <a:schemeClr val="accent3"/>
                </a:solidFill>
                <a:effectLst>
                  <a:outerShdw blurRad="38100" dist="38100" dir="2700000" algn="tl">
                    <a:srgbClr val="000000">
                      <a:alpha val="43137"/>
                    </a:srgbClr>
                  </a:outerShdw>
                </a:effectLst>
              </a:rPr>
              <a:t>Способ приготовления</a:t>
            </a:r>
          </a:p>
          <a:p>
            <a:endParaRPr lang="ru-RU" dirty="0"/>
          </a:p>
        </p:txBody>
      </p:sp>
    </p:spTree>
  </p:cSld>
  <p:clrMapOvr>
    <a:masterClrMapping/>
  </p:clrMapOvr>
  <p:transition spd="med">
    <p:fade thruBlk="1"/>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5357818" y="2214554"/>
            <a:ext cx="3429000" cy="2057400"/>
          </a:xfrm>
        </p:spPr>
        <p:txBody>
          <a:bodyPr>
            <a:normAutofit/>
          </a:bodyPr>
          <a:lstStyle/>
          <a:p>
            <a:pPr algn="ctr"/>
            <a:r>
              <a:rPr lang="ru-RU" sz="1800" dirty="0" smtClean="0"/>
              <a:t>Сметанный </a:t>
            </a:r>
            <a:r>
              <a:rPr lang="ru-RU" sz="1800" dirty="0" err="1" smtClean="0"/>
              <a:t>соуск</a:t>
            </a:r>
            <a:r>
              <a:rPr lang="ru-RU" sz="1800" dirty="0" smtClean="0"/>
              <a:t> рыбе можно сделать на основе белого соуса, а можно - немного иначе, проще. Читайте, готовьте, сравнивайте.</a:t>
            </a:r>
            <a:endParaRPr lang="ru-RU" sz="1800" dirty="0"/>
          </a:p>
        </p:txBody>
      </p:sp>
      <p:sp>
        <p:nvSpPr>
          <p:cNvPr id="6" name="Текст 5"/>
          <p:cNvSpPr>
            <a:spLocks noGrp="1"/>
          </p:cNvSpPr>
          <p:nvPr>
            <p:ph type="body" sz="half" idx="2"/>
          </p:nvPr>
        </p:nvSpPr>
        <p:spPr>
          <a:xfrm>
            <a:off x="5286380" y="357166"/>
            <a:ext cx="3429000" cy="645432"/>
          </a:xfrm>
        </p:spPr>
        <p:txBody>
          <a:bodyPr>
            <a:noAutofit/>
          </a:bodyPr>
          <a:lstStyle/>
          <a:p>
            <a:pPr algn="ctr"/>
            <a:r>
              <a:rPr lang="ru-RU" sz="2400" b="1" i="1" u="sng" dirty="0" smtClean="0">
                <a:solidFill>
                  <a:srgbClr val="FFC000"/>
                </a:solidFill>
                <a:effectLst>
                  <a:outerShdw blurRad="38100" dist="38100" dir="2700000" algn="tl">
                    <a:srgbClr val="000000">
                      <a:alpha val="43137"/>
                    </a:srgbClr>
                  </a:outerShdw>
                </a:effectLst>
                <a:latin typeface="+mj-lt"/>
              </a:rPr>
              <a:t>Сметанный соус к рыбе</a:t>
            </a:r>
          </a:p>
          <a:p>
            <a:pPr algn="ctr"/>
            <a:r>
              <a:rPr lang="ru-RU" sz="2000" b="1" i="1" dirty="0" smtClean="0">
                <a:solidFill>
                  <a:srgbClr val="FFC000"/>
                </a:solidFill>
                <a:effectLst>
                  <a:outerShdw blurRad="38100" dist="38100" dir="2700000" algn="tl">
                    <a:srgbClr val="000000">
                      <a:alpha val="43137"/>
                    </a:srgbClr>
                  </a:outerShdw>
                </a:effectLst>
              </a:rPr>
              <a:t>Кухня:  </a:t>
            </a:r>
            <a:r>
              <a:rPr lang="ru-RU" sz="2000" b="1" i="1" dirty="0" smtClean="0">
                <a:solidFill>
                  <a:srgbClr val="FFC000"/>
                </a:solidFill>
                <a:effectLst>
                  <a:outerShdw blurRad="38100" dist="38100" dir="2700000" algn="tl">
                    <a:srgbClr val="000000">
                      <a:alpha val="43137"/>
                    </a:srgbClr>
                  </a:outerShdw>
                </a:effectLst>
                <a:hlinkClick r:id="rId2"/>
              </a:rPr>
              <a:t>Французская</a:t>
            </a:r>
            <a:r>
              <a:rPr lang="ru-RU" sz="2000" b="1" i="1" dirty="0" smtClean="0">
                <a:solidFill>
                  <a:srgbClr val="FFC000"/>
                </a:solidFill>
                <a:effectLst>
                  <a:outerShdw blurRad="38100" dist="38100" dir="2700000" algn="tl">
                    <a:srgbClr val="000000">
                      <a:alpha val="43137"/>
                    </a:srgbClr>
                  </a:outerShdw>
                </a:effectLst>
              </a:rPr>
              <a:t/>
            </a:r>
            <a:br>
              <a:rPr lang="ru-RU" sz="2000" b="1" i="1" dirty="0" smtClean="0">
                <a:solidFill>
                  <a:srgbClr val="FFC000"/>
                </a:solidFill>
                <a:effectLst>
                  <a:outerShdw blurRad="38100" dist="38100" dir="2700000" algn="tl">
                    <a:srgbClr val="000000">
                      <a:alpha val="43137"/>
                    </a:srgbClr>
                  </a:outerShdw>
                </a:effectLst>
              </a:rPr>
            </a:br>
            <a:r>
              <a:rPr lang="ru-RU" sz="2000" b="1" i="1" dirty="0" smtClean="0">
                <a:solidFill>
                  <a:srgbClr val="FFC000"/>
                </a:solidFill>
                <a:effectLst>
                  <a:outerShdw blurRad="38100" dist="38100" dir="2700000" algn="tl">
                    <a:srgbClr val="000000">
                      <a:alpha val="43137"/>
                    </a:srgbClr>
                  </a:outerShdw>
                </a:effectLst>
              </a:rPr>
              <a:t>Время приготовления: 15 мин</a:t>
            </a:r>
            <a:endParaRPr lang="ru-RU" sz="2000" b="1" i="1" u="sng" dirty="0" smtClean="0">
              <a:solidFill>
                <a:srgbClr val="FFC000"/>
              </a:solidFill>
              <a:effectLst>
                <a:outerShdw blurRad="38100" dist="38100" dir="2700000" algn="tl">
                  <a:srgbClr val="000000">
                    <a:alpha val="43137"/>
                  </a:srgbClr>
                </a:outerShdw>
              </a:effectLst>
            </a:endParaRPr>
          </a:p>
          <a:p>
            <a:endParaRPr lang="ru-RU" sz="2400" dirty="0"/>
          </a:p>
        </p:txBody>
      </p:sp>
      <p:sp>
        <p:nvSpPr>
          <p:cNvPr id="7" name="Прямоугольник 6"/>
          <p:cNvSpPr/>
          <p:nvPr/>
        </p:nvSpPr>
        <p:spPr>
          <a:xfrm>
            <a:off x="5286380" y="4714884"/>
            <a:ext cx="3286132" cy="1200329"/>
          </a:xfrm>
          <a:prstGeom prst="rect">
            <a:avLst/>
          </a:prstGeom>
        </p:spPr>
        <p:txBody>
          <a:bodyPr wrap="square">
            <a:spAutoFit/>
          </a:bodyPr>
          <a:lstStyle/>
          <a:p>
            <a:pPr algn="ctr"/>
            <a:r>
              <a:rPr lang="ru-RU" i="1" dirty="0" smtClean="0">
                <a:solidFill>
                  <a:srgbClr val="FFC000"/>
                </a:solidFill>
                <a:effectLst>
                  <a:outerShdw blurRad="38100" dist="38100" dir="2700000" algn="tl">
                    <a:srgbClr val="000000">
                      <a:alpha val="43137"/>
                    </a:srgbClr>
                  </a:outerShdw>
                </a:effectLst>
                <a:latin typeface="+mn-lt"/>
              </a:rPr>
              <a:t>Ингредиенты:</a:t>
            </a:r>
          </a:p>
          <a:p>
            <a:pPr>
              <a:buFont typeface="Wingdings" pitchFamily="2" charset="2"/>
              <a:buChar char="v"/>
            </a:pPr>
            <a:r>
              <a:rPr lang="ru-RU" i="1" dirty="0" smtClean="0">
                <a:solidFill>
                  <a:srgbClr val="FFC000"/>
                </a:solidFill>
                <a:effectLst>
                  <a:outerShdw blurRad="38100" dist="38100" dir="2700000" algn="tl">
                    <a:srgbClr val="000000">
                      <a:alpha val="43137"/>
                    </a:srgbClr>
                  </a:outerShdw>
                </a:effectLst>
                <a:latin typeface="+mn-lt"/>
              </a:rPr>
              <a:t>400 г сметаны</a:t>
            </a:r>
          </a:p>
          <a:p>
            <a:pPr>
              <a:buFont typeface="Wingdings" pitchFamily="2" charset="2"/>
              <a:buChar char="v"/>
            </a:pPr>
            <a:r>
              <a:rPr lang="ru-RU" i="1" dirty="0" smtClean="0">
                <a:solidFill>
                  <a:srgbClr val="FFC000"/>
                </a:solidFill>
                <a:effectLst>
                  <a:outerShdw blurRad="38100" dist="38100" dir="2700000" algn="tl">
                    <a:srgbClr val="000000">
                      <a:alpha val="43137"/>
                    </a:srgbClr>
                  </a:outerShdw>
                </a:effectLst>
                <a:latin typeface="+mn-lt"/>
              </a:rPr>
              <a:t>50 г сливочного масла</a:t>
            </a:r>
          </a:p>
          <a:p>
            <a:pPr>
              <a:buFont typeface="Wingdings" pitchFamily="2" charset="2"/>
              <a:buChar char="v"/>
            </a:pPr>
            <a:r>
              <a:rPr lang="ru-RU" i="1" dirty="0" smtClean="0">
                <a:solidFill>
                  <a:srgbClr val="FFC000"/>
                </a:solidFill>
                <a:effectLst>
                  <a:outerShdw blurRad="38100" dist="38100" dir="2700000" algn="tl">
                    <a:srgbClr val="000000">
                      <a:alpha val="43137"/>
                    </a:srgbClr>
                  </a:outerShdw>
                </a:effectLst>
                <a:latin typeface="+mn-lt"/>
              </a:rPr>
              <a:t>2 ст. ложки муки</a:t>
            </a:r>
            <a:endParaRPr lang="ru-RU" i="1" dirty="0">
              <a:solidFill>
                <a:srgbClr val="FFC000"/>
              </a:solidFill>
              <a:effectLst>
                <a:outerShdw blurRad="38100" dist="38100" dir="2700000" algn="tl">
                  <a:srgbClr val="000000">
                    <a:alpha val="43137"/>
                  </a:srgbClr>
                </a:outerShdw>
              </a:effectLst>
              <a:latin typeface="+mn-lt"/>
            </a:endParaRPr>
          </a:p>
        </p:txBody>
      </p:sp>
      <p:pic>
        <p:nvPicPr>
          <p:cNvPr id="9218" name="Picture 2"/>
          <p:cNvPicPr>
            <a:picLocks noGrp="1" noChangeAspect="1" noChangeArrowheads="1"/>
          </p:cNvPicPr>
          <p:nvPr>
            <p:ph type="pic" idx="1"/>
          </p:nvPr>
        </p:nvPicPr>
        <p:blipFill>
          <a:blip r:embed="rId3"/>
          <a:srcRect l="17845" r="17845"/>
          <a:stretch>
            <a:fillRect/>
          </a:stretch>
        </p:blipFill>
        <p:spPr bwMode="auto">
          <a:prstGeom prst="rect">
            <a:avLst/>
          </a:prstGeom>
          <a:noFill/>
          <a:ln w="9525">
            <a:noFill/>
            <a:miter lim="800000"/>
            <a:headEnd/>
            <a:tailEnd/>
          </a:ln>
          <a:effectLst/>
        </p:spPr>
      </p:pic>
    </p:spTree>
  </p:cSld>
  <p:clrMapOvr>
    <a:masterClrMapping/>
  </p:clrMapOvr>
  <p:transition spd="med">
    <p:fade thruBlk="1"/>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4"/>
          <p:cNvSpPr>
            <a:spLocks noGrp="1"/>
          </p:cNvSpPr>
          <p:nvPr>
            <p:ph type="title"/>
          </p:nvPr>
        </p:nvSpPr>
        <p:spPr>
          <a:xfrm>
            <a:off x="1000100" y="1000108"/>
            <a:ext cx="6255488" cy="5357850"/>
          </a:xfrm>
        </p:spPr>
        <p:txBody>
          <a:bodyPr>
            <a:noAutofit/>
          </a:bodyPr>
          <a:lstStyle/>
          <a:p>
            <a:pPr algn="l"/>
            <a:r>
              <a:rPr lang="ru-RU" sz="1800" dirty="0" smtClean="0"/>
              <a:t>На сковороде без масла слегка </a:t>
            </a:r>
            <a:r>
              <a:rPr lang="ru-RU" sz="1800" dirty="0" err="1" smtClean="0"/>
              <a:t>пассеруем</a:t>
            </a:r>
            <a:r>
              <a:rPr lang="ru-RU" sz="1800" dirty="0" smtClean="0"/>
              <a:t> муку, охлаждаем, смешиваем с размягченным маслом и не спеша, при постоянном помешивании, добавляем сметану, солим и перчим, варим 3-5 минут и процеживаем.</a:t>
            </a:r>
            <a:br>
              <a:rPr lang="ru-RU" sz="1800" dirty="0" smtClean="0"/>
            </a:br>
            <a:r>
              <a:rPr lang="ru-RU" sz="1800" dirty="0" smtClean="0"/>
              <a:t/>
            </a:r>
            <a:br>
              <a:rPr lang="ru-RU" sz="1800" dirty="0" smtClean="0"/>
            </a:br>
            <a:r>
              <a:rPr lang="ru-RU" sz="1800" dirty="0" smtClean="0"/>
              <a:t>Более насыщенный вкус соуса получим, если сначала приготовим основной </a:t>
            </a:r>
            <a:r>
              <a:rPr lang="ru-RU" sz="1800" dirty="0" smtClean="0">
                <a:hlinkClick r:id="rId3"/>
              </a:rPr>
              <a:t>белый рыбный соус</a:t>
            </a:r>
            <a:r>
              <a:rPr lang="ru-RU" sz="1800" dirty="0" smtClean="0"/>
              <a:t>, а в самом конце добавим в него и прокипятим сметану.</a:t>
            </a:r>
            <a:r>
              <a:rPr lang="ru-RU" sz="1600" dirty="0" smtClean="0"/>
              <a:t/>
            </a:r>
            <a:br>
              <a:rPr lang="ru-RU" sz="1600" dirty="0" smtClean="0"/>
            </a:br>
            <a:endParaRPr lang="ru-RU" sz="1600" dirty="0">
              <a:solidFill>
                <a:srgbClr val="FFC000"/>
              </a:solidFill>
            </a:endParaRPr>
          </a:p>
        </p:txBody>
      </p:sp>
      <p:sp>
        <p:nvSpPr>
          <p:cNvPr id="6" name="Текст 5"/>
          <p:cNvSpPr>
            <a:spLocks noGrp="1"/>
          </p:cNvSpPr>
          <p:nvPr>
            <p:ph type="body" idx="1"/>
          </p:nvPr>
        </p:nvSpPr>
        <p:spPr>
          <a:xfrm>
            <a:off x="857224" y="214290"/>
            <a:ext cx="6255488" cy="743507"/>
          </a:xfrm>
        </p:spPr>
        <p:txBody>
          <a:bodyPr/>
          <a:lstStyle/>
          <a:p>
            <a:pPr algn="ctr"/>
            <a:r>
              <a:rPr lang="ru-RU" sz="2800" b="1" i="1" dirty="0" smtClean="0">
                <a:solidFill>
                  <a:schemeClr val="accent3"/>
                </a:solidFill>
                <a:effectLst>
                  <a:outerShdw blurRad="38100" dist="38100" dir="2700000" algn="tl">
                    <a:srgbClr val="000000">
                      <a:alpha val="43137"/>
                    </a:srgbClr>
                  </a:outerShdw>
                </a:effectLst>
              </a:rPr>
              <a:t>Способ приготовления</a:t>
            </a:r>
          </a:p>
          <a:p>
            <a:endParaRPr lang="ru-RU" dirty="0"/>
          </a:p>
        </p:txBody>
      </p:sp>
    </p:spTree>
  </p:cSld>
  <p:clrMapOvr>
    <a:masterClrMapping/>
  </p:clrMapOvr>
  <p:transition spd="med">
    <p:fade thruBlk="1"/>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5429256" y="1571612"/>
            <a:ext cx="3429000" cy="2057400"/>
          </a:xfrm>
        </p:spPr>
        <p:txBody>
          <a:bodyPr>
            <a:normAutofit fontScale="90000"/>
          </a:bodyPr>
          <a:lstStyle/>
          <a:p>
            <a:pPr algn="ctr"/>
            <a:r>
              <a:rPr lang="ru-RU" sz="1600" i="1" dirty="0" smtClean="0">
                <a:effectLst>
                  <a:outerShdw blurRad="38100" dist="38100" dir="2700000" algn="tl">
                    <a:srgbClr val="000000">
                      <a:alpha val="43137"/>
                    </a:srgbClr>
                  </a:outerShdw>
                </a:effectLst>
              </a:rPr>
              <a:t>Сделать соус </a:t>
            </a:r>
            <a:r>
              <a:rPr lang="ru-RU" sz="1600" i="1" dirty="0" err="1" smtClean="0">
                <a:effectLst>
                  <a:outerShdw blurRad="38100" dist="38100" dir="2700000" algn="tl">
                    <a:srgbClr val="000000">
                      <a:alpha val="43137"/>
                    </a:srgbClr>
                  </a:outerShdw>
                </a:effectLst>
              </a:rPr>
              <a:t>Ранч</a:t>
            </a:r>
            <a:r>
              <a:rPr lang="ru-RU" sz="1600" i="1" dirty="0" smtClean="0">
                <a:effectLst>
                  <a:outerShdw blurRad="38100" dist="38100" dir="2700000" algn="tl">
                    <a:srgbClr val="000000">
                      <a:alpha val="43137"/>
                    </a:srgbClr>
                  </a:outerShdw>
                </a:effectLst>
              </a:rPr>
              <a:t> (</a:t>
            </a:r>
            <a:r>
              <a:rPr lang="ru-RU" sz="1600" i="1" dirty="0" err="1" smtClean="0">
                <a:effectLst>
                  <a:outerShdw blurRad="38100" dist="38100" dir="2700000" algn="tl">
                    <a:srgbClr val="000000">
                      <a:alpha val="43137"/>
                    </a:srgbClr>
                  </a:outerShdw>
                </a:effectLst>
              </a:rPr>
              <a:t>рэнч</a:t>
            </a:r>
            <a:r>
              <a:rPr lang="ru-RU" sz="1600" i="1" dirty="0" smtClean="0">
                <a:effectLst>
                  <a:outerShdw blurRad="38100" dist="38100" dir="2700000" algn="tl">
                    <a:srgbClr val="000000">
                      <a:alpha val="43137"/>
                    </a:srgbClr>
                  </a:outerShdw>
                </a:effectLst>
              </a:rPr>
              <a:t>), столь популярный в Штатах и других странах – это так просто. При этом можно использовать сушеные (или в порошке) зелень, лук и чеснок, а можно – свежие.</a:t>
            </a:r>
            <a:r>
              <a:rPr lang="ru-RU" sz="1600" dirty="0" smtClean="0"/>
              <a:t> </a:t>
            </a:r>
            <a:r>
              <a:rPr lang="ru-RU" sz="1600" i="1" dirty="0" smtClean="0">
                <a:effectLst>
                  <a:outerShdw blurRad="38100" dist="38100" dir="2700000" algn="tl">
                    <a:srgbClr val="000000">
                      <a:alpha val="43137"/>
                    </a:srgbClr>
                  </a:outerShdw>
                </a:effectLst>
              </a:rPr>
              <a:t>Вариантов </a:t>
            </a:r>
            <a:r>
              <a:rPr lang="ru-RU" sz="1600" i="1" dirty="0" err="1" smtClean="0">
                <a:effectLst>
                  <a:outerShdw blurRad="38100" dist="38100" dir="2700000" algn="tl">
                    <a:srgbClr val="000000">
                      <a:alpha val="43137"/>
                    </a:srgbClr>
                  </a:outerShdw>
                </a:effectLst>
              </a:rPr>
              <a:t>ранча</a:t>
            </a:r>
            <a:r>
              <a:rPr lang="ru-RU" sz="1600" i="1" dirty="0" smtClean="0">
                <a:effectLst>
                  <a:outerShdw blurRad="38100" dist="38100" dir="2700000" algn="tl">
                    <a:srgbClr val="000000">
                      <a:alpha val="43137"/>
                    </a:srgbClr>
                  </a:outerShdw>
                </a:effectLst>
              </a:rPr>
              <a:t> – множество.</a:t>
            </a:r>
            <a:endParaRPr lang="ru-RU" sz="1600" i="1" dirty="0">
              <a:effectLst>
                <a:outerShdw blurRad="38100" dist="38100" dir="2700000" algn="tl">
                  <a:srgbClr val="000000">
                    <a:alpha val="43137"/>
                  </a:srgbClr>
                </a:outerShdw>
              </a:effectLst>
            </a:endParaRPr>
          </a:p>
        </p:txBody>
      </p:sp>
      <p:sp>
        <p:nvSpPr>
          <p:cNvPr id="6" name="Текст 5"/>
          <p:cNvSpPr>
            <a:spLocks noGrp="1"/>
          </p:cNvSpPr>
          <p:nvPr>
            <p:ph type="body" sz="half" idx="2"/>
          </p:nvPr>
        </p:nvSpPr>
        <p:spPr>
          <a:xfrm>
            <a:off x="5214942" y="142852"/>
            <a:ext cx="3429000" cy="1216936"/>
          </a:xfrm>
        </p:spPr>
        <p:txBody>
          <a:bodyPr/>
          <a:lstStyle/>
          <a:p>
            <a:pPr algn="ctr"/>
            <a:r>
              <a:rPr lang="ru-RU" sz="2400" b="1" i="1" dirty="0" smtClean="0">
                <a:effectLst>
                  <a:outerShdw blurRad="38100" dist="38100" dir="2700000" algn="tl">
                    <a:srgbClr val="000000">
                      <a:alpha val="43137"/>
                    </a:srgbClr>
                  </a:outerShdw>
                </a:effectLst>
                <a:hlinkClick r:id="rId2" tooltip="Как сделать соус Ранч (рэнч)"/>
              </a:rPr>
              <a:t>Соус </a:t>
            </a:r>
            <a:r>
              <a:rPr lang="ru-RU" sz="2400" b="1" i="1" dirty="0" err="1" smtClean="0">
                <a:effectLst>
                  <a:outerShdw blurRad="38100" dist="38100" dir="2700000" algn="tl">
                    <a:srgbClr val="000000">
                      <a:alpha val="43137"/>
                    </a:srgbClr>
                  </a:outerShdw>
                </a:effectLst>
                <a:hlinkClick r:id="rId2" tooltip="Как сделать соус Ранч (рэнч)"/>
              </a:rPr>
              <a:t>Ранч</a:t>
            </a:r>
            <a:r>
              <a:rPr lang="ru-RU" sz="2400" b="1" i="1" dirty="0" smtClean="0">
                <a:effectLst>
                  <a:outerShdw blurRad="38100" dist="38100" dir="2700000" algn="tl">
                    <a:srgbClr val="000000">
                      <a:alpha val="43137"/>
                    </a:srgbClr>
                  </a:outerShdw>
                </a:effectLst>
                <a:hlinkClick r:id="rId2" tooltip="Как сделать соус Ранч (рэнч)"/>
              </a:rPr>
              <a:t> (</a:t>
            </a:r>
            <a:r>
              <a:rPr lang="ru-RU" sz="2400" b="1" i="1" dirty="0" err="1" smtClean="0">
                <a:effectLst>
                  <a:outerShdw blurRad="38100" dist="38100" dir="2700000" algn="tl">
                    <a:srgbClr val="000000">
                      <a:alpha val="43137"/>
                    </a:srgbClr>
                  </a:outerShdw>
                </a:effectLst>
                <a:hlinkClick r:id="rId2" tooltip="Как сделать соус Ранч (рэнч)"/>
              </a:rPr>
              <a:t>рэнч</a:t>
            </a:r>
            <a:r>
              <a:rPr lang="ru-RU" sz="2400" b="1" i="1" dirty="0" smtClean="0">
                <a:effectLst>
                  <a:outerShdw blurRad="38100" dist="38100" dir="2700000" algn="tl">
                    <a:srgbClr val="000000">
                      <a:alpha val="43137"/>
                    </a:srgbClr>
                  </a:outerShdw>
                </a:effectLst>
                <a:hlinkClick r:id="rId2" tooltip="Как сделать соус Ранч (рэнч)"/>
              </a:rPr>
              <a:t>)</a:t>
            </a:r>
            <a:endParaRPr lang="ru-RU" sz="2400" b="1" i="1" dirty="0" smtClean="0">
              <a:effectLst>
                <a:outerShdw blurRad="38100" dist="38100" dir="2700000" algn="tl">
                  <a:srgbClr val="000000">
                    <a:alpha val="43137"/>
                  </a:srgbClr>
                </a:outerShdw>
              </a:effectLst>
            </a:endParaRPr>
          </a:p>
          <a:p>
            <a:endParaRPr lang="ru-RU" dirty="0"/>
          </a:p>
        </p:txBody>
      </p:sp>
      <p:pic>
        <p:nvPicPr>
          <p:cNvPr id="1027" name="Picture 3"/>
          <p:cNvPicPr>
            <a:picLocks noGrp="1" noChangeAspect="1" noChangeArrowheads="1"/>
          </p:cNvPicPr>
          <p:nvPr>
            <p:ph type="pic" idx="1"/>
          </p:nvPr>
        </p:nvPicPr>
        <p:blipFill>
          <a:blip r:embed="rId3"/>
          <a:srcRect l="17845" r="17845"/>
          <a:stretch>
            <a:fillRect/>
          </a:stretch>
        </p:blipFill>
        <p:spPr bwMode="auto">
          <a:prstGeom prst="rect">
            <a:avLst/>
          </a:prstGeom>
          <a:noFill/>
          <a:ln w="9525">
            <a:noFill/>
            <a:miter lim="800000"/>
            <a:headEnd/>
            <a:tailEnd/>
          </a:ln>
          <a:effectLst/>
        </p:spPr>
      </p:pic>
      <p:sp>
        <p:nvSpPr>
          <p:cNvPr id="10" name="Текст 5"/>
          <p:cNvSpPr txBox="1">
            <a:spLocks/>
          </p:cNvSpPr>
          <p:nvPr/>
        </p:nvSpPr>
        <p:spPr>
          <a:xfrm>
            <a:off x="5286380" y="3786190"/>
            <a:ext cx="3429000" cy="1216936"/>
          </a:xfrm>
          <a:prstGeom prst="rect">
            <a:avLst/>
          </a:prstGeom>
        </p:spPr>
        <p:txBody>
          <a:bodyPr rot="0" spcFirstLastPara="0" vertOverflow="overflow" horzOverflow="overflow" vert="horz" wrap="square" lIns="82296" tIns="0" rIns="0" bIns="0" numCol="1" spcCol="0" rtlCol="0" fromWordArt="0" anchor="t" anchorCtr="0" forceAA="0" compatLnSpc="1">
            <a:normAutofit/>
          </a:bodyPr>
          <a:lstStyle/>
          <a:p>
            <a:pPr marL="0" marR="0" lvl="0" indent="0" algn="l" defTabSz="914400" rtl="0" eaLnBrk="1" fontAlgn="auto" latinLnBrk="0" hangingPunct="1">
              <a:lnSpc>
                <a:spcPct val="100000"/>
              </a:lnSpc>
              <a:spcBef>
                <a:spcPts val="0"/>
              </a:spcBef>
              <a:spcAft>
                <a:spcPts val="0"/>
              </a:spcAft>
              <a:buClr>
                <a:schemeClr val="tx2"/>
              </a:buClr>
              <a:buSzPct val="73000"/>
              <a:buFontTx/>
              <a:buNone/>
              <a:tabLst/>
              <a:defRPr/>
            </a:pPr>
            <a:endParaRPr kumimoji="0" lang="ru-RU" sz="1400" b="0" i="0" u="none" strike="noStrike" kern="1200" cap="none" spc="0" normalizeH="0" baseline="0" noProof="0" dirty="0">
              <a:ln>
                <a:noFill/>
              </a:ln>
              <a:solidFill>
                <a:schemeClr val="tx1"/>
              </a:solidFill>
              <a:effectLst/>
              <a:uLnTx/>
              <a:uFillTx/>
              <a:latin typeface="+mn-lt"/>
              <a:ea typeface="+mn-ea"/>
              <a:cs typeface="+mn-cs"/>
            </a:endParaRPr>
          </a:p>
        </p:txBody>
      </p:sp>
      <p:sp>
        <p:nvSpPr>
          <p:cNvPr id="11" name="Прямоугольник 10"/>
          <p:cNvSpPr/>
          <p:nvPr/>
        </p:nvSpPr>
        <p:spPr>
          <a:xfrm>
            <a:off x="5072066" y="3643314"/>
            <a:ext cx="3786214" cy="2954655"/>
          </a:xfrm>
          <a:prstGeom prst="rect">
            <a:avLst/>
          </a:prstGeom>
        </p:spPr>
        <p:txBody>
          <a:bodyPr wrap="square">
            <a:spAutoFit/>
          </a:bodyPr>
          <a:lstStyle/>
          <a:p>
            <a:pPr algn="ctr"/>
            <a:r>
              <a:rPr lang="ru-RU" i="1" dirty="0" smtClean="0">
                <a:solidFill>
                  <a:schemeClr val="accent4"/>
                </a:solidFill>
                <a:effectLst>
                  <a:outerShdw blurRad="38100" dist="38100" dir="2700000" algn="tl">
                    <a:srgbClr val="000000">
                      <a:alpha val="43137"/>
                    </a:srgbClr>
                  </a:outerShdw>
                </a:effectLst>
                <a:latin typeface="+mn-lt"/>
              </a:rPr>
              <a:t>Ингредиенты:</a:t>
            </a:r>
          </a:p>
          <a:p>
            <a:pPr>
              <a:buFont typeface="Wingdings" pitchFamily="2" charset="2"/>
              <a:buChar char="v"/>
            </a:pPr>
            <a:r>
              <a:rPr lang="ru-RU" sz="1400" i="1" dirty="0" smtClean="0">
                <a:solidFill>
                  <a:schemeClr val="accent4"/>
                </a:solidFill>
                <a:effectLst>
                  <a:outerShdw blurRad="38100" dist="38100" dir="2700000" algn="tl">
                    <a:srgbClr val="000000">
                      <a:alpha val="43137"/>
                    </a:srgbClr>
                  </a:outerShdw>
                </a:effectLst>
                <a:latin typeface="+mn-lt"/>
              </a:rPr>
              <a:t>200 мл майонеза</a:t>
            </a:r>
          </a:p>
          <a:p>
            <a:pPr>
              <a:buFont typeface="Wingdings" pitchFamily="2" charset="2"/>
              <a:buChar char="v"/>
            </a:pPr>
            <a:r>
              <a:rPr lang="ru-RU" sz="1400" i="1" dirty="0" smtClean="0">
                <a:solidFill>
                  <a:schemeClr val="accent4"/>
                </a:solidFill>
                <a:effectLst>
                  <a:outerShdw blurRad="38100" dist="38100" dir="2700000" algn="tl">
                    <a:srgbClr val="000000">
                      <a:alpha val="43137"/>
                    </a:srgbClr>
                  </a:outerShdw>
                </a:effectLst>
                <a:latin typeface="+mn-lt"/>
              </a:rPr>
              <a:t>150-200 мл пахты</a:t>
            </a:r>
          </a:p>
          <a:p>
            <a:pPr>
              <a:buFont typeface="Wingdings" pitchFamily="2" charset="2"/>
              <a:buChar char="v"/>
            </a:pPr>
            <a:r>
              <a:rPr lang="ru-RU" sz="1400" i="1" dirty="0" smtClean="0">
                <a:solidFill>
                  <a:schemeClr val="accent4"/>
                </a:solidFill>
                <a:effectLst>
                  <a:outerShdw blurRad="38100" dist="38100" dir="2700000" algn="tl">
                    <a:srgbClr val="000000">
                      <a:alpha val="43137"/>
                    </a:srgbClr>
                  </a:outerShdw>
                </a:effectLst>
                <a:latin typeface="+mn-lt"/>
              </a:rPr>
              <a:t>четверть ч. ложки сухой горчицы</a:t>
            </a:r>
          </a:p>
          <a:p>
            <a:pPr>
              <a:buFont typeface="Wingdings" pitchFamily="2" charset="2"/>
              <a:buChar char="v"/>
            </a:pPr>
            <a:r>
              <a:rPr lang="ru-RU" sz="1400" i="1" dirty="0" smtClean="0">
                <a:solidFill>
                  <a:schemeClr val="accent4"/>
                </a:solidFill>
                <a:effectLst>
                  <a:outerShdw blurRad="38100" dist="38100" dir="2700000" algn="tl">
                    <a:srgbClr val="000000">
                      <a:alpha val="43137"/>
                    </a:srgbClr>
                  </a:outerShdw>
                </a:effectLst>
                <a:latin typeface="+mn-lt"/>
              </a:rPr>
              <a:t>четверть ч. ложки соли (по вкусу)</a:t>
            </a:r>
          </a:p>
          <a:p>
            <a:pPr>
              <a:buFont typeface="Wingdings" pitchFamily="2" charset="2"/>
              <a:buChar char="v"/>
            </a:pPr>
            <a:r>
              <a:rPr lang="ru-RU" sz="1400" i="1" dirty="0" smtClean="0">
                <a:solidFill>
                  <a:schemeClr val="accent4"/>
                </a:solidFill>
                <a:effectLst>
                  <a:outerShdw blurRad="38100" dist="38100" dir="2700000" algn="tl">
                    <a:srgbClr val="000000">
                      <a:alpha val="43137"/>
                    </a:srgbClr>
                  </a:outerShdw>
                </a:effectLst>
                <a:latin typeface="+mn-lt"/>
              </a:rPr>
              <a:t>2-3 ст. ложки рубленой петрушки</a:t>
            </a:r>
          </a:p>
          <a:p>
            <a:pPr>
              <a:buFont typeface="Wingdings" pitchFamily="2" charset="2"/>
              <a:buChar char="v"/>
            </a:pPr>
            <a:r>
              <a:rPr lang="ru-RU" sz="1400" i="1" dirty="0" smtClean="0">
                <a:solidFill>
                  <a:schemeClr val="accent4"/>
                </a:solidFill>
                <a:effectLst>
                  <a:outerShdw blurRad="38100" dist="38100" dir="2700000" algn="tl">
                    <a:srgbClr val="000000">
                      <a:alpha val="43137"/>
                    </a:srgbClr>
                  </a:outerShdw>
                </a:effectLst>
                <a:latin typeface="+mn-lt"/>
              </a:rPr>
              <a:t>1 </a:t>
            </a:r>
            <a:r>
              <a:rPr lang="ru-RU" sz="1400" i="1" dirty="0" err="1" smtClean="0">
                <a:solidFill>
                  <a:schemeClr val="accent4"/>
                </a:solidFill>
                <a:effectLst>
                  <a:outerShdw blurRad="38100" dist="38100" dir="2700000" algn="tl">
                    <a:srgbClr val="000000">
                      <a:alpha val="43137"/>
                    </a:srgbClr>
                  </a:outerShdw>
                </a:effectLst>
                <a:latin typeface="+mn-lt"/>
              </a:rPr>
              <a:t>ст</a:t>
            </a:r>
            <a:r>
              <a:rPr lang="ru-RU" sz="1400" i="1" dirty="0" smtClean="0">
                <a:solidFill>
                  <a:schemeClr val="accent4"/>
                </a:solidFill>
                <a:effectLst>
                  <a:outerShdw blurRad="38100" dist="38100" dir="2700000" algn="tl">
                    <a:srgbClr val="000000">
                      <a:alpha val="43137"/>
                    </a:srgbClr>
                  </a:outerShdw>
                </a:effectLst>
                <a:latin typeface="+mn-lt"/>
              </a:rPr>
              <a:t> ложка рубленого </a:t>
            </a:r>
            <a:r>
              <a:rPr lang="ru-RU" sz="1400" i="1" dirty="0" smtClean="0">
                <a:solidFill>
                  <a:schemeClr val="accent4"/>
                </a:solidFill>
                <a:effectLst>
                  <a:outerShdw blurRad="38100" dist="38100" dir="2700000" algn="tl">
                    <a:srgbClr val="000000">
                      <a:alpha val="43137"/>
                    </a:srgbClr>
                  </a:outerShdw>
                </a:effectLst>
                <a:latin typeface="+mn-lt"/>
                <a:hlinkClick r:id="rId4"/>
              </a:rPr>
              <a:t>шнитт-лука</a:t>
            </a:r>
            <a:endParaRPr lang="ru-RU" sz="1400" i="1" dirty="0" smtClean="0">
              <a:solidFill>
                <a:schemeClr val="accent4"/>
              </a:solidFill>
              <a:effectLst>
                <a:outerShdw blurRad="38100" dist="38100" dir="2700000" algn="tl">
                  <a:srgbClr val="000000">
                    <a:alpha val="43137"/>
                  </a:srgbClr>
                </a:outerShdw>
              </a:effectLst>
              <a:latin typeface="+mn-lt"/>
            </a:endParaRPr>
          </a:p>
          <a:p>
            <a:pPr>
              <a:buFont typeface="Wingdings" pitchFamily="2" charset="2"/>
              <a:buChar char="v"/>
            </a:pPr>
            <a:r>
              <a:rPr lang="ru-RU" sz="1400" i="1" dirty="0" smtClean="0">
                <a:solidFill>
                  <a:schemeClr val="accent4"/>
                </a:solidFill>
                <a:effectLst>
                  <a:outerShdw blurRad="38100" dist="38100" dir="2700000" algn="tl">
                    <a:srgbClr val="000000">
                      <a:alpha val="43137"/>
                    </a:srgbClr>
                  </a:outerShdw>
                </a:effectLst>
                <a:latin typeface="+mn-lt"/>
              </a:rPr>
              <a:t>1 ч. ложка рубленого укропа</a:t>
            </a:r>
          </a:p>
          <a:p>
            <a:pPr>
              <a:buFont typeface="Wingdings" pitchFamily="2" charset="2"/>
              <a:buChar char="v"/>
            </a:pPr>
            <a:r>
              <a:rPr lang="ru-RU" sz="1400" i="1" dirty="0" smtClean="0">
                <a:solidFill>
                  <a:schemeClr val="accent4"/>
                </a:solidFill>
                <a:effectLst>
                  <a:outerShdw blurRad="38100" dist="38100" dir="2700000" algn="tl">
                    <a:srgbClr val="000000">
                      <a:alpha val="43137"/>
                    </a:srgbClr>
                  </a:outerShdw>
                </a:effectLst>
                <a:latin typeface="+mn-lt"/>
              </a:rPr>
              <a:t>щепотка паприки (по желанию)</a:t>
            </a:r>
          </a:p>
          <a:p>
            <a:pPr>
              <a:buFont typeface="Wingdings" pitchFamily="2" charset="2"/>
              <a:buChar char="v"/>
            </a:pPr>
            <a:r>
              <a:rPr lang="ru-RU" sz="1400" i="1" dirty="0" smtClean="0">
                <a:solidFill>
                  <a:schemeClr val="accent4"/>
                </a:solidFill>
                <a:effectLst>
                  <a:outerShdw blurRad="38100" dist="38100" dir="2700000" algn="tl">
                    <a:srgbClr val="000000">
                      <a:alpha val="43137"/>
                    </a:srgbClr>
                  </a:outerShdw>
                </a:effectLst>
                <a:latin typeface="+mn-lt"/>
              </a:rPr>
              <a:t>1-2 дольки измельченного чеснока</a:t>
            </a:r>
          </a:p>
          <a:p>
            <a:pPr>
              <a:buFont typeface="Wingdings" pitchFamily="2" charset="2"/>
              <a:buChar char="v"/>
            </a:pPr>
            <a:r>
              <a:rPr lang="ru-RU" sz="1400" i="1" dirty="0" smtClean="0">
                <a:solidFill>
                  <a:schemeClr val="accent4"/>
                </a:solidFill>
                <a:effectLst>
                  <a:outerShdw blurRad="38100" dist="38100" dir="2700000" algn="tl">
                    <a:srgbClr val="000000">
                      <a:alpha val="43137"/>
                    </a:srgbClr>
                  </a:outerShdw>
                </a:effectLst>
                <a:latin typeface="+mn-lt"/>
              </a:rPr>
              <a:t>пара щепоток черного перца (или по вкусу)</a:t>
            </a:r>
          </a:p>
          <a:p>
            <a:pPr>
              <a:buFont typeface="Wingdings" pitchFamily="2" charset="2"/>
              <a:buChar char="v"/>
            </a:pPr>
            <a:r>
              <a:rPr lang="ru-RU" sz="1400" i="1" dirty="0" smtClean="0">
                <a:solidFill>
                  <a:schemeClr val="accent4"/>
                </a:solidFill>
                <a:effectLst>
                  <a:outerShdw blurRad="38100" dist="38100" dir="2700000" algn="tl">
                    <a:srgbClr val="000000">
                      <a:alpha val="43137"/>
                    </a:srgbClr>
                  </a:outerShdw>
                </a:effectLst>
                <a:latin typeface="+mn-lt"/>
              </a:rPr>
              <a:t>около 1 ч. ложки сока лимона</a:t>
            </a:r>
            <a:endParaRPr lang="ru-RU" sz="1400" i="1" dirty="0">
              <a:solidFill>
                <a:schemeClr val="accent4"/>
              </a:solidFill>
              <a:effectLst>
                <a:outerShdw blurRad="38100" dist="38100" dir="2700000" algn="tl">
                  <a:srgbClr val="000000">
                    <a:alpha val="43137"/>
                  </a:srgbClr>
                </a:outerShdw>
              </a:effectLst>
              <a:latin typeface="+mn-lt"/>
            </a:endParaRPr>
          </a:p>
        </p:txBody>
      </p:sp>
      <p:sp>
        <p:nvSpPr>
          <p:cNvPr id="12" name="Прямоугольник 11"/>
          <p:cNvSpPr/>
          <p:nvPr/>
        </p:nvSpPr>
        <p:spPr>
          <a:xfrm>
            <a:off x="4572000" y="714356"/>
            <a:ext cx="4572000" cy="707886"/>
          </a:xfrm>
          <a:prstGeom prst="rect">
            <a:avLst/>
          </a:prstGeom>
        </p:spPr>
        <p:txBody>
          <a:bodyPr>
            <a:spAutoFit/>
          </a:bodyPr>
          <a:lstStyle/>
          <a:p>
            <a:pPr algn="ctr"/>
            <a:r>
              <a:rPr lang="ru-RU" sz="2000" i="1" dirty="0" smtClean="0">
                <a:solidFill>
                  <a:srgbClr val="FFC000"/>
                </a:solidFill>
                <a:effectLst>
                  <a:outerShdw blurRad="38100" dist="38100" dir="2700000" algn="tl">
                    <a:srgbClr val="000000">
                      <a:alpha val="43137"/>
                    </a:srgbClr>
                  </a:outerShdw>
                </a:effectLst>
                <a:latin typeface="+mn-lt"/>
              </a:rPr>
              <a:t>Кухня:  </a:t>
            </a:r>
            <a:r>
              <a:rPr lang="ru-RU" sz="2000" i="1" dirty="0" smtClean="0">
                <a:solidFill>
                  <a:srgbClr val="FFC000"/>
                </a:solidFill>
                <a:effectLst>
                  <a:outerShdw blurRad="38100" dist="38100" dir="2700000" algn="tl">
                    <a:srgbClr val="000000">
                      <a:alpha val="43137"/>
                    </a:srgbClr>
                  </a:outerShdw>
                </a:effectLst>
                <a:latin typeface="+mn-lt"/>
                <a:hlinkClick r:id="rId5"/>
              </a:rPr>
              <a:t>Американская</a:t>
            </a:r>
            <a:r>
              <a:rPr lang="ru-RU" sz="2000" i="1" dirty="0" smtClean="0">
                <a:solidFill>
                  <a:srgbClr val="FFC000"/>
                </a:solidFill>
                <a:effectLst>
                  <a:outerShdw blurRad="38100" dist="38100" dir="2700000" algn="tl">
                    <a:srgbClr val="000000">
                      <a:alpha val="43137"/>
                    </a:srgbClr>
                  </a:outerShdw>
                </a:effectLst>
                <a:latin typeface="+mn-lt"/>
              </a:rPr>
              <a:t/>
            </a:r>
            <a:br>
              <a:rPr lang="ru-RU" sz="2000" i="1" dirty="0" smtClean="0">
                <a:solidFill>
                  <a:srgbClr val="FFC000"/>
                </a:solidFill>
                <a:effectLst>
                  <a:outerShdw blurRad="38100" dist="38100" dir="2700000" algn="tl">
                    <a:srgbClr val="000000">
                      <a:alpha val="43137"/>
                    </a:srgbClr>
                  </a:outerShdw>
                </a:effectLst>
                <a:latin typeface="+mn-lt"/>
              </a:rPr>
            </a:br>
            <a:r>
              <a:rPr lang="ru-RU" sz="2000" i="1" dirty="0" smtClean="0">
                <a:solidFill>
                  <a:srgbClr val="FFC000"/>
                </a:solidFill>
                <a:effectLst>
                  <a:outerShdw blurRad="38100" dist="38100" dir="2700000" algn="tl">
                    <a:srgbClr val="000000">
                      <a:alpha val="43137"/>
                    </a:srgbClr>
                  </a:outerShdw>
                </a:effectLst>
                <a:latin typeface="+mn-lt"/>
              </a:rPr>
              <a:t>Время приготовления: 5 ми</a:t>
            </a:r>
            <a:r>
              <a:rPr lang="ru-RU" sz="2000" i="1" dirty="0" smtClean="0">
                <a:solidFill>
                  <a:srgbClr val="FFC000"/>
                </a:solidFill>
                <a:effectLst>
                  <a:outerShdw blurRad="38100" dist="38100" dir="2700000" algn="tl">
                    <a:srgbClr val="000000">
                      <a:alpha val="43137"/>
                    </a:srgbClr>
                  </a:outerShdw>
                </a:effectLst>
              </a:rPr>
              <a:t>н</a:t>
            </a:r>
            <a:endParaRPr lang="ru-RU" sz="2000" i="1" dirty="0">
              <a:solidFill>
                <a:srgbClr val="FFC000"/>
              </a:solidFill>
              <a:effectLst>
                <a:outerShdw blurRad="38100" dist="38100" dir="2700000" algn="tl">
                  <a:srgbClr val="000000">
                    <a:alpha val="43137"/>
                  </a:srgbClr>
                </a:outerShdw>
              </a:effectLst>
            </a:endParaRPr>
          </a:p>
        </p:txBody>
      </p:sp>
    </p:spTree>
  </p:cSld>
  <p:clrMapOvr>
    <a:masterClrMapping/>
  </p:clrMapOvr>
  <p:transition spd="med">
    <p:fade thruBlk="1"/>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5357818" y="1571612"/>
            <a:ext cx="3429000" cy="2057400"/>
          </a:xfrm>
        </p:spPr>
        <p:txBody>
          <a:bodyPr>
            <a:normAutofit/>
          </a:bodyPr>
          <a:lstStyle/>
          <a:p>
            <a:pPr algn="ctr"/>
            <a:r>
              <a:rPr lang="ru-RU" sz="1800" dirty="0" smtClean="0"/>
              <a:t>Томатный соус готовится на основе белого соуса и подается к отварной, паровой рыбе и блюдам из рыбного фарша.</a:t>
            </a:r>
            <a:endParaRPr lang="ru-RU" sz="1800" dirty="0"/>
          </a:p>
        </p:txBody>
      </p:sp>
      <p:sp>
        <p:nvSpPr>
          <p:cNvPr id="6" name="Текст 5"/>
          <p:cNvSpPr>
            <a:spLocks noGrp="1"/>
          </p:cNvSpPr>
          <p:nvPr>
            <p:ph type="body" sz="half" idx="2"/>
          </p:nvPr>
        </p:nvSpPr>
        <p:spPr>
          <a:xfrm>
            <a:off x="5429256" y="500042"/>
            <a:ext cx="3429000" cy="1074060"/>
          </a:xfrm>
        </p:spPr>
        <p:txBody>
          <a:bodyPr>
            <a:normAutofit fontScale="92500" lnSpcReduction="20000"/>
          </a:bodyPr>
          <a:lstStyle/>
          <a:p>
            <a:pPr algn="ctr"/>
            <a:r>
              <a:rPr lang="ru-RU" sz="2400" b="1" i="1" u="sng" dirty="0" smtClean="0">
                <a:solidFill>
                  <a:srgbClr val="FFC000"/>
                </a:solidFill>
                <a:effectLst>
                  <a:outerShdw blurRad="38100" dist="38100" dir="2700000" algn="tl">
                    <a:srgbClr val="000000">
                      <a:alpha val="43137"/>
                    </a:srgbClr>
                  </a:outerShdw>
                </a:effectLst>
                <a:latin typeface="+mj-lt"/>
              </a:rPr>
              <a:t>Томатный соус к рыбе</a:t>
            </a:r>
          </a:p>
          <a:p>
            <a:pPr algn="ctr"/>
            <a:r>
              <a:rPr lang="ru-RU" sz="2400" b="1" i="1" dirty="0" smtClean="0">
                <a:solidFill>
                  <a:srgbClr val="FFC000"/>
                </a:solidFill>
                <a:effectLst>
                  <a:outerShdw blurRad="38100" dist="38100" dir="2700000" algn="tl">
                    <a:srgbClr val="000000">
                      <a:alpha val="43137"/>
                    </a:srgbClr>
                  </a:outerShdw>
                </a:effectLst>
              </a:rPr>
              <a:t>Кухня:  </a:t>
            </a:r>
            <a:r>
              <a:rPr lang="ru-RU" sz="2400" b="1" i="1" dirty="0" smtClean="0">
                <a:solidFill>
                  <a:srgbClr val="FFC000"/>
                </a:solidFill>
                <a:effectLst>
                  <a:outerShdw blurRad="38100" dist="38100" dir="2700000" algn="tl">
                    <a:srgbClr val="000000">
                      <a:alpha val="43137"/>
                    </a:srgbClr>
                  </a:outerShdw>
                </a:effectLst>
                <a:hlinkClick r:id="rId2"/>
              </a:rPr>
              <a:t>Французская</a:t>
            </a:r>
            <a:r>
              <a:rPr lang="ru-RU" sz="2400" b="1" i="1" dirty="0" smtClean="0">
                <a:solidFill>
                  <a:srgbClr val="FFC000"/>
                </a:solidFill>
                <a:effectLst>
                  <a:outerShdw blurRad="38100" dist="38100" dir="2700000" algn="tl">
                    <a:srgbClr val="000000">
                      <a:alpha val="43137"/>
                    </a:srgbClr>
                  </a:outerShdw>
                </a:effectLst>
              </a:rPr>
              <a:t/>
            </a:r>
            <a:br>
              <a:rPr lang="ru-RU" sz="2400" b="1" i="1" dirty="0" smtClean="0">
                <a:solidFill>
                  <a:srgbClr val="FFC000"/>
                </a:solidFill>
                <a:effectLst>
                  <a:outerShdw blurRad="38100" dist="38100" dir="2700000" algn="tl">
                    <a:srgbClr val="000000">
                      <a:alpha val="43137"/>
                    </a:srgbClr>
                  </a:outerShdw>
                </a:effectLst>
              </a:rPr>
            </a:br>
            <a:r>
              <a:rPr lang="ru-RU" sz="2400" b="1" i="1" dirty="0" smtClean="0">
                <a:solidFill>
                  <a:srgbClr val="FFC000"/>
                </a:solidFill>
                <a:effectLst>
                  <a:outerShdw blurRad="38100" dist="38100" dir="2700000" algn="tl">
                    <a:srgbClr val="000000">
                      <a:alpha val="43137"/>
                    </a:srgbClr>
                  </a:outerShdw>
                </a:effectLst>
              </a:rPr>
              <a:t>Время приготовления: 1 час</a:t>
            </a:r>
            <a:endParaRPr lang="ru-RU" sz="2400" b="1" i="1" u="sng" dirty="0">
              <a:solidFill>
                <a:srgbClr val="FFC000"/>
              </a:solidFill>
              <a:effectLst>
                <a:outerShdw blurRad="38100" dist="38100" dir="2700000" algn="tl">
                  <a:srgbClr val="000000">
                    <a:alpha val="43137"/>
                  </a:srgbClr>
                </a:outerShdw>
              </a:effectLst>
              <a:latin typeface="+mj-lt"/>
            </a:endParaRPr>
          </a:p>
        </p:txBody>
      </p:sp>
      <p:pic>
        <p:nvPicPr>
          <p:cNvPr id="10242" name="Picture 2"/>
          <p:cNvPicPr>
            <a:picLocks noGrp="1" noChangeAspect="1" noChangeArrowheads="1"/>
          </p:cNvPicPr>
          <p:nvPr>
            <p:ph type="pic" idx="1"/>
          </p:nvPr>
        </p:nvPicPr>
        <p:blipFill>
          <a:blip r:embed="rId3"/>
          <a:srcRect l="17845" r="17845"/>
          <a:stretch>
            <a:fillRect/>
          </a:stretch>
        </p:blipFill>
        <p:spPr bwMode="auto">
          <a:prstGeom prst="rect">
            <a:avLst/>
          </a:prstGeom>
          <a:noFill/>
          <a:ln w="9525">
            <a:noFill/>
            <a:miter lim="800000"/>
            <a:headEnd/>
            <a:tailEnd/>
          </a:ln>
          <a:effectLst/>
        </p:spPr>
      </p:pic>
      <p:sp>
        <p:nvSpPr>
          <p:cNvPr id="8" name="Прямоугольник 7"/>
          <p:cNvSpPr/>
          <p:nvPr/>
        </p:nvSpPr>
        <p:spPr>
          <a:xfrm>
            <a:off x="5214942" y="4071942"/>
            <a:ext cx="3714776" cy="2585323"/>
          </a:xfrm>
          <a:prstGeom prst="rect">
            <a:avLst/>
          </a:prstGeom>
        </p:spPr>
        <p:txBody>
          <a:bodyPr wrap="square">
            <a:spAutoFit/>
          </a:bodyPr>
          <a:lstStyle/>
          <a:p>
            <a:pPr algn="ctr"/>
            <a:r>
              <a:rPr lang="ru-RU" i="1" dirty="0" smtClean="0">
                <a:solidFill>
                  <a:srgbClr val="FFC000"/>
                </a:solidFill>
                <a:effectLst>
                  <a:outerShdw blurRad="38100" dist="38100" dir="2700000" algn="tl">
                    <a:srgbClr val="000000">
                      <a:alpha val="43137"/>
                    </a:srgbClr>
                  </a:outerShdw>
                </a:effectLst>
                <a:latin typeface="+mn-lt"/>
              </a:rPr>
              <a:t>Ингредиенты:</a:t>
            </a:r>
          </a:p>
          <a:p>
            <a:pPr>
              <a:buFont typeface="Wingdings" pitchFamily="2" charset="2"/>
              <a:buChar char="v"/>
            </a:pPr>
            <a:r>
              <a:rPr lang="ru-RU" i="1" dirty="0" smtClean="0">
                <a:solidFill>
                  <a:srgbClr val="FFC000"/>
                </a:solidFill>
                <a:effectLst>
                  <a:outerShdw blurRad="38100" dist="38100" dir="2700000" algn="tl">
                    <a:srgbClr val="000000">
                      <a:alpha val="43137"/>
                    </a:srgbClr>
                  </a:outerShdw>
                </a:effectLst>
                <a:latin typeface="+mn-lt"/>
              </a:rPr>
              <a:t>400-500 г основного </a:t>
            </a:r>
            <a:r>
              <a:rPr lang="ru-RU" i="1" dirty="0" smtClean="0">
                <a:solidFill>
                  <a:srgbClr val="FFC000"/>
                </a:solidFill>
                <a:effectLst>
                  <a:outerShdw blurRad="38100" dist="38100" dir="2700000" algn="tl">
                    <a:srgbClr val="000000">
                      <a:alpha val="43137"/>
                    </a:srgbClr>
                  </a:outerShdw>
                </a:effectLst>
                <a:latin typeface="+mn-lt"/>
                <a:hlinkClick r:id="rId4"/>
              </a:rPr>
              <a:t>белого рыбного соуса</a:t>
            </a:r>
            <a:endParaRPr lang="ru-RU" i="1" dirty="0" smtClean="0">
              <a:solidFill>
                <a:srgbClr val="FFC000"/>
              </a:solidFill>
              <a:effectLst>
                <a:outerShdw blurRad="38100" dist="38100" dir="2700000" algn="tl">
                  <a:srgbClr val="000000">
                    <a:alpha val="43137"/>
                  </a:srgbClr>
                </a:outerShdw>
              </a:effectLst>
              <a:latin typeface="+mn-lt"/>
            </a:endParaRPr>
          </a:p>
          <a:p>
            <a:pPr>
              <a:buFont typeface="Wingdings" pitchFamily="2" charset="2"/>
              <a:buChar char="v"/>
            </a:pPr>
            <a:r>
              <a:rPr lang="ru-RU" i="1" dirty="0" smtClean="0">
                <a:solidFill>
                  <a:srgbClr val="FFC000"/>
                </a:solidFill>
                <a:effectLst>
                  <a:outerShdw blurRad="38100" dist="38100" dir="2700000" algn="tl">
                    <a:srgbClr val="000000">
                      <a:alpha val="43137"/>
                    </a:srgbClr>
                  </a:outerShdw>
                </a:effectLst>
                <a:latin typeface="+mn-lt"/>
              </a:rPr>
              <a:t>200 г томатного пюре</a:t>
            </a:r>
          </a:p>
          <a:p>
            <a:pPr>
              <a:buFont typeface="Wingdings" pitchFamily="2" charset="2"/>
              <a:buChar char="v"/>
            </a:pPr>
            <a:r>
              <a:rPr lang="ru-RU" i="1" dirty="0" smtClean="0">
                <a:solidFill>
                  <a:srgbClr val="FFC000"/>
                </a:solidFill>
                <a:effectLst>
                  <a:outerShdw blurRad="38100" dist="38100" dir="2700000" algn="tl">
                    <a:srgbClr val="000000">
                      <a:alpha val="43137"/>
                    </a:srgbClr>
                  </a:outerShdw>
                </a:effectLst>
                <a:latin typeface="+mn-lt"/>
              </a:rPr>
              <a:t>пол-луковицы, кусочки корня петрушки и моркови</a:t>
            </a:r>
          </a:p>
          <a:p>
            <a:pPr>
              <a:buFont typeface="Wingdings" pitchFamily="2" charset="2"/>
              <a:buChar char="v"/>
            </a:pPr>
            <a:r>
              <a:rPr lang="ru-RU" i="1" dirty="0" smtClean="0">
                <a:solidFill>
                  <a:srgbClr val="FFC000"/>
                </a:solidFill>
                <a:effectLst>
                  <a:outerShdw blurRad="38100" dist="38100" dir="2700000" algn="tl">
                    <a:srgbClr val="000000">
                      <a:alpha val="43137"/>
                    </a:srgbClr>
                  </a:outerShdw>
                </a:effectLst>
                <a:latin typeface="+mn-lt"/>
              </a:rPr>
              <a:t>соль и перец по вкусу, неполная чайная ложка сахара, лавровый </a:t>
            </a:r>
            <a:r>
              <a:rPr lang="ru-RU" dirty="0" smtClean="0">
                <a:solidFill>
                  <a:srgbClr val="FFC000"/>
                </a:solidFill>
                <a:latin typeface="+mn-lt"/>
              </a:rPr>
              <a:t>листик</a:t>
            </a:r>
            <a:endParaRPr lang="ru-RU" dirty="0">
              <a:solidFill>
                <a:srgbClr val="FFC000"/>
              </a:solidFill>
              <a:latin typeface="+mn-lt"/>
            </a:endParaRPr>
          </a:p>
        </p:txBody>
      </p:sp>
    </p:spTree>
  </p:cSld>
  <p:clrMapOvr>
    <a:masterClrMapping/>
  </p:clrMapOvr>
  <p:transition spd="med">
    <p:fade thruBlk="1"/>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4"/>
          <p:cNvSpPr>
            <a:spLocks noGrp="1"/>
          </p:cNvSpPr>
          <p:nvPr>
            <p:ph type="title"/>
          </p:nvPr>
        </p:nvSpPr>
        <p:spPr>
          <a:xfrm>
            <a:off x="1000100" y="1000108"/>
            <a:ext cx="6255488" cy="5357850"/>
          </a:xfrm>
        </p:spPr>
        <p:txBody>
          <a:bodyPr>
            <a:noAutofit/>
          </a:bodyPr>
          <a:lstStyle/>
          <a:p>
            <a:pPr algn="l"/>
            <a:r>
              <a:rPr lang="ru-RU" sz="2000" dirty="0" smtClean="0"/>
              <a:t>В еще не снятый с огня белый основной соус добавляем </a:t>
            </a:r>
            <a:r>
              <a:rPr lang="ru-RU" sz="2000" dirty="0" err="1" smtClean="0"/>
              <a:t>пассерованный</a:t>
            </a:r>
            <a:r>
              <a:rPr lang="ru-RU" sz="2000" dirty="0" smtClean="0"/>
              <a:t> на сковороде с маслом лук, томат-пюре, мелко накрошенные морковь и корень петрушки, соль, сахар и перец, лавровый лист и варим на маленьком огне 15-20 минут.</a:t>
            </a:r>
            <a:br>
              <a:rPr lang="ru-RU" sz="2000" dirty="0" smtClean="0"/>
            </a:br>
            <a:r>
              <a:rPr lang="ru-RU" sz="2000" dirty="0" smtClean="0"/>
              <a:t/>
            </a:r>
            <a:br>
              <a:rPr lang="ru-RU" sz="2000" dirty="0" smtClean="0"/>
            </a:br>
            <a:r>
              <a:rPr lang="ru-RU" sz="2000" dirty="0" smtClean="0"/>
              <a:t>Слегка остудив, процеживаем, а овощи протираем или измельчаем </a:t>
            </a:r>
            <a:r>
              <a:rPr lang="ru-RU" sz="2000" dirty="0" err="1" smtClean="0"/>
              <a:t>блендером</a:t>
            </a:r>
            <a:r>
              <a:rPr lang="ru-RU" sz="2000" dirty="0" smtClean="0"/>
              <a:t>, закладываем в соус, перемешиваем и заправляем небольшим кусочком сливочного масла.</a:t>
            </a:r>
            <a:r>
              <a:rPr lang="ru-RU" sz="1600" dirty="0" smtClean="0"/>
              <a:t/>
            </a:r>
            <a:br>
              <a:rPr lang="ru-RU" sz="1600" dirty="0" smtClean="0"/>
            </a:br>
            <a:r>
              <a:rPr lang="ru-RU" sz="1600" dirty="0" smtClean="0"/>
              <a:t/>
            </a:r>
            <a:br>
              <a:rPr lang="ru-RU" sz="1600" dirty="0" smtClean="0"/>
            </a:br>
            <a:endParaRPr lang="ru-RU" sz="1600" dirty="0">
              <a:solidFill>
                <a:srgbClr val="FFC000"/>
              </a:solidFill>
            </a:endParaRPr>
          </a:p>
        </p:txBody>
      </p:sp>
      <p:sp>
        <p:nvSpPr>
          <p:cNvPr id="6" name="Текст 5"/>
          <p:cNvSpPr>
            <a:spLocks noGrp="1"/>
          </p:cNvSpPr>
          <p:nvPr>
            <p:ph type="body" idx="1"/>
          </p:nvPr>
        </p:nvSpPr>
        <p:spPr>
          <a:xfrm>
            <a:off x="857224" y="214290"/>
            <a:ext cx="6255488" cy="743507"/>
          </a:xfrm>
        </p:spPr>
        <p:txBody>
          <a:bodyPr/>
          <a:lstStyle/>
          <a:p>
            <a:pPr algn="ctr"/>
            <a:r>
              <a:rPr lang="ru-RU" sz="2800" b="1" i="1" dirty="0" smtClean="0">
                <a:solidFill>
                  <a:schemeClr val="accent3"/>
                </a:solidFill>
                <a:effectLst>
                  <a:outerShdw blurRad="38100" dist="38100" dir="2700000" algn="tl">
                    <a:srgbClr val="000000">
                      <a:alpha val="43137"/>
                    </a:srgbClr>
                  </a:outerShdw>
                </a:effectLst>
              </a:rPr>
              <a:t>Способ приготовления</a:t>
            </a:r>
          </a:p>
          <a:p>
            <a:endParaRPr lang="ru-RU" dirty="0"/>
          </a:p>
        </p:txBody>
      </p:sp>
    </p:spTree>
  </p:cSld>
  <p:clrMapOvr>
    <a:masterClrMapping/>
  </p:clrMapOvr>
  <p:transition spd="med">
    <p:fade thruBlk="1"/>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5500694" y="1643050"/>
            <a:ext cx="3429000" cy="1485912"/>
          </a:xfrm>
        </p:spPr>
        <p:txBody>
          <a:bodyPr>
            <a:normAutofit/>
          </a:bodyPr>
          <a:lstStyle/>
          <a:p>
            <a:pPr algn="ctr"/>
            <a:r>
              <a:rPr lang="ru-RU" sz="2000" dirty="0" smtClean="0"/>
              <a:t>раковый соус подается к отварной и припущенной рыбе.</a:t>
            </a:r>
            <a:endParaRPr lang="ru-RU" sz="2000" dirty="0"/>
          </a:p>
        </p:txBody>
      </p:sp>
      <p:sp>
        <p:nvSpPr>
          <p:cNvPr id="6" name="Текст 5"/>
          <p:cNvSpPr>
            <a:spLocks noGrp="1"/>
          </p:cNvSpPr>
          <p:nvPr>
            <p:ph type="body" sz="half" idx="2"/>
          </p:nvPr>
        </p:nvSpPr>
        <p:spPr>
          <a:xfrm>
            <a:off x="5357818" y="357166"/>
            <a:ext cx="3429000" cy="288242"/>
          </a:xfrm>
        </p:spPr>
        <p:txBody>
          <a:bodyPr>
            <a:noAutofit/>
          </a:bodyPr>
          <a:lstStyle/>
          <a:p>
            <a:pPr algn="ctr"/>
            <a:r>
              <a:rPr lang="ru-RU" sz="2400" b="1" i="1" u="sng" dirty="0" smtClean="0">
                <a:solidFill>
                  <a:srgbClr val="FFC000"/>
                </a:solidFill>
                <a:effectLst>
                  <a:outerShdw blurRad="38100" dist="38100" dir="2700000" algn="tl">
                    <a:srgbClr val="000000">
                      <a:alpha val="43137"/>
                    </a:srgbClr>
                  </a:outerShdw>
                </a:effectLst>
                <a:latin typeface="+mj-lt"/>
              </a:rPr>
              <a:t>Раковый </a:t>
            </a:r>
            <a:r>
              <a:rPr lang="ru-RU" sz="2400" b="1" i="1" u="sng" dirty="0" smtClean="0">
                <a:solidFill>
                  <a:srgbClr val="FFC000"/>
                </a:solidFill>
                <a:effectLst>
                  <a:outerShdw blurRad="38100" dist="38100" dir="2700000" algn="tl">
                    <a:srgbClr val="000000">
                      <a:alpha val="43137"/>
                    </a:srgbClr>
                  </a:outerShdw>
                </a:effectLst>
              </a:rPr>
              <a:t>соус</a:t>
            </a:r>
          </a:p>
          <a:p>
            <a:pPr algn="ctr"/>
            <a:r>
              <a:rPr lang="ru-RU" sz="2000" b="1" i="1" dirty="0" smtClean="0">
                <a:solidFill>
                  <a:srgbClr val="FFC000"/>
                </a:solidFill>
                <a:effectLst>
                  <a:outerShdw blurRad="38100" dist="38100" dir="2700000" algn="tl">
                    <a:srgbClr val="000000">
                      <a:alpha val="43137"/>
                    </a:srgbClr>
                  </a:outerShdw>
                </a:effectLst>
              </a:rPr>
              <a:t>Кухня:  </a:t>
            </a:r>
            <a:r>
              <a:rPr lang="ru-RU" sz="2000" b="1" i="1" dirty="0" smtClean="0">
                <a:solidFill>
                  <a:srgbClr val="FFC000"/>
                </a:solidFill>
                <a:effectLst>
                  <a:outerShdw blurRad="38100" dist="38100" dir="2700000" algn="tl">
                    <a:srgbClr val="000000">
                      <a:alpha val="43137"/>
                    </a:srgbClr>
                  </a:outerShdw>
                </a:effectLst>
                <a:hlinkClick r:id="rId2"/>
              </a:rPr>
              <a:t>Русская</a:t>
            </a:r>
            <a:r>
              <a:rPr lang="ru-RU" sz="2000" b="1" i="1" dirty="0" smtClean="0">
                <a:solidFill>
                  <a:srgbClr val="FFC000"/>
                </a:solidFill>
                <a:effectLst>
                  <a:outerShdw blurRad="38100" dist="38100" dir="2700000" algn="tl">
                    <a:srgbClr val="000000">
                      <a:alpha val="43137"/>
                    </a:srgbClr>
                  </a:outerShdw>
                </a:effectLst>
              </a:rPr>
              <a:t/>
            </a:r>
            <a:br>
              <a:rPr lang="ru-RU" sz="2000" b="1" i="1" dirty="0" smtClean="0">
                <a:solidFill>
                  <a:srgbClr val="FFC000"/>
                </a:solidFill>
                <a:effectLst>
                  <a:outerShdw blurRad="38100" dist="38100" dir="2700000" algn="tl">
                    <a:srgbClr val="000000">
                      <a:alpha val="43137"/>
                    </a:srgbClr>
                  </a:outerShdw>
                </a:effectLst>
              </a:rPr>
            </a:br>
            <a:r>
              <a:rPr lang="ru-RU" sz="2000" b="1" i="1" dirty="0" smtClean="0">
                <a:solidFill>
                  <a:srgbClr val="FFC000"/>
                </a:solidFill>
                <a:effectLst>
                  <a:outerShdw blurRad="38100" dist="38100" dir="2700000" algn="tl">
                    <a:srgbClr val="000000">
                      <a:alpha val="43137"/>
                    </a:srgbClr>
                  </a:outerShdw>
                </a:effectLst>
              </a:rPr>
              <a:t>Время приготовления: 30 мин</a:t>
            </a:r>
            <a:endParaRPr lang="ru-RU" sz="2000" b="1" i="1" u="sng" dirty="0" smtClean="0">
              <a:solidFill>
                <a:srgbClr val="FFC000"/>
              </a:solidFill>
              <a:effectLst>
                <a:outerShdw blurRad="38100" dist="38100" dir="2700000" algn="tl">
                  <a:srgbClr val="000000">
                    <a:alpha val="43137"/>
                  </a:srgbClr>
                </a:outerShdw>
              </a:effectLst>
            </a:endParaRPr>
          </a:p>
          <a:p>
            <a:endParaRPr lang="ru-RU" sz="2400" dirty="0"/>
          </a:p>
        </p:txBody>
      </p:sp>
      <p:sp>
        <p:nvSpPr>
          <p:cNvPr id="7" name="Прямоугольник 6"/>
          <p:cNvSpPr/>
          <p:nvPr/>
        </p:nvSpPr>
        <p:spPr>
          <a:xfrm>
            <a:off x="5786446" y="3643314"/>
            <a:ext cx="2857520" cy="1938992"/>
          </a:xfrm>
          <a:prstGeom prst="rect">
            <a:avLst/>
          </a:prstGeom>
        </p:spPr>
        <p:txBody>
          <a:bodyPr wrap="square">
            <a:spAutoFit/>
          </a:bodyPr>
          <a:lstStyle/>
          <a:p>
            <a:pPr algn="ctr"/>
            <a:r>
              <a:rPr lang="ru-RU" sz="2000" i="1" dirty="0" smtClean="0">
                <a:solidFill>
                  <a:srgbClr val="FFC000"/>
                </a:solidFill>
                <a:effectLst>
                  <a:outerShdw blurRad="38100" dist="38100" dir="2700000" algn="tl">
                    <a:srgbClr val="000000">
                      <a:alpha val="43137"/>
                    </a:srgbClr>
                  </a:outerShdw>
                </a:effectLst>
                <a:latin typeface="+mn-lt"/>
              </a:rPr>
              <a:t>Ингредиенты:</a:t>
            </a:r>
          </a:p>
          <a:p>
            <a:pPr>
              <a:buFont typeface="Wingdings" pitchFamily="2" charset="2"/>
              <a:buChar char="v"/>
            </a:pPr>
            <a:r>
              <a:rPr lang="ru-RU" sz="2000" i="1" dirty="0" smtClean="0">
                <a:solidFill>
                  <a:srgbClr val="FFC000"/>
                </a:solidFill>
                <a:effectLst>
                  <a:outerShdw blurRad="38100" dist="38100" dir="2700000" algn="tl">
                    <a:srgbClr val="000000">
                      <a:alpha val="43137"/>
                    </a:srgbClr>
                  </a:outerShdw>
                </a:effectLst>
                <a:latin typeface="+mn-lt"/>
              </a:rPr>
              <a:t>панцири отваренных раков</a:t>
            </a:r>
          </a:p>
          <a:p>
            <a:pPr>
              <a:buFont typeface="Wingdings" pitchFamily="2" charset="2"/>
              <a:buChar char="v"/>
            </a:pPr>
            <a:r>
              <a:rPr lang="ru-RU" sz="2000" i="1" dirty="0" smtClean="0">
                <a:solidFill>
                  <a:srgbClr val="FFC000"/>
                </a:solidFill>
                <a:effectLst>
                  <a:outerShdw blurRad="38100" dist="38100" dir="2700000" algn="tl">
                    <a:srgbClr val="000000">
                      <a:alpha val="43137"/>
                    </a:srgbClr>
                  </a:outerShdw>
                </a:effectLst>
                <a:latin typeface="+mn-lt"/>
              </a:rPr>
              <a:t>сливочное масло</a:t>
            </a:r>
          </a:p>
          <a:p>
            <a:pPr>
              <a:buFont typeface="Wingdings" pitchFamily="2" charset="2"/>
              <a:buChar char="v"/>
            </a:pPr>
            <a:r>
              <a:rPr lang="ru-RU" sz="2000" i="1" dirty="0" smtClean="0">
                <a:solidFill>
                  <a:srgbClr val="FFC000"/>
                </a:solidFill>
                <a:effectLst>
                  <a:outerShdw blurRad="38100" dist="38100" dir="2700000" algn="tl">
                    <a:srgbClr val="000000">
                      <a:alpha val="43137"/>
                    </a:srgbClr>
                  </a:outerShdw>
                </a:effectLst>
                <a:latin typeface="+mn-lt"/>
              </a:rPr>
              <a:t>яичные желтки</a:t>
            </a:r>
          </a:p>
          <a:p>
            <a:pPr>
              <a:buFont typeface="Wingdings" pitchFamily="2" charset="2"/>
              <a:buChar char="v"/>
            </a:pPr>
            <a:r>
              <a:rPr lang="ru-RU" sz="2000" i="1" dirty="0" smtClean="0">
                <a:solidFill>
                  <a:srgbClr val="FFC000"/>
                </a:solidFill>
                <a:effectLst>
                  <a:outerShdw blurRad="38100" dist="38100" dir="2700000" algn="tl">
                    <a:srgbClr val="000000">
                      <a:alpha val="43137"/>
                    </a:srgbClr>
                  </a:outerShdw>
                </a:effectLst>
                <a:latin typeface="+mn-lt"/>
              </a:rPr>
              <a:t>лимонный сок</a:t>
            </a:r>
            <a:endParaRPr lang="ru-RU" sz="2000" i="1" dirty="0">
              <a:solidFill>
                <a:srgbClr val="FFC000"/>
              </a:solidFill>
              <a:effectLst>
                <a:outerShdw blurRad="38100" dist="38100" dir="2700000" algn="tl">
                  <a:srgbClr val="000000">
                    <a:alpha val="43137"/>
                  </a:srgbClr>
                </a:outerShdw>
              </a:effectLst>
              <a:latin typeface="+mn-lt"/>
            </a:endParaRPr>
          </a:p>
        </p:txBody>
      </p:sp>
      <p:pic>
        <p:nvPicPr>
          <p:cNvPr id="11266" name="Picture 2"/>
          <p:cNvPicPr>
            <a:picLocks noGrp="1" noChangeAspect="1" noChangeArrowheads="1"/>
          </p:cNvPicPr>
          <p:nvPr>
            <p:ph type="pic" idx="1"/>
          </p:nvPr>
        </p:nvPicPr>
        <p:blipFill>
          <a:blip r:embed="rId3"/>
          <a:srcRect l="17845" r="17845"/>
          <a:stretch>
            <a:fillRect/>
          </a:stretch>
        </p:blipFill>
        <p:spPr bwMode="auto">
          <a:prstGeom prst="rect">
            <a:avLst/>
          </a:prstGeom>
          <a:noFill/>
          <a:ln w="9525">
            <a:noFill/>
            <a:miter lim="800000"/>
            <a:headEnd/>
            <a:tailEnd/>
          </a:ln>
          <a:effectLst/>
        </p:spPr>
      </p:pic>
    </p:spTree>
  </p:cSld>
  <p:clrMapOvr>
    <a:masterClrMapping/>
  </p:clrMapOvr>
  <p:transition spd="med">
    <p:fade thruBlk="1"/>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4"/>
          <p:cNvSpPr>
            <a:spLocks noGrp="1"/>
          </p:cNvSpPr>
          <p:nvPr>
            <p:ph type="title"/>
          </p:nvPr>
        </p:nvSpPr>
        <p:spPr>
          <a:xfrm>
            <a:off x="1000100" y="1000108"/>
            <a:ext cx="6255488" cy="5357850"/>
          </a:xfrm>
        </p:spPr>
        <p:txBody>
          <a:bodyPr>
            <a:noAutofit/>
          </a:bodyPr>
          <a:lstStyle/>
          <a:p>
            <a:pPr algn="l"/>
            <a:r>
              <a:rPr lang="ru-RU" sz="2000" dirty="0" smtClean="0"/>
              <a:t/>
            </a:r>
            <a:br>
              <a:rPr lang="ru-RU" sz="2000" dirty="0" smtClean="0"/>
            </a:br>
            <a:r>
              <a:rPr lang="ru-RU" sz="2000" dirty="0" smtClean="0"/>
              <a:t/>
            </a:r>
            <a:br>
              <a:rPr lang="ru-RU" sz="2000" dirty="0" smtClean="0"/>
            </a:br>
            <a:r>
              <a:rPr lang="ru-RU" sz="2000" dirty="0" smtClean="0"/>
              <a:t>Панцири, оставшиеся от вареных раков, оставляем подсушиться.</a:t>
            </a:r>
            <a:br>
              <a:rPr lang="ru-RU" sz="2000" dirty="0" smtClean="0"/>
            </a:br>
            <a:r>
              <a:rPr lang="ru-RU" sz="2000" dirty="0" smtClean="0"/>
              <a:t/>
            </a:r>
            <a:br>
              <a:rPr lang="ru-RU" sz="2000" dirty="0" smtClean="0"/>
            </a:br>
            <a:r>
              <a:rPr lang="ru-RU" sz="2000" dirty="0" smtClean="0"/>
              <a:t>Затем мелко растолчем в ступке и смешаем с размягченным сливочным маслом в пропорции 1:2.</a:t>
            </a:r>
            <a:br>
              <a:rPr lang="ru-RU" sz="2000" dirty="0" smtClean="0"/>
            </a:br>
            <a:r>
              <a:rPr lang="ru-RU" sz="2000" dirty="0" smtClean="0"/>
              <a:t/>
            </a:r>
            <a:br>
              <a:rPr lang="ru-RU" sz="2000" dirty="0" smtClean="0"/>
            </a:br>
            <a:r>
              <a:rPr lang="ru-RU" sz="2000" dirty="0" smtClean="0"/>
              <a:t>Это раковое масло полностью растапливаем на медленном огне, снимаем, добавляем желтки,  взбитые с солью, и несколько капель лимонного сока.</a:t>
            </a:r>
            <a:br>
              <a:rPr lang="ru-RU" sz="2000" dirty="0" smtClean="0"/>
            </a:br>
            <a:endParaRPr lang="ru-RU" sz="2000" dirty="0">
              <a:solidFill>
                <a:srgbClr val="FFC000"/>
              </a:solidFill>
            </a:endParaRPr>
          </a:p>
        </p:txBody>
      </p:sp>
      <p:sp>
        <p:nvSpPr>
          <p:cNvPr id="6" name="Текст 5"/>
          <p:cNvSpPr>
            <a:spLocks noGrp="1"/>
          </p:cNvSpPr>
          <p:nvPr>
            <p:ph type="body" idx="1"/>
          </p:nvPr>
        </p:nvSpPr>
        <p:spPr>
          <a:xfrm>
            <a:off x="857224" y="214290"/>
            <a:ext cx="6255488" cy="743507"/>
          </a:xfrm>
        </p:spPr>
        <p:txBody>
          <a:bodyPr/>
          <a:lstStyle/>
          <a:p>
            <a:pPr algn="ctr"/>
            <a:r>
              <a:rPr lang="ru-RU" sz="2800" b="1" i="1" dirty="0" smtClean="0">
                <a:solidFill>
                  <a:schemeClr val="accent3"/>
                </a:solidFill>
                <a:effectLst>
                  <a:outerShdw blurRad="38100" dist="38100" dir="2700000" algn="tl">
                    <a:srgbClr val="000000">
                      <a:alpha val="43137"/>
                    </a:srgbClr>
                  </a:outerShdw>
                </a:effectLst>
              </a:rPr>
              <a:t>Способ приготовления</a:t>
            </a:r>
          </a:p>
          <a:p>
            <a:endParaRPr lang="ru-RU" dirty="0"/>
          </a:p>
        </p:txBody>
      </p:sp>
    </p:spTree>
  </p:cSld>
  <p:clrMapOvr>
    <a:masterClrMapping/>
  </p:clrMapOvr>
  <p:transition spd="med">
    <p:fade thruBlk="1"/>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5500694" y="1285860"/>
            <a:ext cx="3429000" cy="2057400"/>
          </a:xfrm>
        </p:spPr>
        <p:txBody>
          <a:bodyPr>
            <a:noAutofit/>
          </a:bodyPr>
          <a:lstStyle/>
          <a:p>
            <a:pPr algn="ctr"/>
            <a:r>
              <a:rPr lang="ru-RU" sz="1800" dirty="0" smtClean="0"/>
              <a:t>Раковый соус - отличное дополнение к вареной или припущенной рыбе - лососю, судаку, белорыбице, форели и сигу.</a:t>
            </a:r>
            <a:endParaRPr lang="ru-RU" sz="1800" dirty="0"/>
          </a:p>
        </p:txBody>
      </p:sp>
      <p:sp>
        <p:nvSpPr>
          <p:cNvPr id="6" name="Текст 5"/>
          <p:cNvSpPr>
            <a:spLocks noGrp="1"/>
          </p:cNvSpPr>
          <p:nvPr>
            <p:ph type="body" sz="half" idx="2"/>
          </p:nvPr>
        </p:nvSpPr>
        <p:spPr>
          <a:xfrm>
            <a:off x="5500694" y="285728"/>
            <a:ext cx="3429000" cy="1216936"/>
          </a:xfrm>
        </p:spPr>
        <p:txBody>
          <a:bodyPr>
            <a:normAutofit fontScale="77500" lnSpcReduction="20000"/>
          </a:bodyPr>
          <a:lstStyle/>
          <a:p>
            <a:pPr algn="ctr"/>
            <a:r>
              <a:rPr lang="ru-RU" sz="2400" b="1" i="1" u="sng" dirty="0" smtClean="0">
                <a:solidFill>
                  <a:srgbClr val="FFC000"/>
                </a:solidFill>
                <a:effectLst>
                  <a:outerShdw blurRad="38100" dist="38100" dir="2700000" algn="tl">
                    <a:srgbClr val="000000">
                      <a:alpha val="43137"/>
                    </a:srgbClr>
                  </a:outerShdw>
                </a:effectLst>
                <a:latin typeface="+mj-lt"/>
              </a:rPr>
              <a:t>Раковый соус на основе белого</a:t>
            </a:r>
          </a:p>
          <a:p>
            <a:pPr algn="ctr"/>
            <a:r>
              <a:rPr lang="ru-RU" sz="2400" b="1" i="1" dirty="0" smtClean="0">
                <a:solidFill>
                  <a:srgbClr val="FFC000"/>
                </a:solidFill>
                <a:effectLst>
                  <a:outerShdw blurRad="38100" dist="38100" dir="2700000" algn="tl">
                    <a:srgbClr val="000000">
                      <a:alpha val="43137"/>
                    </a:srgbClr>
                  </a:outerShdw>
                </a:effectLst>
              </a:rPr>
              <a:t>Кухня: </a:t>
            </a:r>
            <a:r>
              <a:rPr lang="ru-RU" sz="2400" dirty="0" smtClean="0">
                <a:hlinkClick r:id="rId2"/>
              </a:rPr>
              <a:t>Французская</a:t>
            </a:r>
            <a:endParaRPr lang="ru-RU" sz="2400" dirty="0" smtClean="0"/>
          </a:p>
          <a:p>
            <a:pPr algn="ctr"/>
            <a:r>
              <a:rPr lang="ru-RU" sz="2400" b="1" i="1" dirty="0" smtClean="0">
                <a:solidFill>
                  <a:srgbClr val="FFC000"/>
                </a:solidFill>
                <a:effectLst>
                  <a:outerShdw blurRad="38100" dist="38100" dir="2700000" algn="tl">
                    <a:srgbClr val="000000">
                      <a:alpha val="43137"/>
                    </a:srgbClr>
                  </a:outerShdw>
                </a:effectLst>
              </a:rPr>
              <a:t>Время приготовления: 1,5 часа</a:t>
            </a:r>
            <a:endParaRPr lang="ru-RU" sz="2400" b="1" i="1" u="sng" dirty="0">
              <a:solidFill>
                <a:srgbClr val="FFC000"/>
              </a:solidFill>
              <a:effectLst>
                <a:outerShdw blurRad="38100" dist="38100" dir="2700000" algn="tl">
                  <a:srgbClr val="000000">
                    <a:alpha val="43137"/>
                  </a:srgbClr>
                </a:outerShdw>
              </a:effectLst>
              <a:latin typeface="+mj-lt"/>
            </a:endParaRPr>
          </a:p>
        </p:txBody>
      </p:sp>
      <p:pic>
        <p:nvPicPr>
          <p:cNvPr id="12290" name="Picture 2"/>
          <p:cNvPicPr>
            <a:picLocks noGrp="1" noChangeAspect="1" noChangeArrowheads="1"/>
          </p:cNvPicPr>
          <p:nvPr>
            <p:ph type="pic" idx="1"/>
          </p:nvPr>
        </p:nvPicPr>
        <p:blipFill>
          <a:blip r:embed="rId3"/>
          <a:srcRect l="17845" r="17845"/>
          <a:stretch>
            <a:fillRect/>
          </a:stretch>
        </p:blipFill>
        <p:spPr bwMode="auto">
          <a:prstGeom prst="rect">
            <a:avLst/>
          </a:prstGeom>
          <a:noFill/>
          <a:ln w="9525">
            <a:noFill/>
            <a:miter lim="800000"/>
            <a:headEnd/>
            <a:tailEnd/>
          </a:ln>
          <a:effectLst/>
        </p:spPr>
      </p:pic>
      <p:sp>
        <p:nvSpPr>
          <p:cNvPr id="8" name="Прямоугольник 7"/>
          <p:cNvSpPr/>
          <p:nvPr/>
        </p:nvSpPr>
        <p:spPr>
          <a:xfrm>
            <a:off x="5214910" y="3441680"/>
            <a:ext cx="3929090" cy="3416320"/>
          </a:xfrm>
          <a:prstGeom prst="rect">
            <a:avLst/>
          </a:prstGeom>
        </p:spPr>
        <p:txBody>
          <a:bodyPr wrap="square">
            <a:spAutoFit/>
          </a:bodyPr>
          <a:lstStyle/>
          <a:p>
            <a:pPr algn="ctr"/>
            <a:r>
              <a:rPr lang="ru-RU" i="1" dirty="0" smtClean="0">
                <a:solidFill>
                  <a:srgbClr val="FFC000"/>
                </a:solidFill>
                <a:effectLst>
                  <a:outerShdw blurRad="38100" dist="38100" dir="2700000" algn="tl">
                    <a:srgbClr val="000000">
                      <a:alpha val="43137"/>
                    </a:srgbClr>
                  </a:outerShdw>
                </a:effectLst>
                <a:latin typeface="+mn-lt"/>
              </a:rPr>
              <a:t>Ингредиенты:</a:t>
            </a:r>
          </a:p>
          <a:p>
            <a:pPr>
              <a:buFont typeface="Wingdings" pitchFamily="2" charset="2"/>
              <a:buChar char="v"/>
            </a:pPr>
            <a:r>
              <a:rPr lang="ru-RU" i="1" dirty="0" smtClean="0">
                <a:solidFill>
                  <a:srgbClr val="FFC000"/>
                </a:solidFill>
                <a:effectLst>
                  <a:outerShdw blurRad="38100" dist="38100" dir="2700000" algn="tl">
                    <a:srgbClr val="000000">
                      <a:alpha val="43137"/>
                    </a:srgbClr>
                  </a:outerShdw>
                </a:effectLst>
                <a:latin typeface="+mn-lt"/>
              </a:rPr>
              <a:t>800-900 г белого </a:t>
            </a:r>
            <a:r>
              <a:rPr lang="ru-RU" i="1" dirty="0" smtClean="0">
                <a:solidFill>
                  <a:srgbClr val="FFC000"/>
                </a:solidFill>
                <a:effectLst>
                  <a:outerShdw blurRad="38100" dist="38100" dir="2700000" algn="tl">
                    <a:srgbClr val="000000">
                      <a:alpha val="43137"/>
                    </a:srgbClr>
                  </a:outerShdw>
                </a:effectLst>
                <a:latin typeface="+mn-lt"/>
                <a:hlinkClick r:id="rId4"/>
              </a:rPr>
              <a:t>основного рыбного соуса</a:t>
            </a:r>
            <a:endParaRPr lang="ru-RU" i="1" dirty="0" smtClean="0">
              <a:solidFill>
                <a:srgbClr val="FFC000"/>
              </a:solidFill>
              <a:effectLst>
                <a:outerShdw blurRad="38100" dist="38100" dir="2700000" algn="tl">
                  <a:srgbClr val="000000">
                    <a:alpha val="43137"/>
                  </a:srgbClr>
                </a:outerShdw>
              </a:effectLst>
              <a:latin typeface="+mn-lt"/>
            </a:endParaRPr>
          </a:p>
          <a:p>
            <a:pPr>
              <a:buFont typeface="Wingdings" pitchFamily="2" charset="2"/>
              <a:buChar char="v"/>
            </a:pPr>
            <a:r>
              <a:rPr lang="ru-RU" i="1" dirty="0" smtClean="0">
                <a:solidFill>
                  <a:srgbClr val="FFC000"/>
                </a:solidFill>
                <a:effectLst>
                  <a:outerShdw blurRad="38100" dist="38100" dir="2700000" algn="tl">
                    <a:srgbClr val="000000">
                      <a:alpha val="43137"/>
                    </a:srgbClr>
                  </a:outerShdw>
                </a:effectLst>
                <a:latin typeface="+mn-lt"/>
              </a:rPr>
              <a:t>50 г ракового масла</a:t>
            </a:r>
          </a:p>
          <a:p>
            <a:pPr>
              <a:buFont typeface="Wingdings" pitchFamily="2" charset="2"/>
              <a:buChar char="v"/>
            </a:pPr>
            <a:r>
              <a:rPr lang="ru-RU" i="1" dirty="0" smtClean="0">
                <a:solidFill>
                  <a:srgbClr val="FFC000"/>
                </a:solidFill>
                <a:effectLst>
                  <a:outerShdw blurRad="38100" dist="38100" dir="2700000" algn="tl">
                    <a:srgbClr val="000000">
                      <a:alpha val="43137"/>
                    </a:srgbClr>
                  </a:outerShdw>
                </a:effectLst>
                <a:latin typeface="+mn-lt"/>
              </a:rPr>
              <a:t>100 г сливочного масла</a:t>
            </a:r>
          </a:p>
          <a:p>
            <a:pPr>
              <a:buFont typeface="Wingdings" pitchFamily="2" charset="2"/>
              <a:buChar char="v"/>
            </a:pPr>
            <a:r>
              <a:rPr lang="ru-RU" i="1" dirty="0" smtClean="0">
                <a:solidFill>
                  <a:srgbClr val="FFC000"/>
                </a:solidFill>
                <a:effectLst>
                  <a:outerShdw blurRad="38100" dist="38100" dir="2700000" algn="tl">
                    <a:srgbClr val="000000">
                      <a:alpha val="43137"/>
                    </a:srgbClr>
                  </a:outerShdw>
                </a:effectLst>
                <a:latin typeface="+mn-lt"/>
              </a:rPr>
              <a:t>полстакана виноградного белого вина</a:t>
            </a:r>
          </a:p>
          <a:p>
            <a:pPr>
              <a:buFont typeface="Wingdings" pitchFamily="2" charset="2"/>
              <a:buChar char="v"/>
            </a:pPr>
            <a:r>
              <a:rPr lang="ru-RU" i="1" dirty="0" smtClean="0">
                <a:solidFill>
                  <a:srgbClr val="FFC000"/>
                </a:solidFill>
                <a:effectLst>
                  <a:outerShdw blurRad="38100" dist="38100" dir="2700000" algn="tl">
                    <a:srgbClr val="000000">
                      <a:alpha val="43137"/>
                    </a:srgbClr>
                  </a:outerShdw>
                </a:effectLst>
                <a:latin typeface="+mn-lt"/>
              </a:rPr>
              <a:t>60 г корня петрушки и сельдерея</a:t>
            </a:r>
          </a:p>
          <a:p>
            <a:pPr>
              <a:buFont typeface="Wingdings" pitchFamily="2" charset="2"/>
              <a:buChar char="v"/>
            </a:pPr>
            <a:r>
              <a:rPr lang="ru-RU" i="1" dirty="0" smtClean="0">
                <a:solidFill>
                  <a:srgbClr val="FFC000"/>
                </a:solidFill>
                <a:effectLst>
                  <a:outerShdw blurRad="38100" dist="38100" dir="2700000" algn="tl">
                    <a:srgbClr val="000000">
                      <a:alpha val="43137"/>
                    </a:srgbClr>
                  </a:outerShdw>
                </a:effectLst>
                <a:latin typeface="+mn-lt"/>
              </a:rPr>
              <a:t>1 луковица</a:t>
            </a:r>
          </a:p>
          <a:p>
            <a:pPr>
              <a:buFont typeface="Wingdings" pitchFamily="2" charset="2"/>
              <a:buChar char="v"/>
            </a:pPr>
            <a:r>
              <a:rPr lang="ru-RU" i="1" dirty="0" smtClean="0">
                <a:solidFill>
                  <a:srgbClr val="FFC000"/>
                </a:solidFill>
                <a:effectLst>
                  <a:outerShdw blurRad="38100" dist="38100" dir="2700000" algn="tl">
                    <a:srgbClr val="000000">
                      <a:alpha val="43137"/>
                    </a:srgbClr>
                  </a:outerShdw>
                </a:effectLst>
                <a:latin typeface="+mn-lt"/>
              </a:rPr>
              <a:t>молотый перец и лимонная кислота</a:t>
            </a:r>
            <a:endParaRPr lang="ru-RU" i="1" dirty="0">
              <a:solidFill>
                <a:srgbClr val="FFC000"/>
              </a:solidFill>
              <a:effectLst>
                <a:outerShdw blurRad="38100" dist="38100" dir="2700000" algn="tl">
                  <a:srgbClr val="000000">
                    <a:alpha val="43137"/>
                  </a:srgbClr>
                </a:outerShdw>
              </a:effectLst>
              <a:latin typeface="+mn-lt"/>
            </a:endParaRPr>
          </a:p>
        </p:txBody>
      </p:sp>
    </p:spTree>
  </p:cSld>
  <p:clrMapOvr>
    <a:masterClrMapping/>
  </p:clrMapOvr>
  <p:transition spd="med">
    <p:fade thruBlk="1"/>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4"/>
          <p:cNvSpPr>
            <a:spLocks noGrp="1"/>
          </p:cNvSpPr>
          <p:nvPr>
            <p:ph type="title"/>
          </p:nvPr>
        </p:nvSpPr>
        <p:spPr>
          <a:xfrm>
            <a:off x="1000100" y="1000108"/>
            <a:ext cx="6255488" cy="5357850"/>
          </a:xfrm>
        </p:spPr>
        <p:txBody>
          <a:bodyPr>
            <a:noAutofit/>
          </a:bodyPr>
          <a:lstStyle/>
          <a:p>
            <a:pPr algn="l"/>
            <a:r>
              <a:rPr lang="ru-RU" sz="2000" dirty="0" smtClean="0"/>
              <a:t/>
            </a:r>
            <a:br>
              <a:rPr lang="ru-RU" sz="2000" dirty="0" smtClean="0"/>
            </a:br>
            <a:r>
              <a:rPr lang="ru-RU" sz="2000" dirty="0" smtClean="0"/>
              <a:t>Белый соус в кастрюле ставим на огонь, засыпаем мелко накрошенные лук, корни петрушки и сельдерея, доводим до кипения и оставляем вариться на малом огне под крышкой около получаса.</a:t>
            </a:r>
            <a:br>
              <a:rPr lang="ru-RU" sz="2000" dirty="0" smtClean="0"/>
            </a:br>
            <a:r>
              <a:rPr lang="ru-RU" sz="2000" dirty="0" smtClean="0"/>
              <a:t/>
            </a:r>
            <a:br>
              <a:rPr lang="ru-RU" sz="2000" dirty="0" smtClean="0"/>
            </a:br>
            <a:r>
              <a:rPr lang="ru-RU" sz="2000" dirty="0" smtClean="0"/>
              <a:t>За пару минут до окончания вливаем заранее вскипяченное вино, кладем соль, перец, лимонную кислоту, выворачиваем регулятор на самый малый огонь, чтобы кипение прекратилось, и начинаем, непрерывно помешивая, забрасывать кусочки ракового и сливочного масла.</a:t>
            </a:r>
            <a:br>
              <a:rPr lang="ru-RU" sz="2000" dirty="0" smtClean="0"/>
            </a:br>
            <a:r>
              <a:rPr lang="ru-RU" sz="2000" dirty="0" smtClean="0"/>
              <a:t/>
            </a:r>
            <a:br>
              <a:rPr lang="ru-RU" sz="2000" dirty="0" smtClean="0"/>
            </a:br>
            <a:r>
              <a:rPr lang="ru-RU" sz="2000" dirty="0" smtClean="0"/>
              <a:t>Закончив и убедившись, что масса стала однородной, снимаем и процеживаем.</a:t>
            </a:r>
            <a:br>
              <a:rPr lang="ru-RU" sz="2000" dirty="0" smtClean="0"/>
            </a:br>
            <a:r>
              <a:rPr lang="ru-RU" sz="2000" dirty="0" smtClean="0"/>
              <a:t/>
            </a:r>
            <a:br>
              <a:rPr lang="ru-RU" sz="2000" dirty="0" smtClean="0"/>
            </a:br>
            <a:endParaRPr lang="ru-RU" sz="2000" dirty="0">
              <a:solidFill>
                <a:srgbClr val="FFC000"/>
              </a:solidFill>
            </a:endParaRPr>
          </a:p>
        </p:txBody>
      </p:sp>
      <p:sp>
        <p:nvSpPr>
          <p:cNvPr id="6" name="Текст 5"/>
          <p:cNvSpPr>
            <a:spLocks noGrp="1"/>
          </p:cNvSpPr>
          <p:nvPr>
            <p:ph type="body" idx="1"/>
          </p:nvPr>
        </p:nvSpPr>
        <p:spPr>
          <a:xfrm>
            <a:off x="857224" y="214290"/>
            <a:ext cx="6255488" cy="743507"/>
          </a:xfrm>
        </p:spPr>
        <p:txBody>
          <a:bodyPr/>
          <a:lstStyle/>
          <a:p>
            <a:pPr algn="ctr"/>
            <a:r>
              <a:rPr lang="ru-RU" sz="2800" b="1" i="1" dirty="0" smtClean="0">
                <a:solidFill>
                  <a:schemeClr val="accent3"/>
                </a:solidFill>
                <a:effectLst>
                  <a:outerShdw blurRad="38100" dist="38100" dir="2700000" algn="tl">
                    <a:srgbClr val="000000">
                      <a:alpha val="43137"/>
                    </a:srgbClr>
                  </a:outerShdw>
                </a:effectLst>
              </a:rPr>
              <a:t>Способ приготовления</a:t>
            </a:r>
          </a:p>
          <a:p>
            <a:endParaRPr lang="ru-RU" dirty="0"/>
          </a:p>
        </p:txBody>
      </p:sp>
    </p:spTree>
  </p:cSld>
  <p:clrMapOvr>
    <a:masterClrMapping/>
  </p:clrMapOvr>
  <p:transition spd="med">
    <p:fade thruBlk="1"/>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5429256" y="1571612"/>
            <a:ext cx="3429000" cy="2057400"/>
          </a:xfrm>
        </p:spPr>
        <p:txBody>
          <a:bodyPr>
            <a:normAutofit/>
          </a:bodyPr>
          <a:lstStyle/>
          <a:p>
            <a:pPr algn="ctr"/>
            <a:r>
              <a:rPr lang="ru-RU" sz="1400" dirty="0" smtClean="0"/>
              <a:t>Гранатовый соус </a:t>
            </a:r>
            <a:r>
              <a:rPr lang="ru-RU" sz="1400" dirty="0" err="1" smtClean="0"/>
              <a:t>Наршараб</a:t>
            </a:r>
            <a:r>
              <a:rPr lang="ru-RU" sz="1400" dirty="0" smtClean="0"/>
              <a:t> (</a:t>
            </a:r>
            <a:r>
              <a:rPr lang="ru-RU" sz="1400" dirty="0" err="1" smtClean="0"/>
              <a:t>нашараби</a:t>
            </a:r>
            <a:r>
              <a:rPr lang="ru-RU" sz="1400" dirty="0" smtClean="0"/>
              <a:t>) вполне можно приготовить дома. Добавка пикантного густого соуса </a:t>
            </a:r>
            <a:r>
              <a:rPr lang="ru-RU" sz="1400" dirty="0" err="1" smtClean="0">
                <a:hlinkClick r:id="rId2"/>
              </a:rPr>
              <a:t>Наршараб</a:t>
            </a:r>
            <a:r>
              <a:rPr lang="ru-RU" sz="1400" dirty="0" smtClean="0"/>
              <a:t> к блюдам из мяса, птицы, рыбы и салатам подарит им новые </a:t>
            </a:r>
            <a:r>
              <a:rPr lang="ru-RU" sz="1400" dirty="0" err="1" smtClean="0"/>
              <a:t>отттенки</a:t>
            </a:r>
            <a:r>
              <a:rPr lang="ru-RU" sz="1400" dirty="0" smtClean="0"/>
              <a:t> вкуса, от которых мы уже не сможем отказаться.</a:t>
            </a:r>
            <a:endParaRPr lang="ru-RU" sz="1400" dirty="0"/>
          </a:p>
        </p:txBody>
      </p:sp>
      <p:sp>
        <p:nvSpPr>
          <p:cNvPr id="6" name="Текст 5"/>
          <p:cNvSpPr>
            <a:spLocks noGrp="1"/>
          </p:cNvSpPr>
          <p:nvPr>
            <p:ph type="body" sz="half" idx="2"/>
          </p:nvPr>
        </p:nvSpPr>
        <p:spPr>
          <a:xfrm>
            <a:off x="5429280" y="142852"/>
            <a:ext cx="3429000" cy="1216936"/>
          </a:xfrm>
        </p:spPr>
        <p:txBody>
          <a:bodyPr>
            <a:normAutofit fontScale="77500" lnSpcReduction="20000"/>
          </a:bodyPr>
          <a:lstStyle/>
          <a:p>
            <a:pPr algn="ctr"/>
            <a:r>
              <a:rPr lang="ru-RU" sz="2400" b="1" u="sng" dirty="0" smtClean="0">
                <a:solidFill>
                  <a:srgbClr val="FFC000"/>
                </a:solidFill>
              </a:rPr>
              <a:t>Гранатовый соус </a:t>
            </a:r>
            <a:r>
              <a:rPr lang="ru-RU" sz="2400" b="1" u="sng" dirty="0" err="1" smtClean="0">
                <a:solidFill>
                  <a:srgbClr val="FFC000"/>
                </a:solidFill>
              </a:rPr>
              <a:t>Наршараб</a:t>
            </a:r>
            <a:r>
              <a:rPr lang="ru-RU" sz="2400" b="1" u="sng" dirty="0" smtClean="0">
                <a:solidFill>
                  <a:srgbClr val="FFC000"/>
                </a:solidFill>
              </a:rPr>
              <a:t> (</a:t>
            </a:r>
            <a:r>
              <a:rPr lang="ru-RU" sz="2400" b="1" u="sng" dirty="0" err="1" smtClean="0">
                <a:solidFill>
                  <a:srgbClr val="FFC000"/>
                </a:solidFill>
              </a:rPr>
              <a:t>нашараби</a:t>
            </a:r>
            <a:r>
              <a:rPr lang="ru-RU" sz="2400" b="1" u="sng" dirty="0" smtClean="0">
                <a:solidFill>
                  <a:srgbClr val="FFC000"/>
                </a:solidFill>
              </a:rPr>
              <a:t>).</a:t>
            </a:r>
            <a:r>
              <a:rPr lang="ru-RU" sz="2400" b="1" dirty="0" smtClean="0">
                <a:solidFill>
                  <a:srgbClr val="FFC000"/>
                </a:solidFill>
              </a:rPr>
              <a:t> </a:t>
            </a:r>
          </a:p>
          <a:p>
            <a:pPr algn="ctr"/>
            <a:r>
              <a:rPr lang="ru-RU" sz="2400" b="1" dirty="0" smtClean="0">
                <a:solidFill>
                  <a:srgbClr val="FFC000"/>
                </a:solidFill>
              </a:rPr>
              <a:t>Кухня: </a:t>
            </a:r>
            <a:r>
              <a:rPr lang="ru-RU" sz="2400" b="1" dirty="0" smtClean="0">
                <a:solidFill>
                  <a:srgbClr val="FFC000"/>
                </a:solidFill>
                <a:hlinkClick r:id="rId3"/>
              </a:rPr>
              <a:t>Азербайджанская</a:t>
            </a:r>
            <a:r>
              <a:rPr lang="ru-RU" sz="2400" b="1" dirty="0" smtClean="0">
                <a:solidFill>
                  <a:srgbClr val="FFC000"/>
                </a:solidFill>
              </a:rPr>
              <a:t> </a:t>
            </a:r>
          </a:p>
          <a:p>
            <a:pPr algn="ctr"/>
            <a:r>
              <a:rPr lang="ru-RU" sz="2400" b="1" dirty="0" smtClean="0">
                <a:solidFill>
                  <a:srgbClr val="FFC000"/>
                </a:solidFill>
              </a:rPr>
              <a:t>Время приготовления: 45 мин</a:t>
            </a:r>
          </a:p>
          <a:p>
            <a:pPr algn="ctr"/>
            <a:endParaRPr lang="ru-RU" sz="2400" b="1" i="1" dirty="0" smtClean="0">
              <a:solidFill>
                <a:srgbClr val="FFC000"/>
              </a:solidFill>
              <a:effectLst>
                <a:outerShdw blurRad="38100" dist="38100" dir="2700000" algn="tl">
                  <a:srgbClr val="000000">
                    <a:alpha val="43137"/>
                  </a:srgbClr>
                </a:outerShdw>
              </a:effectLst>
            </a:endParaRPr>
          </a:p>
        </p:txBody>
      </p:sp>
      <p:pic>
        <p:nvPicPr>
          <p:cNvPr id="13314" name="Picture 2"/>
          <p:cNvPicPr>
            <a:picLocks noGrp="1" noChangeAspect="1" noChangeArrowheads="1"/>
          </p:cNvPicPr>
          <p:nvPr>
            <p:ph type="pic" idx="1"/>
          </p:nvPr>
        </p:nvPicPr>
        <p:blipFill>
          <a:blip r:embed="rId4"/>
          <a:srcRect l="17845" r="17845"/>
          <a:stretch>
            <a:fillRect/>
          </a:stretch>
        </p:blipFill>
        <p:spPr bwMode="auto">
          <a:prstGeom prst="rect">
            <a:avLst/>
          </a:prstGeom>
          <a:noFill/>
          <a:ln w="9525">
            <a:noFill/>
            <a:miter lim="800000"/>
            <a:headEnd/>
            <a:tailEnd/>
          </a:ln>
          <a:effectLst/>
        </p:spPr>
      </p:pic>
      <p:sp>
        <p:nvSpPr>
          <p:cNvPr id="8" name="Прямоугольник 7"/>
          <p:cNvSpPr/>
          <p:nvPr/>
        </p:nvSpPr>
        <p:spPr>
          <a:xfrm>
            <a:off x="5429256" y="4071942"/>
            <a:ext cx="3357570" cy="1477328"/>
          </a:xfrm>
          <a:prstGeom prst="rect">
            <a:avLst/>
          </a:prstGeom>
        </p:spPr>
        <p:txBody>
          <a:bodyPr wrap="square">
            <a:spAutoFit/>
          </a:bodyPr>
          <a:lstStyle/>
          <a:p>
            <a:pPr algn="ctr"/>
            <a:r>
              <a:rPr lang="ru-RU" i="1" dirty="0" smtClean="0">
                <a:solidFill>
                  <a:srgbClr val="FFC000"/>
                </a:solidFill>
                <a:effectLst>
                  <a:outerShdw blurRad="38100" dist="38100" dir="2700000" algn="tl">
                    <a:srgbClr val="000000">
                      <a:alpha val="43137"/>
                    </a:srgbClr>
                  </a:outerShdw>
                </a:effectLst>
                <a:latin typeface="+mn-lt"/>
              </a:rPr>
              <a:t>Ингредиенты:</a:t>
            </a:r>
          </a:p>
          <a:p>
            <a:pPr>
              <a:buFont typeface="Wingdings" pitchFamily="2" charset="2"/>
              <a:buChar char="v"/>
            </a:pPr>
            <a:r>
              <a:rPr lang="ru-RU" i="1" dirty="0" smtClean="0">
                <a:solidFill>
                  <a:srgbClr val="FFC000"/>
                </a:solidFill>
                <a:effectLst>
                  <a:outerShdw blurRad="38100" dist="38100" dir="2700000" algn="tl">
                    <a:srgbClr val="000000">
                      <a:alpha val="43137"/>
                    </a:srgbClr>
                  </a:outerShdw>
                </a:effectLst>
                <a:latin typeface="+mn-lt"/>
              </a:rPr>
              <a:t>несколько гранатов</a:t>
            </a:r>
          </a:p>
          <a:p>
            <a:pPr>
              <a:buFont typeface="Wingdings" pitchFamily="2" charset="2"/>
              <a:buChar char="v"/>
            </a:pPr>
            <a:r>
              <a:rPr lang="ru-RU" i="1" dirty="0" smtClean="0">
                <a:solidFill>
                  <a:srgbClr val="FFC000"/>
                </a:solidFill>
                <a:effectLst>
                  <a:outerShdw blurRad="38100" dist="38100" dir="2700000" algn="tl">
                    <a:srgbClr val="000000">
                      <a:alpha val="43137"/>
                    </a:srgbClr>
                  </a:outerShdw>
                </a:effectLst>
                <a:latin typeface="+mn-lt"/>
              </a:rPr>
              <a:t>сахар, кориандр, базилик, корица, молотый перец и соль - по вкусу</a:t>
            </a:r>
            <a:endParaRPr lang="ru-RU" i="1" dirty="0">
              <a:solidFill>
                <a:srgbClr val="FFC000"/>
              </a:solidFill>
              <a:effectLst>
                <a:outerShdw blurRad="38100" dist="38100" dir="2700000" algn="tl">
                  <a:srgbClr val="000000">
                    <a:alpha val="43137"/>
                  </a:srgbClr>
                </a:outerShdw>
              </a:effectLst>
              <a:latin typeface="+mn-lt"/>
            </a:endParaRPr>
          </a:p>
        </p:txBody>
      </p:sp>
    </p:spTree>
  </p:cSld>
  <p:clrMapOvr>
    <a:masterClrMapping/>
  </p:clrMapOvr>
  <p:transition spd="med">
    <p:fade thruBlk="1"/>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4"/>
          <p:cNvSpPr>
            <a:spLocks noGrp="1"/>
          </p:cNvSpPr>
          <p:nvPr>
            <p:ph type="title"/>
          </p:nvPr>
        </p:nvSpPr>
        <p:spPr>
          <a:xfrm>
            <a:off x="1000100" y="1000108"/>
            <a:ext cx="6255488" cy="5357850"/>
          </a:xfrm>
        </p:spPr>
        <p:txBody>
          <a:bodyPr>
            <a:noAutofit/>
          </a:bodyPr>
          <a:lstStyle/>
          <a:p>
            <a:pPr algn="l"/>
            <a:r>
              <a:rPr lang="ru-RU" sz="1200" dirty="0" smtClean="0"/>
              <a:t/>
            </a:r>
            <a:br>
              <a:rPr lang="ru-RU" sz="1200" dirty="0" smtClean="0"/>
            </a:br>
            <a:r>
              <a:rPr lang="ru-RU" sz="1200" dirty="0" smtClean="0"/>
              <a:t> Очищаем гранаты, вынимаем зерна. Если не знаем, как это сделать проще - читаем </a:t>
            </a:r>
            <a:r>
              <a:rPr lang="ru-RU" sz="1200" dirty="0" smtClean="0">
                <a:hlinkClick r:id="rId3"/>
              </a:rPr>
              <a:t>здесь</a:t>
            </a:r>
            <a:r>
              <a:rPr lang="ru-RU" sz="1200" dirty="0" smtClean="0"/>
              <a:t>.</a:t>
            </a:r>
            <a:br>
              <a:rPr lang="ru-RU" sz="1200" dirty="0" smtClean="0"/>
            </a:br>
            <a:r>
              <a:rPr lang="ru-RU" sz="1200" dirty="0" smtClean="0"/>
              <a:t/>
            </a:r>
            <a:br>
              <a:rPr lang="ru-RU" sz="1200" dirty="0" smtClean="0"/>
            </a:br>
            <a:r>
              <a:rPr lang="ru-RU" sz="1200" dirty="0" smtClean="0"/>
              <a:t>Кладем зерна в кастрюлю, ставим ее на небольшой огонь и начинаем с помощью деревянной </a:t>
            </a:r>
            <a:r>
              <a:rPr lang="ru-RU" sz="1200" dirty="0" err="1" smtClean="0"/>
              <a:t>толкушки</a:t>
            </a:r>
            <a:r>
              <a:rPr lang="ru-RU" sz="1200" dirty="0" smtClean="0"/>
              <a:t> давить и перемешивать (деревянной ложкой) зерна граната. </a:t>
            </a:r>
            <a:br>
              <a:rPr lang="ru-RU" sz="1200" dirty="0" smtClean="0"/>
            </a:br>
            <a:r>
              <a:rPr lang="ru-RU" sz="1200" dirty="0" smtClean="0"/>
              <a:t/>
            </a:r>
            <a:br>
              <a:rPr lang="ru-RU" sz="1200" dirty="0" smtClean="0"/>
            </a:br>
            <a:r>
              <a:rPr lang="ru-RU" sz="1200" dirty="0" smtClean="0"/>
              <a:t>Делаем это до тех пор, пока не увидим, что зерна побелели.</a:t>
            </a:r>
            <a:br>
              <a:rPr lang="ru-RU" sz="1200" dirty="0" smtClean="0"/>
            </a:br>
            <a:r>
              <a:rPr lang="ru-RU" sz="1200" dirty="0" smtClean="0"/>
              <a:t/>
            </a:r>
            <a:br>
              <a:rPr lang="ru-RU" sz="1200" dirty="0" smtClean="0"/>
            </a:br>
            <a:r>
              <a:rPr lang="ru-RU" sz="1200" dirty="0" smtClean="0"/>
              <a:t>Тогда выкладываем содержимое кастрюли в дуршлаг или сито, под которое подставляем миску или кастрюлю, куда будет сливаться сок. И продолжаем давить и перемешивать зерна. Чтобы выжать весь сок до капли, можно подавить эту массу рукой (в резиновой перчатке).</a:t>
            </a:r>
            <a:br>
              <a:rPr lang="ru-RU" sz="1200" dirty="0" smtClean="0"/>
            </a:br>
            <a:r>
              <a:rPr lang="ru-RU" sz="1200" dirty="0" smtClean="0"/>
              <a:t/>
            </a:r>
            <a:br>
              <a:rPr lang="ru-RU" sz="1200" dirty="0" smtClean="0"/>
            </a:br>
            <a:r>
              <a:rPr lang="ru-RU" sz="1200" dirty="0" smtClean="0"/>
              <a:t>Выжатый сок ставим в кастрюле снова на огонь, ждем закипания. После чего переводим на малый огонь и ждем, пока выпарится минимум пятая часть жидкости.</a:t>
            </a:r>
            <a:br>
              <a:rPr lang="ru-RU" sz="1200" dirty="0" smtClean="0"/>
            </a:br>
            <a:r>
              <a:rPr lang="ru-RU" sz="1200" dirty="0" smtClean="0"/>
              <a:t/>
            </a:r>
            <a:br>
              <a:rPr lang="ru-RU" sz="1200" dirty="0" smtClean="0"/>
            </a:br>
            <a:r>
              <a:rPr lang="ru-RU" sz="1200" dirty="0" smtClean="0"/>
              <a:t>Но не просто ждем, а постоянно помешиваем, чтобы сок не пригорел.</a:t>
            </a:r>
            <a:br>
              <a:rPr lang="ru-RU" sz="1200" dirty="0" smtClean="0"/>
            </a:br>
            <a:r>
              <a:rPr lang="ru-RU" sz="1200" dirty="0" smtClean="0"/>
              <a:t/>
            </a:r>
            <a:br>
              <a:rPr lang="ru-RU" sz="1200" dirty="0" smtClean="0"/>
            </a:br>
            <a:r>
              <a:rPr lang="ru-RU" sz="1200" dirty="0" smtClean="0"/>
              <a:t>Соус готов, когда консистенция его стала подобна жидковатой сметане. Выключаем огонь, добавляем </a:t>
            </a:r>
            <a:r>
              <a:rPr lang="ru-RU" sz="1200" dirty="0" err="1" smtClean="0"/>
              <a:t>ло</a:t>
            </a:r>
            <a:r>
              <a:rPr lang="ru-RU" sz="1200" dirty="0" smtClean="0"/>
              <a:t> вкусу пряности и сахар. Некоторые предпочитают добавлять только соль.</a:t>
            </a:r>
            <a:br>
              <a:rPr lang="ru-RU" sz="1200" dirty="0" smtClean="0"/>
            </a:br>
            <a:r>
              <a:rPr lang="ru-RU" sz="1200" dirty="0" smtClean="0"/>
              <a:t/>
            </a:r>
            <a:br>
              <a:rPr lang="ru-RU" sz="1200" dirty="0" smtClean="0"/>
            </a:br>
            <a:r>
              <a:rPr lang="ru-RU" sz="1200" dirty="0" smtClean="0"/>
              <a:t>Для точного расчета: из 1 кг очищенных гранатовых зерен получается в среднем 250-300 мл соуса </a:t>
            </a:r>
            <a:r>
              <a:rPr lang="ru-RU" sz="1200" dirty="0" err="1" smtClean="0"/>
              <a:t>Наршараб</a:t>
            </a:r>
            <a:r>
              <a:rPr lang="ru-RU" sz="1200" dirty="0" smtClean="0"/>
              <a:t>. Хранить соус лучше в холодильнике.</a:t>
            </a:r>
            <a:br>
              <a:rPr lang="ru-RU" sz="1200" dirty="0" smtClean="0"/>
            </a:br>
            <a:endParaRPr lang="ru-RU" sz="1200" dirty="0">
              <a:solidFill>
                <a:srgbClr val="FFC000"/>
              </a:solidFill>
            </a:endParaRPr>
          </a:p>
        </p:txBody>
      </p:sp>
      <p:sp>
        <p:nvSpPr>
          <p:cNvPr id="6" name="Текст 5"/>
          <p:cNvSpPr>
            <a:spLocks noGrp="1"/>
          </p:cNvSpPr>
          <p:nvPr>
            <p:ph type="body" idx="1"/>
          </p:nvPr>
        </p:nvSpPr>
        <p:spPr>
          <a:xfrm>
            <a:off x="857224" y="214290"/>
            <a:ext cx="6255488" cy="743507"/>
          </a:xfrm>
        </p:spPr>
        <p:txBody>
          <a:bodyPr/>
          <a:lstStyle/>
          <a:p>
            <a:pPr algn="ctr"/>
            <a:r>
              <a:rPr lang="ru-RU" sz="2800" b="1" i="1" dirty="0" smtClean="0">
                <a:solidFill>
                  <a:schemeClr val="accent3"/>
                </a:solidFill>
                <a:effectLst>
                  <a:outerShdw blurRad="38100" dist="38100" dir="2700000" algn="tl">
                    <a:srgbClr val="000000">
                      <a:alpha val="43137"/>
                    </a:srgbClr>
                  </a:outerShdw>
                </a:effectLst>
              </a:rPr>
              <a:t>Способ приготовления</a:t>
            </a:r>
          </a:p>
          <a:p>
            <a:endParaRPr lang="ru-RU" dirty="0"/>
          </a:p>
        </p:txBody>
      </p:sp>
    </p:spTree>
  </p:cSld>
  <p:clrMapOvr>
    <a:masterClrMapping/>
  </p:clrMapOvr>
  <p:transition spd="med">
    <p:fade thruBlk="1"/>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5429256" y="1571612"/>
            <a:ext cx="3429000" cy="2057400"/>
          </a:xfrm>
        </p:spPr>
        <p:txBody>
          <a:bodyPr>
            <a:normAutofit/>
          </a:bodyPr>
          <a:lstStyle/>
          <a:p>
            <a:pPr algn="ctr"/>
            <a:r>
              <a:rPr lang="ru-RU" sz="1400" dirty="0" err="1" smtClean="0"/>
              <a:t>Песто</a:t>
            </a:r>
            <a:r>
              <a:rPr lang="ru-RU" sz="1400" dirty="0" smtClean="0"/>
              <a:t> - один из знаменитых итальянских соусов. В отличие от большинства, это – холодный соус. Соус </a:t>
            </a:r>
            <a:r>
              <a:rPr lang="ru-RU" sz="1400" dirty="0" err="1" smtClean="0"/>
              <a:t>Песто</a:t>
            </a:r>
            <a:r>
              <a:rPr lang="ru-RU" sz="1400" dirty="0" smtClean="0"/>
              <a:t> хорош и к рыбе, и к мясу, великолепен с овощами, гармоничен с сырами - </a:t>
            </a:r>
            <a:r>
              <a:rPr lang="ru-RU" sz="1400" dirty="0" err="1" smtClean="0"/>
              <a:t>моцареллой</a:t>
            </a:r>
            <a:r>
              <a:rPr lang="ru-RU" sz="1400" dirty="0" smtClean="0"/>
              <a:t>, мягким творожным и козьим. Вкусен просто с ломтиком хлеба. </a:t>
            </a:r>
            <a:endParaRPr lang="ru-RU" sz="1400" dirty="0"/>
          </a:p>
        </p:txBody>
      </p:sp>
      <p:sp>
        <p:nvSpPr>
          <p:cNvPr id="6" name="Текст 5"/>
          <p:cNvSpPr>
            <a:spLocks noGrp="1"/>
          </p:cNvSpPr>
          <p:nvPr>
            <p:ph type="body" sz="half" idx="2"/>
          </p:nvPr>
        </p:nvSpPr>
        <p:spPr>
          <a:xfrm>
            <a:off x="5500694" y="0"/>
            <a:ext cx="3429000" cy="1920240"/>
          </a:xfrm>
        </p:spPr>
        <p:txBody>
          <a:bodyPr/>
          <a:lstStyle/>
          <a:p>
            <a:pPr algn="ctr"/>
            <a:r>
              <a:rPr lang="ru-RU" sz="2400" b="1" i="1" u="sng" dirty="0" smtClean="0">
                <a:solidFill>
                  <a:srgbClr val="FFC000"/>
                </a:solidFill>
                <a:effectLst>
                  <a:outerShdw blurRad="38100" dist="38100" dir="2700000" algn="tl">
                    <a:srgbClr val="000000">
                      <a:alpha val="43137"/>
                    </a:srgbClr>
                  </a:outerShdw>
                </a:effectLst>
              </a:rPr>
              <a:t>Соус </a:t>
            </a:r>
            <a:r>
              <a:rPr lang="ru-RU" sz="2400" b="1" i="1" u="sng" dirty="0" err="1" smtClean="0">
                <a:solidFill>
                  <a:srgbClr val="FFC000"/>
                </a:solidFill>
                <a:effectLst>
                  <a:outerShdw blurRad="38100" dist="38100" dir="2700000" algn="tl">
                    <a:srgbClr val="000000">
                      <a:alpha val="43137"/>
                    </a:srgbClr>
                  </a:outerShdw>
                </a:effectLst>
              </a:rPr>
              <a:t>Песто</a:t>
            </a:r>
            <a:endParaRPr lang="ru-RU" sz="2400" b="1" i="1" u="sng" dirty="0" smtClean="0">
              <a:solidFill>
                <a:srgbClr val="FFC000"/>
              </a:solidFill>
              <a:effectLst>
                <a:outerShdw blurRad="38100" dist="38100" dir="2700000" algn="tl">
                  <a:srgbClr val="000000">
                    <a:alpha val="43137"/>
                  </a:srgbClr>
                </a:outerShdw>
              </a:effectLst>
            </a:endParaRPr>
          </a:p>
          <a:p>
            <a:pPr algn="ctr"/>
            <a:r>
              <a:rPr lang="ru-RU" sz="2000" b="1" i="1" dirty="0" smtClean="0">
                <a:solidFill>
                  <a:srgbClr val="FFC000"/>
                </a:solidFill>
                <a:effectLst>
                  <a:outerShdw blurRad="38100" dist="38100" dir="2700000" algn="tl">
                    <a:srgbClr val="000000">
                      <a:alpha val="43137"/>
                    </a:srgbClr>
                  </a:outerShdw>
                </a:effectLst>
              </a:rPr>
              <a:t>Кухня: </a:t>
            </a:r>
            <a:r>
              <a:rPr lang="ru-RU" sz="2000" b="1" i="1" dirty="0" smtClean="0">
                <a:solidFill>
                  <a:srgbClr val="FFC000"/>
                </a:solidFill>
                <a:effectLst>
                  <a:outerShdw blurRad="38100" dist="38100" dir="2700000" algn="tl">
                    <a:srgbClr val="000000">
                      <a:alpha val="43137"/>
                    </a:srgbClr>
                  </a:outerShdw>
                </a:effectLst>
                <a:hlinkClick r:id="rId2"/>
              </a:rPr>
              <a:t>Итальянская</a:t>
            </a:r>
            <a:endParaRPr lang="ru-RU" sz="2000" b="1" i="1" dirty="0" smtClean="0">
              <a:solidFill>
                <a:srgbClr val="FFC000"/>
              </a:solidFill>
              <a:effectLst>
                <a:outerShdw blurRad="38100" dist="38100" dir="2700000" algn="tl">
                  <a:srgbClr val="000000">
                    <a:alpha val="43137"/>
                  </a:srgbClr>
                </a:outerShdw>
              </a:effectLst>
            </a:endParaRPr>
          </a:p>
          <a:p>
            <a:pPr algn="ctr"/>
            <a:r>
              <a:rPr lang="ru-RU" sz="2000" b="1" i="1" dirty="0" smtClean="0">
                <a:solidFill>
                  <a:srgbClr val="FFC000"/>
                </a:solidFill>
                <a:effectLst>
                  <a:outerShdw blurRad="38100" dist="38100" dir="2700000" algn="tl">
                    <a:srgbClr val="000000">
                      <a:alpha val="43137"/>
                    </a:srgbClr>
                  </a:outerShdw>
                </a:effectLst>
              </a:rPr>
              <a:t>Время приготовления: 45 мин</a:t>
            </a:r>
            <a:endParaRPr lang="ru-RU" sz="2000" b="1" i="1" dirty="0">
              <a:solidFill>
                <a:srgbClr val="FFC000"/>
              </a:solidFill>
              <a:effectLst>
                <a:outerShdw blurRad="38100" dist="38100" dir="2700000" algn="tl">
                  <a:srgbClr val="000000">
                    <a:alpha val="43137"/>
                  </a:srgbClr>
                </a:outerShdw>
              </a:effectLst>
            </a:endParaRPr>
          </a:p>
        </p:txBody>
      </p:sp>
      <p:pic>
        <p:nvPicPr>
          <p:cNvPr id="14338" name="Picture 2"/>
          <p:cNvPicPr>
            <a:picLocks noGrp="1" noChangeAspect="1" noChangeArrowheads="1"/>
          </p:cNvPicPr>
          <p:nvPr>
            <p:ph type="pic" idx="1"/>
          </p:nvPr>
        </p:nvPicPr>
        <p:blipFill>
          <a:blip r:embed="rId3"/>
          <a:srcRect l="17845" r="17845"/>
          <a:stretch>
            <a:fillRect/>
          </a:stretch>
        </p:blipFill>
        <p:spPr bwMode="auto">
          <a:prstGeom prst="rect">
            <a:avLst/>
          </a:prstGeom>
          <a:noFill/>
          <a:ln w="9525">
            <a:noFill/>
            <a:miter lim="800000"/>
            <a:headEnd/>
            <a:tailEnd/>
          </a:ln>
          <a:effectLst/>
        </p:spPr>
      </p:pic>
      <p:sp>
        <p:nvSpPr>
          <p:cNvPr id="8" name="Прямоугольник 7"/>
          <p:cNvSpPr/>
          <p:nvPr/>
        </p:nvSpPr>
        <p:spPr>
          <a:xfrm>
            <a:off x="5214878" y="3786190"/>
            <a:ext cx="3929122" cy="2585323"/>
          </a:xfrm>
          <a:prstGeom prst="rect">
            <a:avLst/>
          </a:prstGeom>
        </p:spPr>
        <p:txBody>
          <a:bodyPr wrap="square">
            <a:spAutoFit/>
          </a:bodyPr>
          <a:lstStyle/>
          <a:p>
            <a:pPr algn="ctr"/>
            <a:r>
              <a:rPr lang="ru-RU" i="1" dirty="0" smtClean="0">
                <a:solidFill>
                  <a:srgbClr val="FFC000"/>
                </a:solidFill>
                <a:effectLst>
                  <a:outerShdw blurRad="38100" dist="38100" dir="2700000" algn="tl">
                    <a:srgbClr val="000000">
                      <a:alpha val="43137"/>
                    </a:srgbClr>
                  </a:outerShdw>
                </a:effectLst>
                <a:latin typeface="+mn-lt"/>
              </a:rPr>
              <a:t>Ингредиенты:</a:t>
            </a:r>
          </a:p>
          <a:p>
            <a:pPr>
              <a:buFont typeface="Wingdings" pitchFamily="2" charset="2"/>
              <a:buChar char="v"/>
            </a:pPr>
            <a:r>
              <a:rPr lang="ru-RU" i="1" dirty="0" smtClean="0">
                <a:solidFill>
                  <a:srgbClr val="FFC000"/>
                </a:solidFill>
                <a:effectLst>
                  <a:outerShdw blurRad="38100" dist="38100" dir="2700000" algn="tl">
                    <a:srgbClr val="000000">
                      <a:alpha val="43137"/>
                    </a:srgbClr>
                  </a:outerShdw>
                </a:effectLst>
                <a:latin typeface="+mn-lt"/>
              </a:rPr>
              <a:t>100 г сыра </a:t>
            </a:r>
            <a:r>
              <a:rPr lang="ru-RU" i="1" dirty="0" smtClean="0">
                <a:solidFill>
                  <a:srgbClr val="FFC000"/>
                </a:solidFill>
                <a:effectLst>
                  <a:outerShdw blurRad="38100" dist="38100" dir="2700000" algn="tl">
                    <a:srgbClr val="000000">
                      <a:alpha val="43137"/>
                    </a:srgbClr>
                  </a:outerShdw>
                </a:effectLst>
                <a:latin typeface="+mn-lt"/>
                <a:hlinkClick r:id="rId4"/>
              </a:rPr>
              <a:t>пармезан</a:t>
            </a:r>
            <a:endParaRPr lang="ru-RU" i="1" dirty="0" smtClean="0">
              <a:solidFill>
                <a:srgbClr val="FFC000"/>
              </a:solidFill>
              <a:effectLst>
                <a:outerShdw blurRad="38100" dist="38100" dir="2700000" algn="tl">
                  <a:srgbClr val="000000">
                    <a:alpha val="43137"/>
                  </a:srgbClr>
                </a:outerShdw>
              </a:effectLst>
              <a:latin typeface="+mn-lt"/>
            </a:endParaRPr>
          </a:p>
          <a:p>
            <a:pPr>
              <a:buFont typeface="Wingdings" pitchFamily="2" charset="2"/>
              <a:buChar char="v"/>
            </a:pPr>
            <a:r>
              <a:rPr lang="ru-RU" i="1" dirty="0" smtClean="0">
                <a:solidFill>
                  <a:srgbClr val="FFC000"/>
                </a:solidFill>
                <a:effectLst>
                  <a:outerShdw blurRad="38100" dist="38100" dir="2700000" algn="tl">
                    <a:srgbClr val="000000">
                      <a:alpha val="43137"/>
                    </a:srgbClr>
                  </a:outerShdw>
                </a:effectLst>
                <a:latin typeface="+mn-lt"/>
              </a:rPr>
              <a:t>50 г очищенных кедровых орехов</a:t>
            </a:r>
          </a:p>
          <a:p>
            <a:pPr>
              <a:buFont typeface="Wingdings" pitchFamily="2" charset="2"/>
              <a:buChar char="v"/>
            </a:pPr>
            <a:r>
              <a:rPr lang="ru-RU" i="1" dirty="0" smtClean="0">
                <a:solidFill>
                  <a:srgbClr val="FFC000"/>
                </a:solidFill>
                <a:effectLst>
                  <a:outerShdw blurRad="38100" dist="38100" dir="2700000" algn="tl">
                    <a:srgbClr val="000000">
                      <a:alpha val="43137"/>
                    </a:srgbClr>
                  </a:outerShdw>
                </a:effectLst>
                <a:latin typeface="+mn-lt"/>
              </a:rPr>
              <a:t>полстакана хорошего оливкового масла</a:t>
            </a:r>
          </a:p>
          <a:p>
            <a:pPr>
              <a:buFont typeface="Wingdings" pitchFamily="2" charset="2"/>
              <a:buChar char="v"/>
            </a:pPr>
            <a:r>
              <a:rPr lang="ru-RU" i="1" dirty="0" smtClean="0">
                <a:solidFill>
                  <a:srgbClr val="FFC000"/>
                </a:solidFill>
                <a:effectLst>
                  <a:outerShdw blurRad="38100" dist="38100" dir="2700000" algn="tl">
                    <a:srgbClr val="000000">
                      <a:alpha val="43137"/>
                    </a:srgbClr>
                  </a:outerShdw>
                </a:effectLst>
                <a:latin typeface="+mn-lt"/>
              </a:rPr>
              <a:t>100-200-300 г </a:t>
            </a:r>
            <a:r>
              <a:rPr lang="ru-RU" i="1" dirty="0" smtClean="0">
                <a:solidFill>
                  <a:srgbClr val="FFC000"/>
                </a:solidFill>
                <a:effectLst>
                  <a:outerShdw blurRad="38100" dist="38100" dir="2700000" algn="tl">
                    <a:srgbClr val="000000">
                      <a:alpha val="43137"/>
                    </a:srgbClr>
                  </a:outerShdw>
                </a:effectLst>
                <a:latin typeface="+mn-lt"/>
                <a:hlinkClick r:id="rId5"/>
              </a:rPr>
              <a:t>базилика</a:t>
            </a:r>
            <a:r>
              <a:rPr lang="ru-RU" i="1" dirty="0" smtClean="0">
                <a:solidFill>
                  <a:srgbClr val="FFC000"/>
                </a:solidFill>
                <a:effectLst>
                  <a:outerShdw blurRad="38100" dist="38100" dir="2700000" algn="tl">
                    <a:srgbClr val="000000">
                      <a:alpha val="43137"/>
                    </a:srgbClr>
                  </a:outerShdw>
                </a:effectLst>
                <a:latin typeface="+mn-lt"/>
              </a:rPr>
              <a:t> (на свой вкус)</a:t>
            </a:r>
          </a:p>
          <a:p>
            <a:pPr>
              <a:buFont typeface="Wingdings" pitchFamily="2" charset="2"/>
              <a:buChar char="v"/>
            </a:pPr>
            <a:r>
              <a:rPr lang="ru-RU" i="1" dirty="0" smtClean="0">
                <a:solidFill>
                  <a:srgbClr val="FFC000"/>
                </a:solidFill>
                <a:effectLst>
                  <a:outerShdw blurRad="38100" dist="38100" dir="2700000" algn="tl">
                    <a:srgbClr val="000000">
                      <a:alpha val="43137"/>
                    </a:srgbClr>
                  </a:outerShdw>
                </a:effectLst>
                <a:latin typeface="+mn-lt"/>
              </a:rPr>
              <a:t>2 зубчика чеснока</a:t>
            </a:r>
            <a:endParaRPr lang="ru-RU" i="1" dirty="0">
              <a:solidFill>
                <a:srgbClr val="FFC000"/>
              </a:solidFill>
              <a:effectLst>
                <a:outerShdw blurRad="38100" dist="38100" dir="2700000" algn="tl">
                  <a:srgbClr val="000000">
                    <a:alpha val="43137"/>
                  </a:srgbClr>
                </a:outerShdw>
              </a:effectLst>
              <a:latin typeface="+mn-lt"/>
            </a:endParaRPr>
          </a:p>
        </p:txBody>
      </p:sp>
    </p:spTree>
  </p:cSld>
  <p:clrMapOvr>
    <a:masterClrMapping/>
  </p:clrMapOvr>
  <p:transition spd="med">
    <p:fade thruBlk="1"/>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4"/>
          <p:cNvSpPr>
            <a:spLocks noGrp="1"/>
          </p:cNvSpPr>
          <p:nvPr>
            <p:ph type="title"/>
          </p:nvPr>
        </p:nvSpPr>
        <p:spPr>
          <a:xfrm>
            <a:off x="1000100" y="1000108"/>
            <a:ext cx="6255488" cy="5357850"/>
          </a:xfrm>
        </p:spPr>
        <p:txBody>
          <a:bodyPr>
            <a:noAutofit/>
          </a:bodyPr>
          <a:lstStyle/>
          <a:p>
            <a:pPr algn="l"/>
            <a:r>
              <a:rPr lang="ru-RU" sz="1600" dirty="0" smtClean="0"/>
              <a:t/>
            </a:r>
            <a:br>
              <a:rPr lang="ru-RU" sz="1600" dirty="0" smtClean="0"/>
            </a:br>
            <a:r>
              <a:rPr lang="ru-RU" sz="1600" dirty="0" smtClean="0"/>
              <a:t>Этот вариант </a:t>
            </a:r>
            <a:r>
              <a:rPr lang="ru-RU" sz="1600" dirty="0" err="1" smtClean="0"/>
              <a:t>песто</a:t>
            </a:r>
            <a:r>
              <a:rPr lang="ru-RU" sz="1600" dirty="0" smtClean="0"/>
              <a:t> готовится с помощью </a:t>
            </a:r>
            <a:r>
              <a:rPr lang="ru-RU" sz="1600" dirty="0" err="1" smtClean="0"/>
              <a:t>блендера</a:t>
            </a:r>
            <a:r>
              <a:rPr lang="ru-RU" sz="1600" dirty="0" smtClean="0"/>
              <a:t>.</a:t>
            </a:r>
            <a:br>
              <a:rPr lang="ru-RU" sz="1600" dirty="0" smtClean="0"/>
            </a:br>
            <a:r>
              <a:rPr lang="ru-RU" sz="1600" dirty="0" smtClean="0"/>
              <a:t/>
            </a:r>
            <a:br>
              <a:rPr lang="ru-RU" sz="1600" dirty="0" smtClean="0"/>
            </a:br>
            <a:r>
              <a:rPr lang="ru-RU" sz="1600" dirty="0" smtClean="0"/>
              <a:t>Листья базилика прежде всего моем и тщательно обсушиваем, чтобы не осталось ни капельки влаги.</a:t>
            </a:r>
            <a:br>
              <a:rPr lang="ru-RU" sz="1600" dirty="0" smtClean="0"/>
            </a:br>
            <a:r>
              <a:rPr lang="ru-RU" sz="1600" dirty="0" smtClean="0"/>
              <a:t/>
            </a:r>
            <a:br>
              <a:rPr lang="ru-RU" sz="1600" dirty="0" smtClean="0"/>
            </a:br>
            <a:r>
              <a:rPr lang="ru-RU" sz="1600" dirty="0" smtClean="0"/>
              <a:t>Ядра орехов слегка обжариваем на сухой сковороде – тогда ореховая нотка в соусе будет более слышимой.</a:t>
            </a:r>
            <a:br>
              <a:rPr lang="ru-RU" sz="1600" dirty="0" smtClean="0"/>
            </a:br>
            <a:r>
              <a:rPr lang="ru-RU" sz="1600" dirty="0" smtClean="0"/>
              <a:t/>
            </a:r>
            <a:br>
              <a:rPr lang="ru-RU" sz="1600" dirty="0" smtClean="0"/>
            </a:br>
            <a:r>
              <a:rPr lang="ru-RU" sz="1600" dirty="0" smtClean="0"/>
              <a:t>Чеснок нарезаем тонкими пластинками. Сыр натираем на мелкой терке.</a:t>
            </a:r>
            <a:br>
              <a:rPr lang="ru-RU" sz="1600" dirty="0" smtClean="0"/>
            </a:br>
            <a:r>
              <a:rPr lang="ru-RU" sz="1600" dirty="0" smtClean="0"/>
              <a:t/>
            </a:r>
            <a:br>
              <a:rPr lang="ru-RU" sz="1600" dirty="0" smtClean="0"/>
            </a:br>
            <a:r>
              <a:rPr lang="ru-RU" sz="1600" dirty="0" smtClean="0"/>
              <a:t>Сначала в чашу кладем базилик и чеснок, измельчаем ручным </a:t>
            </a:r>
            <a:r>
              <a:rPr lang="ru-RU" sz="1600" dirty="0" err="1" smtClean="0"/>
              <a:t>блендером</a:t>
            </a:r>
            <a:r>
              <a:rPr lang="ru-RU" sz="1600" dirty="0" smtClean="0"/>
              <a:t>, подсыпая постепенно половину орешков и по каплям – половину оливкового масла. </a:t>
            </a:r>
            <a:r>
              <a:rPr lang="ru-RU" sz="1600" dirty="0" err="1" smtClean="0"/>
              <a:t>Блендер</a:t>
            </a:r>
            <a:r>
              <a:rPr lang="ru-RU" sz="1600" dirty="0" smtClean="0"/>
              <a:t> должен работать с малой скоростью, чтобы не допустить нагрева соуса. </a:t>
            </a:r>
            <a:br>
              <a:rPr lang="ru-RU" sz="1600" dirty="0" smtClean="0"/>
            </a:br>
            <a:r>
              <a:rPr lang="ru-RU" sz="1600" dirty="0" smtClean="0"/>
              <a:t/>
            </a:r>
            <a:br>
              <a:rPr lang="ru-RU" sz="1600" dirty="0" smtClean="0"/>
            </a:br>
            <a:r>
              <a:rPr lang="ru-RU" sz="1600" dirty="0" smtClean="0"/>
              <a:t>Далее добавляем тертый пармезан, а после него – оставшиеся орешки и масло.</a:t>
            </a:r>
            <a:br>
              <a:rPr lang="ru-RU" sz="1600" dirty="0" smtClean="0"/>
            </a:br>
            <a:endParaRPr lang="ru-RU" sz="1600" dirty="0">
              <a:solidFill>
                <a:srgbClr val="FFC000"/>
              </a:solidFill>
            </a:endParaRPr>
          </a:p>
        </p:txBody>
      </p:sp>
      <p:sp>
        <p:nvSpPr>
          <p:cNvPr id="6" name="Текст 5"/>
          <p:cNvSpPr>
            <a:spLocks noGrp="1"/>
          </p:cNvSpPr>
          <p:nvPr>
            <p:ph type="body" idx="1"/>
          </p:nvPr>
        </p:nvSpPr>
        <p:spPr>
          <a:xfrm>
            <a:off x="857224" y="214290"/>
            <a:ext cx="6255488" cy="743507"/>
          </a:xfrm>
        </p:spPr>
        <p:txBody>
          <a:bodyPr/>
          <a:lstStyle/>
          <a:p>
            <a:pPr algn="ctr"/>
            <a:r>
              <a:rPr lang="ru-RU" sz="2800" b="1" i="1" dirty="0" smtClean="0">
                <a:solidFill>
                  <a:schemeClr val="accent3"/>
                </a:solidFill>
                <a:effectLst>
                  <a:outerShdw blurRad="38100" dist="38100" dir="2700000" algn="tl">
                    <a:srgbClr val="000000">
                      <a:alpha val="43137"/>
                    </a:srgbClr>
                  </a:outerShdw>
                </a:effectLst>
              </a:rPr>
              <a:t>Способ приготовления</a:t>
            </a:r>
          </a:p>
          <a:p>
            <a:endParaRPr lang="ru-RU" dirty="0"/>
          </a:p>
        </p:txBody>
      </p:sp>
    </p:spTree>
  </p:cSld>
  <p:clrMapOvr>
    <a:masterClrMapping/>
  </p:clrMapOvr>
  <p:transition spd="med">
    <p:fade thruBlk="1"/>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4"/>
          <p:cNvSpPr>
            <a:spLocks noGrp="1"/>
          </p:cNvSpPr>
          <p:nvPr>
            <p:ph type="title"/>
          </p:nvPr>
        </p:nvSpPr>
        <p:spPr>
          <a:xfrm>
            <a:off x="785786" y="1214398"/>
            <a:ext cx="6255488" cy="5643602"/>
          </a:xfrm>
        </p:spPr>
        <p:txBody>
          <a:bodyPr>
            <a:normAutofit/>
          </a:bodyPr>
          <a:lstStyle/>
          <a:p>
            <a:pPr marL="342900" indent="-342900" algn="l"/>
            <a:r>
              <a:rPr lang="ru-RU" sz="1600" dirty="0" smtClean="0"/>
              <a:t>     </a:t>
            </a:r>
            <a:r>
              <a:rPr lang="ru-RU" sz="1600" dirty="0" smtClean="0">
                <a:solidFill>
                  <a:srgbClr val="FFC000"/>
                </a:solidFill>
              </a:rPr>
              <a:t>Рубленый чеснок посыпаем солью и разминаем вилкой практически в пюре. Перемешиваем с остальной зеленью и добавками, затем – с майонезом, в конце – лимонный сок.</a:t>
            </a:r>
            <a:br>
              <a:rPr lang="ru-RU" sz="1600" dirty="0" smtClean="0">
                <a:solidFill>
                  <a:srgbClr val="FFC000"/>
                </a:solidFill>
              </a:rPr>
            </a:br>
            <a:r>
              <a:rPr lang="ru-RU" sz="1600" dirty="0" smtClean="0">
                <a:solidFill>
                  <a:srgbClr val="FFC000"/>
                </a:solidFill>
              </a:rPr>
              <a:t> </a:t>
            </a:r>
            <a:br>
              <a:rPr lang="ru-RU" sz="1600" dirty="0" smtClean="0">
                <a:solidFill>
                  <a:srgbClr val="FFC000"/>
                </a:solidFill>
              </a:rPr>
            </a:br>
            <a:r>
              <a:rPr lang="ru-RU" sz="1600" dirty="0" smtClean="0">
                <a:solidFill>
                  <a:srgbClr val="FFC000"/>
                </a:solidFill>
              </a:rPr>
              <a:t>Начинаем добавлять пахту – до нужной нам степени густоты, и пробуем: возможно, что-то на наш вкус следует добавить, например, пару капель </a:t>
            </a:r>
            <a:r>
              <a:rPr lang="ru-RU" sz="1600" dirty="0" err="1" smtClean="0">
                <a:solidFill>
                  <a:srgbClr val="FFC000"/>
                </a:solidFill>
                <a:hlinkClick r:id="rId2"/>
              </a:rPr>
              <a:t>Вустерского</a:t>
            </a:r>
            <a:r>
              <a:rPr lang="ru-RU" sz="1600" dirty="0" smtClean="0">
                <a:solidFill>
                  <a:srgbClr val="FFC000"/>
                </a:solidFill>
                <a:hlinkClick r:id="rId2"/>
              </a:rPr>
              <a:t> соуса</a:t>
            </a:r>
            <a:r>
              <a:rPr lang="ru-RU" sz="1600" dirty="0" smtClean="0">
                <a:solidFill>
                  <a:srgbClr val="FFC000"/>
                </a:solidFill>
              </a:rPr>
              <a:t>, соли и т.д.</a:t>
            </a:r>
            <a:br>
              <a:rPr lang="ru-RU" sz="1600" dirty="0" smtClean="0">
                <a:solidFill>
                  <a:srgbClr val="FFC000"/>
                </a:solidFill>
              </a:rPr>
            </a:br>
            <a:r>
              <a:rPr lang="ru-RU" sz="1600" dirty="0" smtClean="0">
                <a:solidFill>
                  <a:srgbClr val="FFC000"/>
                </a:solidFill>
              </a:rPr>
              <a:t/>
            </a:r>
            <a:br>
              <a:rPr lang="ru-RU" sz="1600" dirty="0" smtClean="0">
                <a:solidFill>
                  <a:srgbClr val="FFC000"/>
                </a:solidFill>
              </a:rPr>
            </a:br>
            <a:r>
              <a:rPr lang="ru-RU" sz="1600" dirty="0" smtClean="0">
                <a:solidFill>
                  <a:srgbClr val="FFC000"/>
                </a:solidFill>
              </a:rPr>
              <a:t>Чтобы соус настоялся, помещаем его на пару часиков (а лучше дольше) в холодное место. Вообще он может стоять в холодильнике до 6-7 дней.</a:t>
            </a:r>
            <a:br>
              <a:rPr lang="ru-RU" sz="1600" dirty="0" smtClean="0">
                <a:solidFill>
                  <a:srgbClr val="FFC000"/>
                </a:solidFill>
              </a:rPr>
            </a:br>
            <a:r>
              <a:rPr lang="ru-RU" sz="1600" dirty="0" smtClean="0">
                <a:solidFill>
                  <a:srgbClr val="FFC000"/>
                </a:solidFill>
              </a:rPr>
              <a:t>Трудности с пахтой? Заменить же ее в соусе </a:t>
            </a:r>
            <a:r>
              <a:rPr lang="ru-RU" sz="1600" dirty="0" err="1" smtClean="0">
                <a:solidFill>
                  <a:srgbClr val="FFC000"/>
                </a:solidFill>
              </a:rPr>
              <a:t>ранч</a:t>
            </a:r>
            <a:r>
              <a:rPr lang="ru-RU" sz="1600" dirty="0" smtClean="0">
                <a:solidFill>
                  <a:srgbClr val="FFC000"/>
                </a:solidFill>
              </a:rPr>
              <a:t> можно йогуртом, сметаной, кефиром, сливками.</a:t>
            </a:r>
            <a:br>
              <a:rPr lang="ru-RU" sz="1600" dirty="0" smtClean="0">
                <a:solidFill>
                  <a:srgbClr val="FFC000"/>
                </a:solidFill>
              </a:rPr>
            </a:br>
            <a:r>
              <a:rPr lang="ru-RU" sz="1600" dirty="0" smtClean="0">
                <a:solidFill>
                  <a:srgbClr val="FFC000"/>
                </a:solidFill>
              </a:rPr>
              <a:t/>
            </a:r>
            <a:br>
              <a:rPr lang="ru-RU" sz="1600" dirty="0" smtClean="0">
                <a:solidFill>
                  <a:srgbClr val="FFC000"/>
                </a:solidFill>
              </a:rPr>
            </a:br>
            <a:r>
              <a:rPr lang="ru-RU" sz="1600" dirty="0" smtClean="0">
                <a:solidFill>
                  <a:srgbClr val="FFC000"/>
                </a:solidFill>
              </a:rPr>
              <a:t>А майонез, конечно, лучше приготовить свой, </a:t>
            </a:r>
            <a:r>
              <a:rPr lang="ru-RU" sz="1600" dirty="0" smtClean="0">
                <a:solidFill>
                  <a:srgbClr val="FFC000"/>
                </a:solidFill>
                <a:hlinkClick r:id="rId3"/>
              </a:rPr>
              <a:t>домашний</a:t>
            </a:r>
            <a:r>
              <a:rPr lang="ru-RU" sz="1600" dirty="0" smtClean="0">
                <a:solidFill>
                  <a:srgbClr val="FFC000"/>
                </a:solidFill>
              </a:rPr>
              <a:t>. Как и вовремя позаботиться о том, чтобы заготовить </a:t>
            </a:r>
            <a:r>
              <a:rPr lang="ru-RU" sz="1600" dirty="0" smtClean="0">
                <a:solidFill>
                  <a:srgbClr val="FFC000"/>
                </a:solidFill>
                <a:hlinkClick r:id="rId4"/>
              </a:rPr>
              <a:t>сухую смесь</a:t>
            </a:r>
            <a:r>
              <a:rPr lang="ru-RU" sz="1600" dirty="0" smtClean="0">
                <a:solidFill>
                  <a:srgbClr val="FFC000"/>
                </a:solidFill>
              </a:rPr>
              <a:t>, которая поможет нам зимой в любой момент смешать соус </a:t>
            </a:r>
            <a:r>
              <a:rPr lang="ru-RU" sz="1600" dirty="0" err="1" smtClean="0">
                <a:solidFill>
                  <a:srgbClr val="FFC000"/>
                </a:solidFill>
              </a:rPr>
              <a:t>ранч</a:t>
            </a:r>
            <a:r>
              <a:rPr lang="ru-RU" sz="1600" dirty="0" smtClean="0">
                <a:solidFill>
                  <a:srgbClr val="FFC000"/>
                </a:solidFill>
              </a:rPr>
              <a:t>.</a:t>
            </a:r>
            <a:br>
              <a:rPr lang="ru-RU" sz="1600" dirty="0" smtClean="0">
                <a:solidFill>
                  <a:srgbClr val="FFC000"/>
                </a:solidFill>
              </a:rPr>
            </a:br>
            <a:endParaRPr lang="ru-RU" sz="1600" dirty="0">
              <a:solidFill>
                <a:srgbClr val="FFC000"/>
              </a:solidFill>
            </a:endParaRPr>
          </a:p>
        </p:txBody>
      </p:sp>
      <p:sp>
        <p:nvSpPr>
          <p:cNvPr id="6" name="Текст 5"/>
          <p:cNvSpPr>
            <a:spLocks noGrp="1"/>
          </p:cNvSpPr>
          <p:nvPr>
            <p:ph type="body" idx="1"/>
          </p:nvPr>
        </p:nvSpPr>
        <p:spPr>
          <a:xfrm>
            <a:off x="857224" y="214290"/>
            <a:ext cx="6255488" cy="743507"/>
          </a:xfrm>
        </p:spPr>
        <p:txBody>
          <a:bodyPr/>
          <a:lstStyle/>
          <a:p>
            <a:pPr algn="ctr"/>
            <a:r>
              <a:rPr lang="ru-RU" sz="2800" b="1" i="1" dirty="0" smtClean="0">
                <a:solidFill>
                  <a:schemeClr val="accent3"/>
                </a:solidFill>
                <a:effectLst>
                  <a:outerShdw blurRad="38100" dist="38100" dir="2700000" algn="tl">
                    <a:srgbClr val="000000">
                      <a:alpha val="43137"/>
                    </a:srgbClr>
                  </a:outerShdw>
                </a:effectLst>
              </a:rPr>
              <a:t>Способ приготовления</a:t>
            </a:r>
          </a:p>
          <a:p>
            <a:endParaRPr lang="ru-RU" dirty="0"/>
          </a:p>
        </p:txBody>
      </p:sp>
    </p:spTree>
  </p:cSld>
  <p:clrMapOvr>
    <a:masterClrMapping/>
  </p:clrMapOvr>
  <p:transition spd="med">
    <p:fade thruBlk="1"/>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72066" y="2000240"/>
            <a:ext cx="3817470" cy="2057400"/>
          </a:xfrm>
        </p:spPr>
        <p:txBody>
          <a:bodyPr>
            <a:noAutofit/>
          </a:bodyPr>
          <a:lstStyle/>
          <a:p>
            <a:pPr algn="ctr"/>
            <a:r>
              <a:rPr lang="ru-RU" sz="1600" i="1" dirty="0" smtClean="0">
                <a:effectLst>
                  <a:outerShdw blurRad="38100" dist="38100" dir="2700000" algn="tl">
                    <a:srgbClr val="000000">
                      <a:alpha val="43137"/>
                    </a:srgbClr>
                  </a:outerShdw>
                </a:effectLst>
              </a:rPr>
              <a:t>Этот не всем знакомый ингредиент – участник множества тайских (и не только тайских) блюд - все чаще появляется в рецептах. Если вы не храните его бутылочку – то для многих рецептов можно быстро приготовить </a:t>
            </a:r>
            <a:r>
              <a:rPr lang="ru-RU" sz="1600" i="1" dirty="0" err="1" smtClean="0">
                <a:effectLst>
                  <a:outerShdw blurRad="38100" dist="38100" dir="2700000" algn="tl">
                    <a:srgbClr val="000000">
                      <a:alpha val="43137"/>
                    </a:srgbClr>
                  </a:outerShdw>
                </a:effectLst>
              </a:rPr>
              <a:t>чили-пасту</a:t>
            </a:r>
            <a:r>
              <a:rPr lang="ru-RU" sz="1600" i="1" dirty="0" smtClean="0">
                <a:effectLst>
                  <a:outerShdw blurRad="38100" dist="38100" dir="2700000" algn="tl">
                    <a:srgbClr val="000000">
                      <a:alpha val="43137"/>
                    </a:srgbClr>
                  </a:outerShdw>
                </a:effectLst>
              </a:rPr>
              <a:t>.</a:t>
            </a:r>
            <a:endParaRPr lang="ru-RU" sz="1600" i="1" dirty="0">
              <a:effectLst>
                <a:outerShdw blurRad="38100" dist="38100" dir="2700000" algn="tl">
                  <a:srgbClr val="000000">
                    <a:alpha val="43137"/>
                  </a:srgbClr>
                </a:outerShdw>
              </a:effectLst>
            </a:endParaRPr>
          </a:p>
        </p:txBody>
      </p:sp>
      <p:sp>
        <p:nvSpPr>
          <p:cNvPr id="3" name="Текст 2"/>
          <p:cNvSpPr>
            <a:spLocks noGrp="1"/>
          </p:cNvSpPr>
          <p:nvPr>
            <p:ph type="body" sz="half" idx="2"/>
          </p:nvPr>
        </p:nvSpPr>
        <p:spPr>
          <a:xfrm>
            <a:off x="5786446" y="214290"/>
            <a:ext cx="2326174" cy="788308"/>
          </a:xfrm>
        </p:spPr>
        <p:txBody>
          <a:bodyPr/>
          <a:lstStyle/>
          <a:p>
            <a:r>
              <a:rPr lang="ru-RU" sz="2800" b="1" i="1" dirty="0" smtClean="0">
                <a:effectLst>
                  <a:outerShdw blurRad="38100" dist="38100" dir="2700000" algn="tl">
                    <a:srgbClr val="000000">
                      <a:alpha val="43137"/>
                    </a:srgbClr>
                  </a:outerShdw>
                </a:effectLst>
                <a:hlinkClick r:id="rId2" tooltip="Чили-паста"/>
              </a:rPr>
              <a:t>Чили-паста</a:t>
            </a:r>
            <a:endParaRPr lang="ru-RU" sz="2800" b="1" i="1" dirty="0" smtClean="0">
              <a:effectLst>
                <a:outerShdw blurRad="38100" dist="38100" dir="2700000" algn="tl">
                  <a:srgbClr val="000000">
                    <a:alpha val="43137"/>
                  </a:srgbClr>
                </a:outerShdw>
              </a:effectLst>
            </a:endParaRPr>
          </a:p>
          <a:p>
            <a:endParaRPr lang="ru-RU" dirty="0"/>
          </a:p>
        </p:txBody>
      </p:sp>
      <p:sp>
        <p:nvSpPr>
          <p:cNvPr id="5" name="Текст 2"/>
          <p:cNvSpPr txBox="1">
            <a:spLocks/>
          </p:cNvSpPr>
          <p:nvPr/>
        </p:nvSpPr>
        <p:spPr>
          <a:xfrm>
            <a:off x="5786446" y="3786190"/>
            <a:ext cx="2326174" cy="788308"/>
          </a:xfrm>
          <a:prstGeom prst="rect">
            <a:avLst/>
          </a:prstGeom>
        </p:spPr>
        <p:txBody>
          <a:bodyPr rot="0" spcFirstLastPara="0" vertOverflow="overflow" horzOverflow="overflow" vert="horz" wrap="square" lIns="82296" tIns="0" rIns="0" bIns="0" numCol="1" spcCol="0" rtlCol="0" fromWordArt="0" anchor="t" anchorCtr="0" forceAA="0" compatLnSpc="1">
            <a:normAutofit/>
          </a:bodyPr>
          <a:lstStyle/>
          <a:p>
            <a:pPr marL="0" marR="0" lvl="0" indent="0" algn="l" defTabSz="914400" rtl="0" eaLnBrk="1" fontAlgn="auto" latinLnBrk="0" hangingPunct="1">
              <a:lnSpc>
                <a:spcPct val="100000"/>
              </a:lnSpc>
              <a:spcBef>
                <a:spcPts val="0"/>
              </a:spcBef>
              <a:spcAft>
                <a:spcPts val="0"/>
              </a:spcAft>
              <a:buClr>
                <a:schemeClr val="tx2"/>
              </a:buClr>
              <a:buSzPct val="73000"/>
              <a:buFontTx/>
              <a:buNone/>
              <a:tabLst/>
              <a:defRPr/>
            </a:pPr>
            <a:endParaRPr kumimoji="0" lang="ru-RU" sz="1400" b="0" i="0" u="none" strike="noStrike" kern="1200" cap="none" spc="0" normalizeH="0" baseline="0" noProof="0" dirty="0">
              <a:ln>
                <a:noFill/>
              </a:ln>
              <a:solidFill>
                <a:schemeClr val="tx1"/>
              </a:solidFill>
              <a:effectLst/>
              <a:uLnTx/>
              <a:uFillTx/>
              <a:latin typeface="+mn-lt"/>
              <a:ea typeface="+mn-ea"/>
              <a:cs typeface="+mn-cs"/>
            </a:endParaRPr>
          </a:p>
        </p:txBody>
      </p:sp>
      <p:pic>
        <p:nvPicPr>
          <p:cNvPr id="2050" name="Picture 2"/>
          <p:cNvPicPr>
            <a:picLocks noGrp="1" noChangeAspect="1" noChangeArrowheads="1"/>
          </p:cNvPicPr>
          <p:nvPr>
            <p:ph type="pic" idx="1"/>
          </p:nvPr>
        </p:nvPicPr>
        <p:blipFill>
          <a:blip r:embed="rId3"/>
          <a:srcRect l="17845" r="17845"/>
          <a:stretch>
            <a:fillRect/>
          </a:stretch>
        </p:blipFill>
        <p:spPr bwMode="auto">
          <a:prstGeom prst="rect">
            <a:avLst/>
          </a:prstGeom>
          <a:noFill/>
          <a:ln w="9525">
            <a:noFill/>
            <a:miter lim="800000"/>
            <a:headEnd/>
            <a:tailEnd/>
          </a:ln>
          <a:effectLst/>
        </p:spPr>
      </p:pic>
      <p:sp>
        <p:nvSpPr>
          <p:cNvPr id="7" name="Текст 2"/>
          <p:cNvSpPr txBox="1">
            <a:spLocks/>
          </p:cNvSpPr>
          <p:nvPr/>
        </p:nvSpPr>
        <p:spPr>
          <a:xfrm>
            <a:off x="5786446" y="3714752"/>
            <a:ext cx="2326174" cy="788308"/>
          </a:xfrm>
          <a:prstGeom prst="rect">
            <a:avLst/>
          </a:prstGeom>
        </p:spPr>
        <p:txBody>
          <a:bodyPr rot="0" spcFirstLastPara="0" vertOverflow="overflow" horzOverflow="overflow" vert="horz" wrap="square" lIns="82296" tIns="0" rIns="0" bIns="0" numCol="1" spcCol="0" rtlCol="0" fromWordArt="0" anchor="t" anchorCtr="0" forceAA="0" compatLnSpc="1">
            <a:normAutofit/>
          </a:bodyPr>
          <a:lstStyle/>
          <a:p>
            <a:pPr marL="0" marR="0" lvl="0" indent="0" algn="l" defTabSz="914400" rtl="0" eaLnBrk="1" fontAlgn="auto" latinLnBrk="0" hangingPunct="1">
              <a:lnSpc>
                <a:spcPct val="100000"/>
              </a:lnSpc>
              <a:spcBef>
                <a:spcPts val="0"/>
              </a:spcBef>
              <a:spcAft>
                <a:spcPts val="0"/>
              </a:spcAft>
              <a:buClr>
                <a:schemeClr val="tx2"/>
              </a:buClr>
              <a:buSzPct val="73000"/>
              <a:buFontTx/>
              <a:buNone/>
              <a:tabLst/>
              <a:defRPr/>
            </a:pPr>
            <a:endParaRPr kumimoji="0" lang="ru-RU" sz="1400" b="0" i="0" u="none" strike="noStrike" kern="1200" cap="none" spc="0" normalizeH="0" baseline="0" noProof="0" dirty="0">
              <a:ln>
                <a:noFill/>
              </a:ln>
              <a:solidFill>
                <a:schemeClr val="tx1"/>
              </a:solidFill>
              <a:effectLst/>
              <a:uLnTx/>
              <a:uFillTx/>
              <a:latin typeface="+mn-lt"/>
              <a:ea typeface="+mn-ea"/>
              <a:cs typeface="+mn-cs"/>
            </a:endParaRPr>
          </a:p>
        </p:txBody>
      </p:sp>
      <p:sp>
        <p:nvSpPr>
          <p:cNvPr id="8" name="Прямоугольник 7"/>
          <p:cNvSpPr/>
          <p:nvPr/>
        </p:nvSpPr>
        <p:spPr>
          <a:xfrm>
            <a:off x="5715008" y="4643446"/>
            <a:ext cx="2643206" cy="1477328"/>
          </a:xfrm>
          <a:prstGeom prst="rect">
            <a:avLst/>
          </a:prstGeom>
        </p:spPr>
        <p:txBody>
          <a:bodyPr wrap="square">
            <a:spAutoFit/>
          </a:bodyPr>
          <a:lstStyle/>
          <a:p>
            <a:pPr algn="ctr"/>
            <a:r>
              <a:rPr lang="ru-RU" i="1" dirty="0" smtClean="0">
                <a:solidFill>
                  <a:srgbClr val="FFC000"/>
                </a:solidFill>
                <a:effectLst>
                  <a:outerShdw blurRad="38100" dist="38100" dir="2700000" algn="tl">
                    <a:srgbClr val="000000">
                      <a:alpha val="43137"/>
                    </a:srgbClr>
                  </a:outerShdw>
                </a:effectLst>
                <a:latin typeface="+mn-lt"/>
              </a:rPr>
              <a:t>Ингредиенты:</a:t>
            </a:r>
          </a:p>
          <a:p>
            <a:pPr>
              <a:buFont typeface="Wingdings" pitchFamily="2" charset="2"/>
              <a:buChar char="v"/>
            </a:pPr>
            <a:r>
              <a:rPr lang="ru-RU" i="1" dirty="0" smtClean="0">
                <a:solidFill>
                  <a:srgbClr val="FFC000"/>
                </a:solidFill>
                <a:effectLst>
                  <a:outerShdw blurRad="38100" dist="38100" dir="2700000" algn="tl">
                    <a:srgbClr val="000000">
                      <a:alpha val="43137"/>
                    </a:srgbClr>
                  </a:outerShdw>
                </a:effectLst>
                <a:latin typeface="+mn-lt"/>
              </a:rPr>
              <a:t>3-4 перца </a:t>
            </a:r>
            <a:r>
              <a:rPr lang="ru-RU" i="1" dirty="0" err="1" smtClean="0">
                <a:solidFill>
                  <a:srgbClr val="FFC000"/>
                </a:solidFill>
                <a:effectLst>
                  <a:outerShdw blurRad="38100" dist="38100" dir="2700000" algn="tl">
                    <a:srgbClr val="000000">
                      <a:alpha val="43137"/>
                    </a:srgbClr>
                  </a:outerShdw>
                </a:effectLst>
                <a:latin typeface="+mn-lt"/>
              </a:rPr>
              <a:t>чили</a:t>
            </a:r>
            <a:endParaRPr lang="ru-RU" i="1" dirty="0" smtClean="0">
              <a:solidFill>
                <a:srgbClr val="FFC000"/>
              </a:solidFill>
              <a:effectLst>
                <a:outerShdw blurRad="38100" dist="38100" dir="2700000" algn="tl">
                  <a:srgbClr val="000000">
                    <a:alpha val="43137"/>
                  </a:srgbClr>
                </a:outerShdw>
              </a:effectLst>
              <a:latin typeface="+mn-lt"/>
            </a:endParaRPr>
          </a:p>
          <a:p>
            <a:pPr>
              <a:buFont typeface="Wingdings" pitchFamily="2" charset="2"/>
              <a:buChar char="v"/>
            </a:pPr>
            <a:r>
              <a:rPr lang="ru-RU" i="1" dirty="0" smtClean="0">
                <a:solidFill>
                  <a:srgbClr val="FFC000"/>
                </a:solidFill>
                <a:effectLst>
                  <a:outerShdw blurRad="38100" dist="38100" dir="2700000" algn="tl">
                    <a:srgbClr val="000000">
                      <a:alpha val="43137"/>
                    </a:srgbClr>
                  </a:outerShdw>
                </a:effectLst>
                <a:latin typeface="+mn-lt"/>
              </a:rPr>
              <a:t>соль по вкусу</a:t>
            </a:r>
          </a:p>
          <a:p>
            <a:pPr>
              <a:buFont typeface="Wingdings" pitchFamily="2" charset="2"/>
              <a:buChar char="v"/>
            </a:pPr>
            <a:r>
              <a:rPr lang="ru-RU" i="1" dirty="0" smtClean="0">
                <a:solidFill>
                  <a:srgbClr val="FFC000"/>
                </a:solidFill>
                <a:effectLst>
                  <a:outerShdw blurRad="38100" dist="38100" dir="2700000" algn="tl">
                    <a:srgbClr val="000000">
                      <a:alpha val="43137"/>
                    </a:srgbClr>
                  </a:outerShdw>
                </a:effectLst>
                <a:latin typeface="+mn-lt"/>
              </a:rPr>
              <a:t>1,5-2 ч. ложки воды</a:t>
            </a:r>
            <a:endParaRPr lang="ru-RU" i="1" dirty="0">
              <a:solidFill>
                <a:srgbClr val="FFC000"/>
              </a:solidFill>
              <a:effectLst>
                <a:outerShdw blurRad="38100" dist="38100" dir="2700000" algn="tl">
                  <a:srgbClr val="000000">
                    <a:alpha val="43137"/>
                  </a:srgbClr>
                </a:outerShdw>
              </a:effectLst>
              <a:latin typeface="+mn-lt"/>
            </a:endParaRPr>
          </a:p>
        </p:txBody>
      </p:sp>
      <p:sp>
        <p:nvSpPr>
          <p:cNvPr id="9" name="Прямоугольник 8"/>
          <p:cNvSpPr/>
          <p:nvPr/>
        </p:nvSpPr>
        <p:spPr>
          <a:xfrm>
            <a:off x="4572000" y="785794"/>
            <a:ext cx="4572000" cy="707886"/>
          </a:xfrm>
          <a:prstGeom prst="rect">
            <a:avLst/>
          </a:prstGeom>
        </p:spPr>
        <p:txBody>
          <a:bodyPr>
            <a:spAutoFit/>
          </a:bodyPr>
          <a:lstStyle/>
          <a:p>
            <a:pPr algn="ctr"/>
            <a:r>
              <a:rPr lang="ru-RU" sz="2000" i="1" dirty="0" smtClean="0">
                <a:solidFill>
                  <a:srgbClr val="FFC000"/>
                </a:solidFill>
                <a:effectLst>
                  <a:outerShdw blurRad="38100" dist="38100" dir="2700000" algn="tl">
                    <a:srgbClr val="000000">
                      <a:alpha val="43137"/>
                    </a:srgbClr>
                  </a:outerShdw>
                </a:effectLst>
                <a:latin typeface="+mn-lt"/>
              </a:rPr>
              <a:t>Кухня:  </a:t>
            </a:r>
            <a:r>
              <a:rPr lang="ru-RU" sz="2000" i="1" dirty="0" smtClean="0">
                <a:solidFill>
                  <a:srgbClr val="FFC000"/>
                </a:solidFill>
                <a:effectLst>
                  <a:outerShdw blurRad="38100" dist="38100" dir="2700000" algn="tl">
                    <a:srgbClr val="000000">
                      <a:alpha val="43137"/>
                    </a:srgbClr>
                  </a:outerShdw>
                </a:effectLst>
                <a:latin typeface="+mn-lt"/>
                <a:hlinkClick r:id="rId4"/>
              </a:rPr>
              <a:t>Тайская</a:t>
            </a:r>
            <a:r>
              <a:rPr lang="ru-RU" sz="2000" i="1" dirty="0" smtClean="0">
                <a:solidFill>
                  <a:srgbClr val="FFC000"/>
                </a:solidFill>
                <a:effectLst>
                  <a:outerShdw blurRad="38100" dist="38100" dir="2700000" algn="tl">
                    <a:srgbClr val="000000">
                      <a:alpha val="43137"/>
                    </a:srgbClr>
                  </a:outerShdw>
                </a:effectLst>
                <a:latin typeface="+mn-lt"/>
              </a:rPr>
              <a:t/>
            </a:r>
            <a:br>
              <a:rPr lang="ru-RU" sz="2000" i="1" dirty="0" smtClean="0">
                <a:solidFill>
                  <a:srgbClr val="FFC000"/>
                </a:solidFill>
                <a:effectLst>
                  <a:outerShdw blurRad="38100" dist="38100" dir="2700000" algn="tl">
                    <a:srgbClr val="000000">
                      <a:alpha val="43137"/>
                    </a:srgbClr>
                  </a:outerShdw>
                </a:effectLst>
                <a:latin typeface="+mn-lt"/>
              </a:rPr>
            </a:br>
            <a:r>
              <a:rPr lang="ru-RU" sz="2000" i="1" dirty="0" smtClean="0">
                <a:solidFill>
                  <a:srgbClr val="FFC000"/>
                </a:solidFill>
                <a:effectLst>
                  <a:outerShdw blurRad="38100" dist="38100" dir="2700000" algn="tl">
                    <a:srgbClr val="000000">
                      <a:alpha val="43137"/>
                    </a:srgbClr>
                  </a:outerShdw>
                </a:effectLst>
                <a:latin typeface="+mn-lt"/>
              </a:rPr>
              <a:t>Время приготовления: 15 мин</a:t>
            </a:r>
            <a:endParaRPr lang="ru-RU" sz="2000" i="1" dirty="0">
              <a:solidFill>
                <a:srgbClr val="FFC000"/>
              </a:solidFill>
              <a:effectLst>
                <a:outerShdw blurRad="38100" dist="38100" dir="2700000" algn="tl">
                  <a:srgbClr val="000000">
                    <a:alpha val="43137"/>
                  </a:srgbClr>
                </a:outerShdw>
              </a:effectLst>
              <a:latin typeface="+mn-lt"/>
            </a:endParaRPr>
          </a:p>
        </p:txBody>
      </p:sp>
    </p:spTree>
  </p:cSld>
  <p:clrMapOvr>
    <a:masterClrMapping/>
  </p:clrMapOvr>
  <p:transition spd="med">
    <p:fade thruBlk="1"/>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4"/>
          <p:cNvSpPr>
            <a:spLocks noGrp="1"/>
          </p:cNvSpPr>
          <p:nvPr>
            <p:ph type="title"/>
          </p:nvPr>
        </p:nvSpPr>
        <p:spPr>
          <a:xfrm>
            <a:off x="785786" y="1214398"/>
            <a:ext cx="6255488" cy="3071858"/>
          </a:xfrm>
        </p:spPr>
        <p:txBody>
          <a:bodyPr>
            <a:normAutofit/>
          </a:bodyPr>
          <a:lstStyle/>
          <a:p>
            <a:pPr algn="l"/>
            <a:r>
              <a:rPr lang="ru-RU" sz="1600" dirty="0" smtClean="0">
                <a:solidFill>
                  <a:srgbClr val="FFC000"/>
                </a:solidFill>
              </a:rPr>
              <a:t>Мелко нарезаем перцы, причем в зависимости от предпочтений семена можно оставить или вытряхнуть из перцев.</a:t>
            </a:r>
            <a:br>
              <a:rPr lang="ru-RU" sz="1600" dirty="0" smtClean="0">
                <a:solidFill>
                  <a:srgbClr val="FFC000"/>
                </a:solidFill>
              </a:rPr>
            </a:br>
            <a:r>
              <a:rPr lang="ru-RU" sz="1600" dirty="0" smtClean="0">
                <a:solidFill>
                  <a:srgbClr val="FFC000"/>
                </a:solidFill>
              </a:rPr>
              <a:t/>
            </a:r>
            <a:br>
              <a:rPr lang="ru-RU" sz="1600" dirty="0" smtClean="0">
                <a:solidFill>
                  <a:srgbClr val="FFC000"/>
                </a:solidFill>
              </a:rPr>
            </a:br>
            <a:r>
              <a:rPr lang="ru-RU" sz="1600" dirty="0" smtClean="0">
                <a:solidFill>
                  <a:srgbClr val="FFC000"/>
                </a:solidFill>
              </a:rPr>
              <a:t>Добавляем воду, соль и толчем в ступке, либо за нас это делает ручной </a:t>
            </a:r>
            <a:r>
              <a:rPr lang="ru-RU" sz="1600" dirty="0" err="1" smtClean="0">
                <a:solidFill>
                  <a:srgbClr val="FFC000"/>
                </a:solidFill>
              </a:rPr>
              <a:t>блендер</a:t>
            </a:r>
            <a:r>
              <a:rPr lang="ru-RU" sz="1600" dirty="0" smtClean="0">
                <a:solidFill>
                  <a:srgbClr val="FFC000"/>
                </a:solidFill>
              </a:rPr>
              <a:t>.</a:t>
            </a:r>
            <a:br>
              <a:rPr lang="ru-RU" sz="1600" dirty="0" smtClean="0">
                <a:solidFill>
                  <a:srgbClr val="FFC000"/>
                </a:solidFill>
              </a:rPr>
            </a:br>
            <a:r>
              <a:rPr lang="ru-RU" sz="1600" dirty="0" smtClean="0">
                <a:solidFill>
                  <a:srgbClr val="FFC000"/>
                </a:solidFill>
              </a:rPr>
              <a:t/>
            </a:r>
            <a:br>
              <a:rPr lang="ru-RU" sz="1600" dirty="0" smtClean="0">
                <a:solidFill>
                  <a:srgbClr val="FFC000"/>
                </a:solidFill>
              </a:rPr>
            </a:br>
            <a:r>
              <a:rPr lang="ru-RU" sz="1600" dirty="0" smtClean="0">
                <a:solidFill>
                  <a:srgbClr val="FFC000"/>
                </a:solidFill>
              </a:rPr>
              <a:t>Более жгуче-острый вариант </a:t>
            </a:r>
            <a:r>
              <a:rPr lang="ru-RU" sz="1600" dirty="0" err="1" smtClean="0">
                <a:solidFill>
                  <a:srgbClr val="FFC000"/>
                </a:solidFill>
              </a:rPr>
              <a:t>чили-пасты</a:t>
            </a:r>
            <a:r>
              <a:rPr lang="ru-RU" sz="1600" dirty="0" smtClean="0">
                <a:solidFill>
                  <a:srgbClr val="FFC000"/>
                </a:solidFill>
              </a:rPr>
              <a:t> можем приготовить, если добавим 8-12 долек чеснока, перемолов его вместе с перцем.</a:t>
            </a:r>
            <a:r>
              <a:rPr lang="ru-RU" sz="1600" dirty="0" smtClean="0"/>
              <a:t/>
            </a:r>
            <a:br>
              <a:rPr lang="ru-RU" sz="1600" dirty="0" smtClean="0"/>
            </a:br>
            <a:endParaRPr lang="ru-RU" sz="1600" dirty="0"/>
          </a:p>
        </p:txBody>
      </p:sp>
      <p:sp>
        <p:nvSpPr>
          <p:cNvPr id="6" name="Текст 5"/>
          <p:cNvSpPr>
            <a:spLocks noGrp="1"/>
          </p:cNvSpPr>
          <p:nvPr>
            <p:ph type="body" idx="1"/>
          </p:nvPr>
        </p:nvSpPr>
        <p:spPr>
          <a:xfrm>
            <a:off x="857224" y="214290"/>
            <a:ext cx="6255488" cy="743507"/>
          </a:xfrm>
        </p:spPr>
        <p:txBody>
          <a:bodyPr/>
          <a:lstStyle/>
          <a:p>
            <a:pPr algn="ctr"/>
            <a:r>
              <a:rPr lang="ru-RU" sz="2800" b="1" i="1" dirty="0" smtClean="0">
                <a:solidFill>
                  <a:schemeClr val="accent3"/>
                </a:solidFill>
                <a:effectLst>
                  <a:outerShdw blurRad="38100" dist="38100" dir="2700000" algn="tl">
                    <a:srgbClr val="000000">
                      <a:alpha val="43137"/>
                    </a:srgbClr>
                  </a:outerShdw>
                </a:effectLst>
              </a:rPr>
              <a:t>Способ приготовления</a:t>
            </a:r>
          </a:p>
          <a:p>
            <a:endParaRPr lang="ru-RU" dirty="0"/>
          </a:p>
        </p:txBody>
      </p:sp>
    </p:spTree>
  </p:cSld>
  <p:clrMapOvr>
    <a:masterClrMapping/>
  </p:clrMapOvr>
  <p:transition spd="med">
    <p:fade thruBlk="1"/>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429256" y="2071678"/>
            <a:ext cx="3429000" cy="2057400"/>
          </a:xfrm>
        </p:spPr>
        <p:txBody>
          <a:bodyPr>
            <a:normAutofit/>
          </a:bodyPr>
          <a:lstStyle/>
          <a:p>
            <a:pPr algn="ctr"/>
            <a:r>
              <a:rPr lang="ru-RU" sz="1800" dirty="0" smtClean="0"/>
              <a:t>Правильно приготовленный </a:t>
            </a:r>
            <a:r>
              <a:rPr lang="ru-RU" sz="1800" dirty="0" smtClean="0">
                <a:hlinkClick r:id="rId2"/>
              </a:rPr>
              <a:t>томатный </a:t>
            </a:r>
            <a:r>
              <a:rPr lang="ru-RU" sz="1800" dirty="0" err="1" smtClean="0">
                <a:hlinkClick r:id="rId2"/>
              </a:rPr>
              <a:t>конкассе</a:t>
            </a:r>
            <a:r>
              <a:rPr lang="ru-RU" sz="1800" dirty="0" smtClean="0"/>
              <a:t> украсит своим вкусом множество блюд – мясных, рыбных, овощных.</a:t>
            </a:r>
            <a:endParaRPr lang="ru-RU" sz="1800" dirty="0"/>
          </a:p>
        </p:txBody>
      </p:sp>
      <p:sp>
        <p:nvSpPr>
          <p:cNvPr id="3" name="Текст 2"/>
          <p:cNvSpPr>
            <a:spLocks noGrp="1"/>
          </p:cNvSpPr>
          <p:nvPr>
            <p:ph type="body" sz="half" idx="2"/>
          </p:nvPr>
        </p:nvSpPr>
        <p:spPr>
          <a:xfrm>
            <a:off x="5357818" y="4500570"/>
            <a:ext cx="3429000" cy="1920240"/>
          </a:xfrm>
        </p:spPr>
        <p:txBody>
          <a:bodyPr>
            <a:normAutofit/>
          </a:bodyPr>
          <a:lstStyle/>
          <a:p>
            <a:pPr algn="ctr"/>
            <a:r>
              <a:rPr lang="ru-RU" sz="2800" b="1" i="1" dirty="0" smtClean="0">
                <a:solidFill>
                  <a:srgbClr val="FFC000"/>
                </a:solidFill>
                <a:effectLst>
                  <a:outerShdw blurRad="38100" dist="38100" dir="2700000" algn="tl">
                    <a:srgbClr val="000000">
                      <a:alpha val="43137"/>
                    </a:srgbClr>
                  </a:outerShdw>
                </a:effectLst>
              </a:rPr>
              <a:t>Ингредиенты:</a:t>
            </a:r>
          </a:p>
          <a:p>
            <a:pPr>
              <a:buFont typeface="Wingdings" pitchFamily="2" charset="2"/>
              <a:buChar char="v"/>
            </a:pPr>
            <a:r>
              <a:rPr lang="ru-RU" sz="2800" b="1" i="1" dirty="0" smtClean="0">
                <a:solidFill>
                  <a:srgbClr val="FFC000"/>
                </a:solidFill>
                <a:effectLst>
                  <a:outerShdw blurRad="38100" dist="38100" dir="2700000" algn="tl">
                    <a:srgbClr val="000000">
                      <a:alpha val="43137"/>
                    </a:srgbClr>
                  </a:outerShdw>
                </a:effectLst>
              </a:rPr>
              <a:t>несколько спелых помидоров</a:t>
            </a:r>
          </a:p>
          <a:p>
            <a:pPr algn="ctr"/>
            <a:endParaRPr lang="ru-RU" sz="2800" b="1" i="1" dirty="0">
              <a:effectLst>
                <a:outerShdw blurRad="38100" dist="38100" dir="2700000" algn="tl">
                  <a:srgbClr val="000000">
                    <a:alpha val="43137"/>
                  </a:srgbClr>
                </a:outerShdw>
              </a:effectLst>
            </a:endParaRPr>
          </a:p>
        </p:txBody>
      </p:sp>
      <p:sp>
        <p:nvSpPr>
          <p:cNvPr id="5" name="Текст 2"/>
          <p:cNvSpPr txBox="1">
            <a:spLocks/>
          </p:cNvSpPr>
          <p:nvPr/>
        </p:nvSpPr>
        <p:spPr>
          <a:xfrm>
            <a:off x="5000628" y="0"/>
            <a:ext cx="3429000" cy="1000108"/>
          </a:xfrm>
          <a:prstGeom prst="rect">
            <a:avLst/>
          </a:prstGeom>
        </p:spPr>
        <p:txBody>
          <a:bodyPr rot="0" spcFirstLastPara="0" vertOverflow="overflow" horzOverflow="overflow" vert="horz" wrap="square" lIns="82296" tIns="0" rIns="0" bIns="0" numCol="1" spcCol="0" rtlCol="0" fromWordArt="0" anchor="t" anchorCtr="0" forceAA="0" compatLnSpc="1">
            <a:normAutofit/>
          </a:bodyPr>
          <a:lstStyle/>
          <a:p>
            <a:pPr marL="0" marR="0" lvl="0" indent="0" algn="ctr" defTabSz="914400" rtl="0" eaLnBrk="1" fontAlgn="auto" latinLnBrk="0" hangingPunct="1">
              <a:lnSpc>
                <a:spcPct val="100000"/>
              </a:lnSpc>
              <a:spcBef>
                <a:spcPts val="0"/>
              </a:spcBef>
              <a:spcAft>
                <a:spcPts val="0"/>
              </a:spcAft>
              <a:buClr>
                <a:schemeClr val="tx2"/>
              </a:buClr>
              <a:buSzPct val="73000"/>
              <a:buFontTx/>
              <a:buNone/>
              <a:tabLst/>
              <a:defRPr/>
            </a:pPr>
            <a:r>
              <a:rPr kumimoji="0" lang="ru-RU" sz="2800" b="1" i="1" u="none" strike="noStrike" kern="1200" cap="none" spc="0" normalizeH="0" baseline="0" noProof="0" dirty="0" smtClean="0">
                <a:ln>
                  <a:noFill/>
                </a:ln>
                <a:solidFill>
                  <a:schemeClr val="tx1"/>
                </a:solidFill>
                <a:effectLst>
                  <a:outerShdw blurRad="38100" dist="38100" dir="2700000" algn="tl">
                    <a:srgbClr val="000000">
                      <a:alpha val="43137"/>
                    </a:srgbClr>
                  </a:outerShdw>
                </a:effectLst>
                <a:uLnTx/>
                <a:uFillTx/>
                <a:latin typeface="+mn-lt"/>
                <a:ea typeface="+mn-ea"/>
                <a:cs typeface="+mn-cs"/>
                <a:hlinkClick r:id="rId3" tooltip="Как сделать томатный конкассе"/>
              </a:rPr>
              <a:t>Томатный </a:t>
            </a:r>
            <a:r>
              <a:rPr kumimoji="0" lang="ru-RU" sz="2800" b="1" i="1" u="none" strike="noStrike" kern="1200" cap="none" spc="0" normalizeH="0" baseline="0" noProof="0" dirty="0" err="1" smtClean="0">
                <a:ln>
                  <a:noFill/>
                </a:ln>
                <a:solidFill>
                  <a:schemeClr val="tx1"/>
                </a:solidFill>
                <a:effectLst>
                  <a:outerShdw blurRad="38100" dist="38100" dir="2700000" algn="tl">
                    <a:srgbClr val="000000">
                      <a:alpha val="43137"/>
                    </a:srgbClr>
                  </a:outerShdw>
                </a:effectLst>
                <a:uLnTx/>
                <a:uFillTx/>
                <a:latin typeface="+mn-lt"/>
                <a:ea typeface="+mn-ea"/>
                <a:cs typeface="+mn-cs"/>
                <a:hlinkClick r:id="rId3" tooltip="Как сделать томатный конкассе"/>
              </a:rPr>
              <a:t>конкассе</a:t>
            </a:r>
            <a:endParaRPr kumimoji="0" lang="ru-RU" sz="2800" b="1" i="1" u="none" strike="noStrike" kern="1200" cap="none" spc="0" normalizeH="0" baseline="0" noProof="0" dirty="0" smtClean="0">
              <a:ln>
                <a:noFill/>
              </a:ln>
              <a:solidFill>
                <a:schemeClr val="tx1"/>
              </a:solidFill>
              <a:effectLst>
                <a:outerShdw blurRad="38100" dist="38100" dir="2700000" algn="tl">
                  <a:srgbClr val="000000">
                    <a:alpha val="43137"/>
                  </a:srgbClr>
                </a:outerShdw>
              </a:effectLst>
              <a:uLnTx/>
              <a:uFillTx/>
              <a:latin typeface="+mn-lt"/>
              <a:ea typeface="+mn-ea"/>
              <a:cs typeface="+mn-cs"/>
            </a:endParaRPr>
          </a:p>
          <a:p>
            <a:pPr marL="0" marR="0" lvl="0" indent="0" algn="ctr" defTabSz="914400" rtl="0" eaLnBrk="1" fontAlgn="auto" latinLnBrk="0" hangingPunct="1">
              <a:lnSpc>
                <a:spcPct val="100000"/>
              </a:lnSpc>
              <a:spcBef>
                <a:spcPts val="0"/>
              </a:spcBef>
              <a:spcAft>
                <a:spcPts val="0"/>
              </a:spcAft>
              <a:buClr>
                <a:schemeClr val="tx2"/>
              </a:buClr>
              <a:buSzPct val="73000"/>
              <a:buFontTx/>
              <a:buNone/>
              <a:tabLst/>
              <a:defRPr/>
            </a:pPr>
            <a:endParaRPr kumimoji="0" lang="ru-RU" sz="2800" b="1" i="1"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mn-lt"/>
              <a:ea typeface="+mn-ea"/>
              <a:cs typeface="+mn-cs"/>
            </a:endParaRPr>
          </a:p>
        </p:txBody>
      </p:sp>
      <p:pic>
        <p:nvPicPr>
          <p:cNvPr id="3074" name="Picture 2"/>
          <p:cNvPicPr>
            <a:picLocks noGrp="1" noChangeAspect="1" noChangeArrowheads="1"/>
          </p:cNvPicPr>
          <p:nvPr>
            <p:ph type="pic" idx="1"/>
          </p:nvPr>
        </p:nvPicPr>
        <p:blipFill>
          <a:blip r:embed="rId4"/>
          <a:srcRect l="17845" r="17845"/>
          <a:stretch>
            <a:fillRect/>
          </a:stretch>
        </p:blipFill>
        <p:spPr bwMode="auto">
          <a:prstGeom prst="rect">
            <a:avLst/>
          </a:prstGeom>
          <a:noFill/>
          <a:ln w="9525">
            <a:noFill/>
            <a:miter lim="800000"/>
            <a:headEnd/>
            <a:tailEnd/>
          </a:ln>
          <a:effectLst/>
        </p:spPr>
      </p:pic>
      <p:sp>
        <p:nvSpPr>
          <p:cNvPr id="7" name="Прямоугольник 6"/>
          <p:cNvSpPr/>
          <p:nvPr/>
        </p:nvSpPr>
        <p:spPr>
          <a:xfrm>
            <a:off x="4572000" y="928670"/>
            <a:ext cx="4572000" cy="707886"/>
          </a:xfrm>
          <a:prstGeom prst="rect">
            <a:avLst/>
          </a:prstGeom>
        </p:spPr>
        <p:txBody>
          <a:bodyPr>
            <a:spAutoFit/>
          </a:bodyPr>
          <a:lstStyle/>
          <a:p>
            <a:pPr algn="ctr"/>
            <a:r>
              <a:rPr lang="ru-RU" sz="2000" i="1" dirty="0" smtClean="0">
                <a:solidFill>
                  <a:srgbClr val="FFC000"/>
                </a:solidFill>
                <a:effectLst>
                  <a:outerShdw blurRad="38100" dist="38100" dir="2700000" algn="tl">
                    <a:srgbClr val="000000">
                      <a:alpha val="43137"/>
                    </a:srgbClr>
                  </a:outerShdw>
                </a:effectLst>
                <a:latin typeface="+mn-lt"/>
              </a:rPr>
              <a:t>Кухня:  </a:t>
            </a:r>
            <a:r>
              <a:rPr lang="ru-RU" sz="2000" i="1" dirty="0" smtClean="0">
                <a:solidFill>
                  <a:srgbClr val="FFC000"/>
                </a:solidFill>
                <a:effectLst>
                  <a:outerShdw blurRad="38100" dist="38100" dir="2700000" algn="tl">
                    <a:srgbClr val="000000">
                      <a:alpha val="43137"/>
                    </a:srgbClr>
                  </a:outerShdw>
                </a:effectLst>
                <a:latin typeface="+mn-lt"/>
                <a:hlinkClick r:id="rId5"/>
              </a:rPr>
              <a:t>Французская</a:t>
            </a:r>
            <a:r>
              <a:rPr lang="ru-RU" sz="2000" i="1" dirty="0" smtClean="0">
                <a:solidFill>
                  <a:srgbClr val="FFC000"/>
                </a:solidFill>
                <a:effectLst>
                  <a:outerShdw blurRad="38100" dist="38100" dir="2700000" algn="tl">
                    <a:srgbClr val="000000">
                      <a:alpha val="43137"/>
                    </a:srgbClr>
                  </a:outerShdw>
                </a:effectLst>
                <a:latin typeface="+mn-lt"/>
              </a:rPr>
              <a:t/>
            </a:r>
            <a:br>
              <a:rPr lang="ru-RU" sz="2000" i="1" dirty="0" smtClean="0">
                <a:solidFill>
                  <a:srgbClr val="FFC000"/>
                </a:solidFill>
                <a:effectLst>
                  <a:outerShdw blurRad="38100" dist="38100" dir="2700000" algn="tl">
                    <a:srgbClr val="000000">
                      <a:alpha val="43137"/>
                    </a:srgbClr>
                  </a:outerShdw>
                </a:effectLst>
                <a:latin typeface="+mn-lt"/>
              </a:rPr>
            </a:br>
            <a:r>
              <a:rPr lang="ru-RU" sz="2000" i="1" dirty="0" smtClean="0">
                <a:solidFill>
                  <a:srgbClr val="FFC000"/>
                </a:solidFill>
                <a:effectLst>
                  <a:outerShdw blurRad="38100" dist="38100" dir="2700000" algn="tl">
                    <a:srgbClr val="000000">
                      <a:alpha val="43137"/>
                    </a:srgbClr>
                  </a:outerShdw>
                </a:effectLst>
                <a:latin typeface="+mn-lt"/>
              </a:rPr>
              <a:t>Время приготовления: 10 мин</a:t>
            </a:r>
            <a:endParaRPr lang="ru-RU" sz="2000" i="1" dirty="0">
              <a:solidFill>
                <a:srgbClr val="FFC000"/>
              </a:solidFill>
              <a:effectLst>
                <a:outerShdw blurRad="38100" dist="38100" dir="2700000" algn="tl">
                  <a:srgbClr val="000000">
                    <a:alpha val="43137"/>
                  </a:srgbClr>
                </a:outerShdw>
              </a:effectLst>
              <a:latin typeface="+mn-lt"/>
            </a:endParaRPr>
          </a:p>
        </p:txBody>
      </p:sp>
    </p:spTree>
  </p:cSld>
  <p:clrMapOvr>
    <a:masterClrMapping/>
  </p:clrMapOvr>
  <p:transition spd="med">
    <p:fade thruBlk="1"/>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4"/>
          <p:cNvSpPr>
            <a:spLocks noGrp="1"/>
          </p:cNvSpPr>
          <p:nvPr>
            <p:ph type="title"/>
          </p:nvPr>
        </p:nvSpPr>
        <p:spPr>
          <a:xfrm>
            <a:off x="857224" y="714356"/>
            <a:ext cx="6255488" cy="5643602"/>
          </a:xfrm>
        </p:spPr>
        <p:txBody>
          <a:bodyPr>
            <a:normAutofit/>
          </a:bodyPr>
          <a:lstStyle/>
          <a:p>
            <a:pPr algn="l"/>
            <a:r>
              <a:rPr lang="ru-RU" sz="1600" dirty="0" smtClean="0">
                <a:solidFill>
                  <a:srgbClr val="FFC000"/>
                </a:solidFill>
              </a:rPr>
              <a:t/>
            </a:r>
            <a:br>
              <a:rPr lang="ru-RU" sz="1600" dirty="0" smtClean="0">
                <a:solidFill>
                  <a:srgbClr val="FFC000"/>
                </a:solidFill>
              </a:rPr>
            </a:br>
            <a:r>
              <a:rPr lang="ru-RU" sz="1100" dirty="0" smtClean="0">
                <a:solidFill>
                  <a:srgbClr val="FFC000"/>
                </a:solidFill>
              </a:rPr>
              <a:t>Мы взяли 3 помидора среднего размера – для томатного </a:t>
            </a:r>
            <a:r>
              <a:rPr lang="ru-RU" sz="1100" dirty="0" err="1" smtClean="0">
                <a:solidFill>
                  <a:srgbClr val="FFC000"/>
                </a:solidFill>
              </a:rPr>
              <a:t>конкассе</a:t>
            </a:r>
            <a:r>
              <a:rPr lang="ru-RU" sz="1100" dirty="0" smtClean="0">
                <a:solidFill>
                  <a:srgbClr val="FFC000"/>
                </a:solidFill>
              </a:rPr>
              <a:t> на 2 порции.</a:t>
            </a:r>
            <a:br>
              <a:rPr lang="ru-RU" sz="1100" dirty="0" smtClean="0">
                <a:solidFill>
                  <a:srgbClr val="FFC000"/>
                </a:solidFill>
              </a:rPr>
            </a:br>
            <a:r>
              <a:rPr lang="ru-RU" sz="1100" dirty="0" smtClean="0">
                <a:solidFill>
                  <a:srgbClr val="FFC000"/>
                </a:solidFill>
              </a:rPr>
              <a:t>На конфорку ставим кастрюлю с достаточным количеством воды. Пока она закипает, приготовим миску с холодной водой и кусочками льда, посолим – чтобы помидоры после кипятка моментально охладились.</a:t>
            </a:r>
            <a:br>
              <a:rPr lang="ru-RU" sz="1100" dirty="0" smtClean="0">
                <a:solidFill>
                  <a:srgbClr val="FFC000"/>
                </a:solidFill>
              </a:rPr>
            </a:br>
            <a:r>
              <a:rPr lang="ru-RU" sz="1100" dirty="0" smtClean="0">
                <a:solidFill>
                  <a:srgbClr val="FFC000"/>
                </a:solidFill>
              </a:rPr>
              <a:t/>
            </a:r>
            <a:br>
              <a:rPr lang="ru-RU" sz="1100" dirty="0" smtClean="0">
                <a:solidFill>
                  <a:srgbClr val="FFC000"/>
                </a:solidFill>
              </a:rPr>
            </a:br>
            <a:r>
              <a:rPr lang="ru-RU" sz="1100" dirty="0" smtClean="0">
                <a:solidFill>
                  <a:srgbClr val="FFC000"/>
                </a:solidFill>
              </a:rPr>
              <a:t>Кончиком ножа вырезаем плодоножки, делаем надсечки на кожице и опускаем в бурно кипящую воду. Летним спелым помидорам обычно достаточно 10-20 секунд, зимним с толстой кожицей – до минуты.</a:t>
            </a:r>
            <a:br>
              <a:rPr lang="ru-RU" sz="1100" dirty="0" smtClean="0">
                <a:solidFill>
                  <a:srgbClr val="FFC000"/>
                </a:solidFill>
              </a:rPr>
            </a:br>
            <a:r>
              <a:rPr lang="ru-RU" sz="1100" dirty="0" smtClean="0">
                <a:solidFill>
                  <a:srgbClr val="FFC000"/>
                </a:solidFill>
              </a:rPr>
              <a:t/>
            </a:r>
            <a:br>
              <a:rPr lang="ru-RU" sz="1100" dirty="0" smtClean="0">
                <a:solidFill>
                  <a:srgbClr val="FFC000"/>
                </a:solidFill>
              </a:rPr>
            </a:br>
            <a:r>
              <a:rPr lang="ru-RU" sz="1100" dirty="0" smtClean="0">
                <a:solidFill>
                  <a:srgbClr val="FFC000"/>
                </a:solidFill>
              </a:rPr>
              <a:t>Как только кожица начинает отслаиваться – выкладываем томаты в ледяную воду. Охладив, снимаем кожицу и разрезаем – что зависит от размера – на 2-4 части. Вычищаем семена, сливаем жидкость. Можно шинковать – но для более качественного соуса лучше убрать и перегородки.</a:t>
            </a:r>
            <a:br>
              <a:rPr lang="ru-RU" sz="1100" dirty="0" smtClean="0">
                <a:solidFill>
                  <a:srgbClr val="FFC000"/>
                </a:solidFill>
              </a:rPr>
            </a:br>
            <a:r>
              <a:rPr lang="ru-RU" sz="1100" dirty="0" smtClean="0">
                <a:solidFill>
                  <a:srgbClr val="FFC000"/>
                </a:solidFill>
              </a:rPr>
              <a:t/>
            </a:r>
            <a:br>
              <a:rPr lang="ru-RU" sz="1100" dirty="0" smtClean="0">
                <a:solidFill>
                  <a:srgbClr val="FFC000"/>
                </a:solidFill>
              </a:rPr>
            </a:br>
            <a:r>
              <a:rPr lang="ru-RU" sz="1100" dirty="0" smtClean="0">
                <a:solidFill>
                  <a:srgbClr val="FFC000"/>
                </a:solidFill>
              </a:rPr>
              <a:t>В этом случае мы получаем томатные лепестки одинаковой толщины, которые нетрудно тонко порезать вдоль – и нашинковать, соблюдая размеры, принятые для </a:t>
            </a:r>
            <a:r>
              <a:rPr lang="ru-RU" sz="1100" dirty="0" err="1" smtClean="0">
                <a:solidFill>
                  <a:srgbClr val="FFC000"/>
                </a:solidFill>
              </a:rPr>
              <a:t>конкассе</a:t>
            </a:r>
            <a:r>
              <a:rPr lang="ru-RU" sz="1100" dirty="0" smtClean="0">
                <a:solidFill>
                  <a:srgbClr val="FFC000"/>
                </a:solidFill>
              </a:rPr>
              <a:t> – обычно 2 на 5 мм.</a:t>
            </a:r>
            <a:br>
              <a:rPr lang="ru-RU" sz="1100" dirty="0" smtClean="0">
                <a:solidFill>
                  <a:srgbClr val="FFC000"/>
                </a:solidFill>
              </a:rPr>
            </a:br>
            <a:r>
              <a:rPr lang="ru-RU" sz="1100" dirty="0" smtClean="0">
                <a:solidFill>
                  <a:srgbClr val="FFC000"/>
                </a:solidFill>
              </a:rPr>
              <a:t/>
            </a:r>
            <a:br>
              <a:rPr lang="ru-RU" sz="1100" dirty="0" smtClean="0">
                <a:solidFill>
                  <a:srgbClr val="FFC000"/>
                </a:solidFill>
              </a:rPr>
            </a:br>
            <a:r>
              <a:rPr lang="ru-RU" sz="1100" dirty="0" smtClean="0">
                <a:solidFill>
                  <a:srgbClr val="FFC000"/>
                </a:solidFill>
              </a:rPr>
              <a:t>Заправляем </a:t>
            </a:r>
            <a:r>
              <a:rPr lang="ru-RU" sz="1100" dirty="0" err="1" smtClean="0">
                <a:solidFill>
                  <a:srgbClr val="FFC000"/>
                </a:solidFill>
              </a:rPr>
              <a:t>конкассе</a:t>
            </a:r>
            <a:r>
              <a:rPr lang="ru-RU" sz="1100" dirty="0" smtClean="0">
                <a:solidFill>
                  <a:srgbClr val="FFC000"/>
                </a:solidFill>
              </a:rPr>
              <a:t>, добавляя в него не только соль и перец, но и – на свой вкус – </a:t>
            </a:r>
            <a:r>
              <a:rPr lang="ru-RU" sz="1100" dirty="0" smtClean="0">
                <a:solidFill>
                  <a:srgbClr val="FFC000"/>
                </a:solidFill>
                <a:hlinkClick r:id="rId2"/>
              </a:rPr>
              <a:t>базилик</a:t>
            </a:r>
            <a:r>
              <a:rPr lang="ru-RU" sz="1100" dirty="0" smtClean="0">
                <a:solidFill>
                  <a:srgbClr val="FFC000"/>
                </a:solidFill>
              </a:rPr>
              <a:t> или другую зелень, свежую или сушеную, чуточку чеснока, оливковое масло, </a:t>
            </a:r>
            <a:r>
              <a:rPr lang="ru-RU" sz="1100" dirty="0" smtClean="0">
                <a:solidFill>
                  <a:srgbClr val="FFC000"/>
                </a:solidFill>
                <a:hlinkClick r:id="rId3"/>
              </a:rPr>
              <a:t>каперсы</a:t>
            </a:r>
            <a:r>
              <a:rPr lang="ru-RU" sz="1100" dirty="0" smtClean="0">
                <a:solidFill>
                  <a:srgbClr val="FFC000"/>
                </a:solidFill>
              </a:rPr>
              <a:t>, маслины, не горький </a:t>
            </a:r>
            <a:r>
              <a:rPr lang="ru-RU" sz="1100" dirty="0" smtClean="0">
                <a:solidFill>
                  <a:srgbClr val="FFC000"/>
                </a:solidFill>
                <a:hlinkClick r:id="rId4"/>
              </a:rPr>
              <a:t>лук</a:t>
            </a:r>
            <a:r>
              <a:rPr lang="ru-RU" sz="1100" dirty="0" smtClean="0">
                <a:solidFill>
                  <a:srgbClr val="FFC000"/>
                </a:solidFill>
              </a:rPr>
              <a:t>. И дадим настояться около получаса.</a:t>
            </a:r>
            <a:br>
              <a:rPr lang="ru-RU" sz="1100" dirty="0" smtClean="0">
                <a:solidFill>
                  <a:srgbClr val="FFC000"/>
                </a:solidFill>
              </a:rPr>
            </a:br>
            <a:r>
              <a:rPr lang="ru-RU" sz="1100" dirty="0" smtClean="0">
                <a:solidFill>
                  <a:srgbClr val="FFC000"/>
                </a:solidFill>
              </a:rPr>
              <a:t/>
            </a:r>
            <a:br>
              <a:rPr lang="ru-RU" sz="1100" dirty="0" smtClean="0">
                <a:solidFill>
                  <a:srgbClr val="FFC000"/>
                </a:solidFill>
              </a:rPr>
            </a:br>
            <a:r>
              <a:rPr lang="ru-RU" sz="1100" dirty="0" smtClean="0">
                <a:solidFill>
                  <a:srgbClr val="FFC000"/>
                </a:solidFill>
              </a:rPr>
              <a:t>Можно делать </a:t>
            </a:r>
            <a:r>
              <a:rPr lang="ru-RU" sz="1100" dirty="0" err="1" smtClean="0">
                <a:solidFill>
                  <a:srgbClr val="FFC000"/>
                </a:solidFill>
              </a:rPr>
              <a:t>конкассе</a:t>
            </a:r>
            <a:r>
              <a:rPr lang="ru-RU" sz="1100" dirty="0" smtClean="0">
                <a:solidFill>
                  <a:srgbClr val="FFC000"/>
                </a:solidFill>
              </a:rPr>
              <a:t> с термической обработкой, для чего на небольшом огне выпариваем соус и заправляем.</a:t>
            </a:r>
            <a:br>
              <a:rPr lang="ru-RU" sz="1100" dirty="0" smtClean="0">
                <a:solidFill>
                  <a:srgbClr val="FFC000"/>
                </a:solidFill>
              </a:rPr>
            </a:br>
            <a:r>
              <a:rPr lang="ru-RU" sz="1100" dirty="0" smtClean="0">
                <a:solidFill>
                  <a:srgbClr val="FFC000"/>
                </a:solidFill>
              </a:rPr>
              <a:t/>
            </a:r>
            <a:br>
              <a:rPr lang="ru-RU" sz="1100" dirty="0" smtClean="0">
                <a:solidFill>
                  <a:srgbClr val="FFC000"/>
                </a:solidFill>
              </a:rPr>
            </a:br>
            <a:r>
              <a:rPr lang="ru-RU" sz="1100" dirty="0" smtClean="0">
                <a:solidFill>
                  <a:srgbClr val="FFC000"/>
                </a:solidFill>
              </a:rPr>
              <a:t>Теперь мы можем подать томатный </a:t>
            </a:r>
            <a:r>
              <a:rPr lang="ru-RU" sz="1100" dirty="0" err="1" smtClean="0">
                <a:solidFill>
                  <a:srgbClr val="FFC000"/>
                </a:solidFill>
              </a:rPr>
              <a:t>конкассе</a:t>
            </a:r>
            <a:r>
              <a:rPr lang="ru-RU" sz="1100" dirty="0" smtClean="0">
                <a:solidFill>
                  <a:srgbClr val="FFC000"/>
                </a:solidFill>
              </a:rPr>
              <a:t> в качестве сопровождения к блюдам из </a:t>
            </a:r>
            <a:r>
              <a:rPr lang="ru-RU" sz="1100" dirty="0" smtClean="0">
                <a:solidFill>
                  <a:srgbClr val="FFC000"/>
                </a:solidFill>
                <a:hlinkClick r:id="rId5"/>
              </a:rPr>
              <a:t>жареного мяса</a:t>
            </a:r>
            <a:r>
              <a:rPr lang="ru-RU" sz="1100" dirty="0" smtClean="0">
                <a:solidFill>
                  <a:srgbClr val="FFC000"/>
                </a:solidFill>
              </a:rPr>
              <a:t>, </a:t>
            </a:r>
            <a:r>
              <a:rPr lang="ru-RU" sz="1100" dirty="0" smtClean="0">
                <a:solidFill>
                  <a:srgbClr val="FFC000"/>
                </a:solidFill>
                <a:hlinkClick r:id="rId6"/>
              </a:rPr>
              <a:t>рыбы</a:t>
            </a:r>
            <a:r>
              <a:rPr lang="ru-RU" sz="1100" dirty="0" smtClean="0">
                <a:solidFill>
                  <a:srgbClr val="FFC000"/>
                </a:solidFill>
              </a:rPr>
              <a:t>, </a:t>
            </a:r>
            <a:r>
              <a:rPr lang="ru-RU" sz="1100" dirty="0" smtClean="0">
                <a:solidFill>
                  <a:srgbClr val="FFC000"/>
                </a:solidFill>
                <a:hlinkClick r:id="rId7"/>
              </a:rPr>
              <a:t>пюре</a:t>
            </a:r>
            <a:r>
              <a:rPr lang="ru-RU" sz="1100" dirty="0" smtClean="0">
                <a:solidFill>
                  <a:srgbClr val="FFC000"/>
                </a:solidFill>
              </a:rPr>
              <a:t> из картофеля, а можем использовать его для </a:t>
            </a:r>
            <a:r>
              <a:rPr lang="ru-RU" sz="1100" dirty="0" err="1" smtClean="0">
                <a:solidFill>
                  <a:srgbClr val="FFC000"/>
                </a:solidFill>
              </a:rPr>
              <a:t>запекания</a:t>
            </a:r>
            <a:r>
              <a:rPr lang="ru-RU" sz="1100" dirty="0" smtClean="0">
                <a:solidFill>
                  <a:srgbClr val="FFC000"/>
                </a:solidFill>
              </a:rPr>
              <a:t>.</a:t>
            </a:r>
            <a:br>
              <a:rPr lang="ru-RU" sz="1100" dirty="0" smtClean="0">
                <a:solidFill>
                  <a:srgbClr val="FFC000"/>
                </a:solidFill>
              </a:rPr>
            </a:br>
            <a:endParaRPr lang="ru-RU" sz="1100" dirty="0">
              <a:solidFill>
                <a:srgbClr val="FFC000"/>
              </a:solidFill>
            </a:endParaRPr>
          </a:p>
        </p:txBody>
      </p:sp>
      <p:sp>
        <p:nvSpPr>
          <p:cNvPr id="6" name="Текст 5"/>
          <p:cNvSpPr>
            <a:spLocks noGrp="1"/>
          </p:cNvSpPr>
          <p:nvPr>
            <p:ph type="body" idx="1"/>
          </p:nvPr>
        </p:nvSpPr>
        <p:spPr>
          <a:xfrm>
            <a:off x="857224" y="214290"/>
            <a:ext cx="6255488" cy="743507"/>
          </a:xfrm>
        </p:spPr>
        <p:txBody>
          <a:bodyPr/>
          <a:lstStyle/>
          <a:p>
            <a:pPr algn="ctr"/>
            <a:r>
              <a:rPr lang="ru-RU" sz="2800" b="1" i="1" dirty="0" smtClean="0">
                <a:solidFill>
                  <a:schemeClr val="accent3"/>
                </a:solidFill>
                <a:effectLst>
                  <a:outerShdw blurRad="38100" dist="38100" dir="2700000" algn="tl">
                    <a:srgbClr val="000000">
                      <a:alpha val="43137"/>
                    </a:srgbClr>
                  </a:outerShdw>
                </a:effectLst>
              </a:rPr>
              <a:t>Способ приготовления</a:t>
            </a:r>
          </a:p>
          <a:p>
            <a:endParaRPr lang="ru-RU" dirty="0"/>
          </a:p>
        </p:txBody>
      </p:sp>
    </p:spTree>
  </p:cSld>
  <p:clrMapOvr>
    <a:masterClrMapping/>
  </p:clrMapOvr>
  <p:transition spd="med">
    <p:fade thruBlk="1"/>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5357818" y="1857364"/>
            <a:ext cx="3429000" cy="2057400"/>
          </a:xfrm>
        </p:spPr>
        <p:txBody>
          <a:bodyPr>
            <a:noAutofit/>
          </a:bodyPr>
          <a:lstStyle/>
          <a:p>
            <a:pPr algn="ctr"/>
            <a:r>
              <a:rPr lang="ru-RU" sz="1600" dirty="0" smtClean="0"/>
              <a:t>Соус  из йогурта с зеленью - хорошая альтернатива майонезу или сметане для заправки салатов, приправы к овощам, мясным и рыбным блюдам, сэндвичам, рулетам из лаваша с начинками. Вкусный и низкокалорийный.</a:t>
            </a:r>
            <a:endParaRPr lang="ru-RU" sz="1600" dirty="0"/>
          </a:p>
        </p:txBody>
      </p:sp>
      <p:sp>
        <p:nvSpPr>
          <p:cNvPr id="6" name="Текст 5"/>
          <p:cNvSpPr>
            <a:spLocks noGrp="1"/>
          </p:cNvSpPr>
          <p:nvPr>
            <p:ph type="body" sz="half" idx="2"/>
          </p:nvPr>
        </p:nvSpPr>
        <p:spPr>
          <a:xfrm>
            <a:off x="5286380" y="0"/>
            <a:ext cx="3429000" cy="502556"/>
          </a:xfrm>
        </p:spPr>
        <p:txBody>
          <a:bodyPr>
            <a:noAutofit/>
          </a:bodyPr>
          <a:lstStyle/>
          <a:p>
            <a:pPr algn="ctr"/>
            <a:r>
              <a:rPr lang="ru-RU" sz="2400" b="1" i="1" u="sng" dirty="0" smtClean="0">
                <a:solidFill>
                  <a:srgbClr val="FFC000"/>
                </a:solidFill>
                <a:effectLst>
                  <a:outerShdw blurRad="38100" dist="38100" dir="2700000" algn="tl">
                    <a:srgbClr val="000000">
                      <a:alpha val="43137"/>
                    </a:srgbClr>
                  </a:outerShdw>
                </a:effectLst>
                <a:latin typeface="+mj-lt"/>
              </a:rPr>
              <a:t>Соус из йогурта с зеленью</a:t>
            </a:r>
          </a:p>
          <a:p>
            <a:pPr algn="ctr"/>
            <a:r>
              <a:rPr lang="ru-RU" sz="1800" b="1" i="1" dirty="0" smtClean="0">
                <a:solidFill>
                  <a:srgbClr val="FFC000"/>
                </a:solidFill>
                <a:effectLst>
                  <a:outerShdw blurRad="38100" dist="38100" dir="2700000" algn="tl">
                    <a:srgbClr val="000000">
                      <a:alpha val="43137"/>
                    </a:srgbClr>
                  </a:outerShdw>
                </a:effectLst>
              </a:rPr>
              <a:t>Кухня:  </a:t>
            </a:r>
            <a:r>
              <a:rPr lang="ru-RU" sz="1800" b="1" i="1" dirty="0" smtClean="0">
                <a:solidFill>
                  <a:srgbClr val="FFC000"/>
                </a:solidFill>
                <a:effectLst>
                  <a:outerShdw blurRad="38100" dist="38100" dir="2700000" algn="tl">
                    <a:srgbClr val="000000">
                      <a:alpha val="43137"/>
                    </a:srgbClr>
                  </a:outerShdw>
                </a:effectLst>
                <a:hlinkClick r:id="rId2"/>
              </a:rPr>
              <a:t>Интернациональная</a:t>
            </a:r>
            <a:r>
              <a:rPr lang="ru-RU" sz="1800" b="1" i="1" dirty="0" smtClean="0">
                <a:solidFill>
                  <a:srgbClr val="FFC000"/>
                </a:solidFill>
                <a:effectLst>
                  <a:outerShdw blurRad="38100" dist="38100" dir="2700000" algn="tl">
                    <a:srgbClr val="000000">
                      <a:alpha val="43137"/>
                    </a:srgbClr>
                  </a:outerShdw>
                </a:effectLst>
              </a:rPr>
              <a:t/>
            </a:r>
            <a:br>
              <a:rPr lang="ru-RU" sz="1800" b="1" i="1" dirty="0" smtClean="0">
                <a:solidFill>
                  <a:srgbClr val="FFC000"/>
                </a:solidFill>
                <a:effectLst>
                  <a:outerShdw blurRad="38100" dist="38100" dir="2700000" algn="tl">
                    <a:srgbClr val="000000">
                      <a:alpha val="43137"/>
                    </a:srgbClr>
                  </a:outerShdw>
                </a:effectLst>
              </a:rPr>
            </a:br>
            <a:r>
              <a:rPr lang="ru-RU" sz="1800" b="1" i="1" dirty="0" smtClean="0">
                <a:solidFill>
                  <a:srgbClr val="FFC000"/>
                </a:solidFill>
                <a:effectLst>
                  <a:outerShdw blurRad="38100" dist="38100" dir="2700000" algn="tl">
                    <a:srgbClr val="000000">
                      <a:alpha val="43137"/>
                    </a:srgbClr>
                  </a:outerShdw>
                </a:effectLst>
              </a:rPr>
              <a:t>Время приготовления: 10 мин</a:t>
            </a:r>
            <a:endParaRPr lang="ru-RU" sz="1800" b="1" i="1" u="sng" dirty="0" smtClean="0">
              <a:solidFill>
                <a:srgbClr val="FFC000"/>
              </a:solidFill>
              <a:effectLst>
                <a:outerShdw blurRad="38100" dist="38100" dir="2700000" algn="tl">
                  <a:srgbClr val="000000">
                    <a:alpha val="43137"/>
                  </a:srgbClr>
                </a:outerShdw>
              </a:effectLst>
            </a:endParaRPr>
          </a:p>
          <a:p>
            <a:pPr algn="ctr"/>
            <a:endParaRPr lang="ru-RU" sz="2400" dirty="0"/>
          </a:p>
        </p:txBody>
      </p:sp>
      <p:pic>
        <p:nvPicPr>
          <p:cNvPr id="4098" name="Picture 2"/>
          <p:cNvPicPr>
            <a:picLocks noGrp="1" noChangeAspect="1" noChangeArrowheads="1"/>
          </p:cNvPicPr>
          <p:nvPr>
            <p:ph type="pic" idx="1"/>
          </p:nvPr>
        </p:nvPicPr>
        <p:blipFill>
          <a:blip r:embed="rId3"/>
          <a:srcRect l="17845" r="17845"/>
          <a:stretch>
            <a:fillRect/>
          </a:stretch>
        </p:blipFill>
        <p:spPr bwMode="auto">
          <a:prstGeom prst="rect">
            <a:avLst/>
          </a:prstGeom>
          <a:noFill/>
          <a:ln w="9525">
            <a:noFill/>
            <a:miter lim="800000"/>
            <a:headEnd/>
            <a:tailEnd/>
          </a:ln>
          <a:effectLst/>
        </p:spPr>
      </p:pic>
      <p:sp>
        <p:nvSpPr>
          <p:cNvPr id="8" name="Текст 5"/>
          <p:cNvSpPr txBox="1">
            <a:spLocks/>
          </p:cNvSpPr>
          <p:nvPr/>
        </p:nvSpPr>
        <p:spPr>
          <a:xfrm>
            <a:off x="5357818" y="3786190"/>
            <a:ext cx="3429000" cy="502556"/>
          </a:xfrm>
          <a:prstGeom prst="rect">
            <a:avLst/>
          </a:prstGeom>
        </p:spPr>
        <p:txBody>
          <a:bodyPr rot="0" spcFirstLastPara="0" vertOverflow="overflow" horzOverflow="overflow" vert="horz" wrap="square" lIns="82296" tIns="0" rIns="0" bIns="0" numCol="1" spcCol="0" rtlCol="0" fromWordArt="0" anchor="t" anchorCtr="0" forceAA="0" compatLnSpc="1">
            <a:noAutofit/>
          </a:bodyPr>
          <a:lstStyle/>
          <a:p>
            <a:pPr marL="0" marR="0" lvl="0" indent="0" algn="ctr" defTabSz="914400" rtl="0" eaLnBrk="1" fontAlgn="auto" latinLnBrk="0" hangingPunct="1">
              <a:lnSpc>
                <a:spcPct val="100000"/>
              </a:lnSpc>
              <a:spcBef>
                <a:spcPts val="0"/>
              </a:spcBef>
              <a:spcAft>
                <a:spcPts val="0"/>
              </a:spcAft>
              <a:buClr>
                <a:schemeClr val="tx2"/>
              </a:buClr>
              <a:buSzPct val="73000"/>
              <a:buFontTx/>
              <a:buNone/>
              <a:tabLst/>
              <a:defRPr/>
            </a:pPr>
            <a:endParaRPr kumimoji="0" lang="ru-RU" sz="2400" b="0" i="0" u="none" strike="noStrike" kern="1200" cap="none" spc="0" normalizeH="0" baseline="0" noProof="0" dirty="0">
              <a:ln>
                <a:noFill/>
              </a:ln>
              <a:solidFill>
                <a:schemeClr val="tx1"/>
              </a:solidFill>
              <a:effectLst/>
              <a:uLnTx/>
              <a:uFillTx/>
              <a:latin typeface="+mn-lt"/>
              <a:ea typeface="+mn-ea"/>
              <a:cs typeface="+mn-cs"/>
            </a:endParaRPr>
          </a:p>
        </p:txBody>
      </p:sp>
      <p:sp>
        <p:nvSpPr>
          <p:cNvPr id="9" name="Прямоугольник 8"/>
          <p:cNvSpPr/>
          <p:nvPr/>
        </p:nvSpPr>
        <p:spPr>
          <a:xfrm>
            <a:off x="5214942" y="4180344"/>
            <a:ext cx="3571900" cy="2677656"/>
          </a:xfrm>
          <a:prstGeom prst="rect">
            <a:avLst/>
          </a:prstGeom>
        </p:spPr>
        <p:txBody>
          <a:bodyPr wrap="square">
            <a:spAutoFit/>
          </a:bodyPr>
          <a:lstStyle/>
          <a:p>
            <a:pPr algn="ctr"/>
            <a:r>
              <a:rPr lang="ru-RU" sz="1400" i="1" dirty="0" smtClean="0">
                <a:solidFill>
                  <a:srgbClr val="FFC000"/>
                </a:solidFill>
                <a:effectLst>
                  <a:outerShdw blurRad="38100" dist="38100" dir="2700000" algn="tl">
                    <a:srgbClr val="000000">
                      <a:alpha val="43137"/>
                    </a:srgbClr>
                  </a:outerShdw>
                </a:effectLst>
                <a:latin typeface="+mn-lt"/>
              </a:rPr>
              <a:t>Ингредиенты:</a:t>
            </a:r>
          </a:p>
          <a:p>
            <a:pPr>
              <a:buFont typeface="Wingdings" pitchFamily="2" charset="2"/>
              <a:buChar char="v"/>
            </a:pPr>
            <a:r>
              <a:rPr lang="ru-RU" sz="1400" i="1" dirty="0" smtClean="0">
                <a:solidFill>
                  <a:srgbClr val="FFC000"/>
                </a:solidFill>
                <a:effectLst>
                  <a:outerShdw blurRad="38100" dist="38100" dir="2700000" algn="tl">
                    <a:srgbClr val="000000">
                      <a:alpha val="43137"/>
                    </a:srgbClr>
                  </a:outerShdw>
                </a:effectLst>
                <a:latin typeface="+mn-lt"/>
              </a:rPr>
              <a:t>200-250 мл натурального несладкого йогурта</a:t>
            </a:r>
          </a:p>
          <a:p>
            <a:pPr>
              <a:buFont typeface="Wingdings" pitchFamily="2" charset="2"/>
              <a:buChar char="v"/>
            </a:pPr>
            <a:r>
              <a:rPr lang="ru-RU" sz="1400" i="1" dirty="0" smtClean="0">
                <a:solidFill>
                  <a:srgbClr val="FFC000"/>
                </a:solidFill>
                <a:effectLst>
                  <a:outerShdw blurRad="38100" dist="38100" dir="2700000" algn="tl">
                    <a:srgbClr val="000000">
                      <a:alpha val="43137"/>
                    </a:srgbClr>
                  </a:outerShdw>
                </a:effectLst>
                <a:latin typeface="+mn-lt"/>
              </a:rPr>
              <a:t>30-40 г (пучок) свежей </a:t>
            </a:r>
            <a:r>
              <a:rPr lang="ru-RU" sz="1400" i="1" dirty="0" err="1" smtClean="0">
                <a:solidFill>
                  <a:srgbClr val="FFC000"/>
                </a:solidFill>
                <a:effectLst>
                  <a:outerShdw blurRad="38100" dist="38100" dir="2700000" algn="tl">
                    <a:srgbClr val="000000">
                      <a:alpha val="43137"/>
                    </a:srgbClr>
                  </a:outerShdw>
                </a:effectLst>
                <a:latin typeface="+mn-lt"/>
                <a:hlinkClick r:id="rId4"/>
              </a:rPr>
              <a:t>кинзы</a:t>
            </a:r>
            <a:r>
              <a:rPr lang="ru-RU" sz="1400" i="1" dirty="0" smtClean="0">
                <a:solidFill>
                  <a:srgbClr val="FFC000"/>
                </a:solidFill>
                <a:effectLst>
                  <a:outerShdw blurRad="38100" dist="38100" dir="2700000" algn="tl">
                    <a:srgbClr val="000000">
                      <a:alpha val="43137"/>
                    </a:srgbClr>
                  </a:outerShdw>
                </a:effectLst>
                <a:latin typeface="+mn-lt"/>
              </a:rPr>
              <a:t> или петрушки</a:t>
            </a:r>
          </a:p>
          <a:p>
            <a:pPr>
              <a:buFont typeface="Wingdings" pitchFamily="2" charset="2"/>
              <a:buChar char="v"/>
            </a:pPr>
            <a:r>
              <a:rPr lang="ru-RU" sz="1400" i="1" dirty="0" smtClean="0">
                <a:solidFill>
                  <a:srgbClr val="FFC000"/>
                </a:solidFill>
                <a:effectLst>
                  <a:outerShdw blurRad="38100" dist="38100" dir="2700000" algn="tl">
                    <a:srgbClr val="000000">
                      <a:alpha val="43137"/>
                    </a:srgbClr>
                  </a:outerShdw>
                </a:effectLst>
                <a:latin typeface="+mn-lt"/>
              </a:rPr>
              <a:t>60-70 мл оливкового масла</a:t>
            </a:r>
          </a:p>
          <a:p>
            <a:pPr>
              <a:buFont typeface="Wingdings" pitchFamily="2" charset="2"/>
              <a:buChar char="v"/>
            </a:pPr>
            <a:r>
              <a:rPr lang="ru-RU" sz="1400" i="1" dirty="0" smtClean="0">
                <a:solidFill>
                  <a:srgbClr val="FFC000"/>
                </a:solidFill>
                <a:effectLst>
                  <a:outerShdw blurRad="38100" dist="38100" dir="2700000" algn="tl">
                    <a:srgbClr val="000000">
                      <a:alpha val="43137"/>
                    </a:srgbClr>
                  </a:outerShdw>
                </a:effectLst>
                <a:latin typeface="+mn-lt"/>
              </a:rPr>
              <a:t>2 ст. ложки </a:t>
            </a:r>
            <a:r>
              <a:rPr lang="ru-RU" sz="1400" i="1" dirty="0" err="1" smtClean="0">
                <a:solidFill>
                  <a:srgbClr val="FFC000"/>
                </a:solidFill>
                <a:effectLst>
                  <a:outerShdw blurRad="38100" dist="38100" dir="2700000" algn="tl">
                    <a:srgbClr val="000000">
                      <a:alpha val="43137"/>
                    </a:srgbClr>
                  </a:outerShdw>
                </a:effectLst>
                <a:latin typeface="+mn-lt"/>
              </a:rPr>
              <a:t>лаймового</a:t>
            </a:r>
            <a:r>
              <a:rPr lang="ru-RU" sz="1400" i="1" dirty="0" smtClean="0">
                <a:solidFill>
                  <a:srgbClr val="FFC000"/>
                </a:solidFill>
                <a:effectLst>
                  <a:outerShdw blurRad="38100" dist="38100" dir="2700000" algn="tl">
                    <a:srgbClr val="000000">
                      <a:alpha val="43137"/>
                    </a:srgbClr>
                  </a:outerShdw>
                </a:effectLst>
                <a:latin typeface="+mn-lt"/>
              </a:rPr>
              <a:t> сока (или лимонного)</a:t>
            </a:r>
          </a:p>
          <a:p>
            <a:pPr>
              <a:buFont typeface="Wingdings" pitchFamily="2" charset="2"/>
              <a:buChar char="v"/>
            </a:pPr>
            <a:r>
              <a:rPr lang="ru-RU" sz="1400" i="1" dirty="0" smtClean="0">
                <a:solidFill>
                  <a:srgbClr val="FFC000"/>
                </a:solidFill>
                <a:effectLst>
                  <a:outerShdw blurRad="38100" dist="38100" dir="2700000" algn="tl">
                    <a:srgbClr val="000000">
                      <a:alpha val="43137"/>
                    </a:srgbClr>
                  </a:outerShdw>
                </a:effectLst>
                <a:latin typeface="+mn-lt"/>
              </a:rPr>
              <a:t>1,5 ч. ложки бальзамического винного белого уксуса</a:t>
            </a:r>
          </a:p>
          <a:p>
            <a:pPr>
              <a:buFont typeface="Wingdings" pitchFamily="2" charset="2"/>
              <a:buChar char="v"/>
            </a:pPr>
            <a:r>
              <a:rPr lang="ru-RU" sz="1400" i="1" dirty="0" smtClean="0">
                <a:solidFill>
                  <a:srgbClr val="FFC000"/>
                </a:solidFill>
                <a:effectLst>
                  <a:outerShdw blurRad="38100" dist="38100" dir="2700000" algn="tl">
                    <a:srgbClr val="000000">
                      <a:alpha val="43137"/>
                    </a:srgbClr>
                  </a:outerShdw>
                </a:effectLst>
                <a:latin typeface="+mn-lt"/>
              </a:rPr>
              <a:t>1 долька чеснока</a:t>
            </a:r>
          </a:p>
          <a:p>
            <a:pPr>
              <a:buFont typeface="Wingdings" pitchFamily="2" charset="2"/>
              <a:buChar char="v"/>
            </a:pPr>
            <a:r>
              <a:rPr lang="ru-RU" sz="1400" i="1" dirty="0" smtClean="0">
                <a:solidFill>
                  <a:srgbClr val="FFC000"/>
                </a:solidFill>
                <a:effectLst>
                  <a:outerShdw blurRad="38100" dist="38100" dir="2700000" algn="tl">
                    <a:srgbClr val="000000">
                      <a:alpha val="43137"/>
                    </a:srgbClr>
                  </a:outerShdw>
                </a:effectLst>
                <a:latin typeface="+mn-lt"/>
              </a:rPr>
              <a:t>соль по вкусу</a:t>
            </a:r>
            <a:endParaRPr lang="ru-RU" sz="1400" i="1" dirty="0">
              <a:solidFill>
                <a:srgbClr val="FFC000"/>
              </a:solidFill>
              <a:effectLst>
                <a:outerShdw blurRad="38100" dist="38100" dir="2700000" algn="tl">
                  <a:srgbClr val="000000">
                    <a:alpha val="43137"/>
                  </a:srgbClr>
                </a:outerShdw>
              </a:effectLst>
              <a:latin typeface="+mn-lt"/>
            </a:endParaRPr>
          </a:p>
        </p:txBody>
      </p:sp>
    </p:spTree>
  </p:cSld>
  <p:clrMapOvr>
    <a:masterClrMapping/>
  </p:clrMapOvr>
  <p:transition spd="med">
    <p:fade thruBlk="1"/>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4"/>
          <p:cNvSpPr>
            <a:spLocks noGrp="1"/>
          </p:cNvSpPr>
          <p:nvPr>
            <p:ph type="title"/>
          </p:nvPr>
        </p:nvSpPr>
        <p:spPr>
          <a:xfrm>
            <a:off x="1142976" y="1428736"/>
            <a:ext cx="6255488" cy="3500462"/>
          </a:xfrm>
        </p:spPr>
        <p:txBody>
          <a:bodyPr>
            <a:normAutofit/>
          </a:bodyPr>
          <a:lstStyle/>
          <a:p>
            <a:pPr algn="l"/>
            <a:r>
              <a:rPr lang="ru-RU" sz="1600" dirty="0" smtClean="0"/>
              <a:t>Промываем зелень, обсушиваем, крупно рубим, засыпаем в </a:t>
            </a:r>
            <a:r>
              <a:rPr lang="ru-RU" sz="1600" dirty="0" err="1" smtClean="0"/>
              <a:t>блендер</a:t>
            </a:r>
            <a:r>
              <a:rPr lang="ru-RU" sz="1600" dirty="0" smtClean="0"/>
              <a:t>.</a:t>
            </a:r>
            <a:br>
              <a:rPr lang="ru-RU" sz="1600" dirty="0" smtClean="0"/>
            </a:br>
            <a:r>
              <a:rPr lang="ru-RU" sz="1600" dirty="0" smtClean="0"/>
              <a:t/>
            </a:r>
            <a:br>
              <a:rPr lang="ru-RU" sz="1600" dirty="0" smtClean="0"/>
            </a:br>
            <a:r>
              <a:rPr lang="ru-RU" sz="1600" dirty="0" smtClean="0"/>
              <a:t>Добавляем все составляющие соуса и даем </a:t>
            </a:r>
            <a:r>
              <a:rPr lang="ru-RU" sz="1600" dirty="0" err="1" smtClean="0"/>
              <a:t>блендеру</a:t>
            </a:r>
            <a:r>
              <a:rPr lang="ru-RU" sz="1600" dirty="0" smtClean="0"/>
              <a:t> поработать, пока не получим однородный состав.</a:t>
            </a:r>
            <a:br>
              <a:rPr lang="ru-RU" sz="1600" dirty="0" smtClean="0"/>
            </a:br>
            <a:r>
              <a:rPr lang="ru-RU" sz="1600" dirty="0" smtClean="0"/>
              <a:t/>
            </a:r>
            <a:br>
              <a:rPr lang="ru-RU" sz="1600" dirty="0" smtClean="0"/>
            </a:br>
            <a:r>
              <a:rPr lang="ru-RU" sz="1600" dirty="0" smtClean="0"/>
              <a:t>При желании сделать соус еще более пикантным добавляем в него </a:t>
            </a:r>
            <a:r>
              <a:rPr lang="ru-RU" sz="1600" dirty="0" smtClean="0">
                <a:hlinkClick r:id="rId2"/>
              </a:rPr>
              <a:t>корнишоны</a:t>
            </a:r>
            <a:r>
              <a:rPr lang="ru-RU" sz="1600" dirty="0" smtClean="0"/>
              <a:t> или маринованные огурчики, горчицу, для </a:t>
            </a:r>
            <a:r>
              <a:rPr lang="ru-RU" sz="1600" dirty="0" smtClean="0">
                <a:hlinkClick r:id="rId3"/>
              </a:rPr>
              <a:t>рыбных салатов</a:t>
            </a:r>
            <a:r>
              <a:rPr lang="ru-RU" sz="1600" dirty="0" smtClean="0"/>
              <a:t> – анчоусы или кильку, а также перец... и так далее.</a:t>
            </a:r>
            <a:r>
              <a:rPr lang="ru-RU" sz="1100" dirty="0" smtClean="0"/>
              <a:t/>
            </a:r>
            <a:br>
              <a:rPr lang="ru-RU" sz="1100" dirty="0" smtClean="0"/>
            </a:br>
            <a:endParaRPr lang="ru-RU" sz="1100" dirty="0">
              <a:solidFill>
                <a:srgbClr val="FFC000"/>
              </a:solidFill>
            </a:endParaRPr>
          </a:p>
        </p:txBody>
      </p:sp>
      <p:sp>
        <p:nvSpPr>
          <p:cNvPr id="6" name="Текст 5"/>
          <p:cNvSpPr>
            <a:spLocks noGrp="1"/>
          </p:cNvSpPr>
          <p:nvPr>
            <p:ph type="body" idx="1"/>
          </p:nvPr>
        </p:nvSpPr>
        <p:spPr>
          <a:xfrm>
            <a:off x="857224" y="214290"/>
            <a:ext cx="6255488" cy="743507"/>
          </a:xfrm>
        </p:spPr>
        <p:txBody>
          <a:bodyPr/>
          <a:lstStyle/>
          <a:p>
            <a:pPr algn="ctr"/>
            <a:r>
              <a:rPr lang="ru-RU" sz="2800" b="1" i="1" dirty="0" smtClean="0">
                <a:solidFill>
                  <a:schemeClr val="accent3"/>
                </a:solidFill>
                <a:effectLst>
                  <a:outerShdw blurRad="38100" dist="38100" dir="2700000" algn="tl">
                    <a:srgbClr val="000000">
                      <a:alpha val="43137"/>
                    </a:srgbClr>
                  </a:outerShdw>
                </a:effectLst>
              </a:rPr>
              <a:t>Способ приготовления</a:t>
            </a:r>
          </a:p>
          <a:p>
            <a:endParaRPr lang="ru-RU" dirty="0"/>
          </a:p>
        </p:txBody>
      </p:sp>
    </p:spTree>
  </p:cSld>
  <p:clrMapOvr>
    <a:masterClrMapping/>
  </p:clrMapOvr>
  <p:transition spd="med">
    <p:fade thruBlk="1"/>
  </p:transition>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Изящная">
  <a:themeElements>
    <a:clrScheme name="Изящная">
      <a:dk1>
        <a:sysClr val="windowText" lastClr="000000"/>
      </a:dk1>
      <a:lt1>
        <a:sysClr val="window" lastClr="FFFFFF"/>
      </a:lt1>
      <a:dk2>
        <a:srgbClr val="B13F9A"/>
      </a:dk2>
      <a:lt2>
        <a:srgbClr val="F4E7ED"/>
      </a:lt2>
      <a:accent1>
        <a:srgbClr val="B83D68"/>
      </a:accent1>
      <a:accent2>
        <a:srgbClr val="AC66BB"/>
      </a:accent2>
      <a:accent3>
        <a:srgbClr val="DE6C36"/>
      </a:accent3>
      <a:accent4>
        <a:srgbClr val="F9B639"/>
      </a:accent4>
      <a:accent5>
        <a:srgbClr val="CF6DA4"/>
      </a:accent5>
      <a:accent6>
        <a:srgbClr val="FA8D3D"/>
      </a:accent6>
      <a:hlink>
        <a:srgbClr val="FFDE66"/>
      </a:hlink>
      <a:folHlink>
        <a:srgbClr val="D490C5"/>
      </a:folHlink>
    </a:clrScheme>
    <a:fontScheme name="Изящная">
      <a:majorFont>
        <a:latin typeface="Trebuchet MS"/>
        <a:ea typeface=""/>
        <a:cs typeface=""/>
        <a:font script="Jpan" typeface="HG丸ｺﾞｼｯｸM-PRO"/>
        <a:font script="Hang" typeface="HY그래픽M"/>
        <a:font script="Hans" typeface="黑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rebuchet MS"/>
        <a:ea typeface=""/>
        <a:cs typeface=""/>
        <a:font script="Jpan" typeface="HG丸ｺﾞｼｯｸM-PRO"/>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Изящная">
      <a:fillStyleLst>
        <a:solidFill>
          <a:schemeClr val="phClr"/>
        </a:solidFill>
        <a:gradFill rotWithShape="1">
          <a:gsLst>
            <a:gs pos="0">
              <a:schemeClr val="phClr">
                <a:tint val="15000"/>
                <a:satMod val="250000"/>
              </a:schemeClr>
            </a:gs>
            <a:gs pos="49000">
              <a:schemeClr val="phClr">
                <a:tint val="50000"/>
                <a:satMod val="200000"/>
              </a:schemeClr>
            </a:gs>
            <a:gs pos="49100">
              <a:schemeClr val="phClr">
                <a:tint val="64000"/>
                <a:satMod val="160000"/>
              </a:schemeClr>
            </a:gs>
            <a:gs pos="92000">
              <a:schemeClr val="phClr">
                <a:tint val="50000"/>
                <a:satMod val="200000"/>
              </a:schemeClr>
            </a:gs>
            <a:gs pos="100000">
              <a:schemeClr val="phClr">
                <a:tint val="43000"/>
                <a:satMod val="190000"/>
              </a:schemeClr>
            </a:gs>
          </a:gsLst>
          <a:lin ang="5400000" scaled="1"/>
        </a:gradFill>
        <a:gradFill rotWithShape="1">
          <a:gsLst>
            <a:gs pos="0">
              <a:schemeClr val="phClr">
                <a:tint val="74000"/>
              </a:schemeClr>
            </a:gs>
            <a:gs pos="49000">
              <a:schemeClr val="phClr">
                <a:tint val="96000"/>
                <a:shade val="84000"/>
                <a:satMod val="110000"/>
              </a:schemeClr>
            </a:gs>
            <a:gs pos="49100">
              <a:schemeClr val="phClr">
                <a:shade val="55000"/>
                <a:satMod val="150000"/>
              </a:schemeClr>
            </a:gs>
            <a:gs pos="92000">
              <a:schemeClr val="phClr">
                <a:tint val="98000"/>
                <a:shade val="90000"/>
                <a:satMod val="128000"/>
              </a:schemeClr>
            </a:gs>
            <a:gs pos="100000">
              <a:schemeClr val="phClr">
                <a:tint val="90000"/>
                <a:shade val="97000"/>
                <a:satMod val="128000"/>
              </a:schemeClr>
            </a:gs>
          </a:gsLst>
          <a:lin ang="5400000" scaled="1"/>
        </a:gradFill>
      </a:fillStyleLst>
      <a:lnStyleLst>
        <a:ln w="11430" cap="flat" cmpd="sng" algn="ctr">
          <a:solidFill>
            <a:schemeClr val="phClr"/>
          </a:solidFill>
          <a:prstDash val="solid"/>
        </a:ln>
        <a:ln w="40000" cap="flat" cmpd="sng" algn="ctr">
          <a:solidFill>
            <a:schemeClr val="phClr"/>
          </a:solidFill>
          <a:prstDash val="solid"/>
        </a:ln>
        <a:ln w="31800" cap="flat" cmpd="sng" algn="ctr">
          <a:solidFill>
            <a:schemeClr val="phClr"/>
          </a:solidFill>
          <a:prstDash val="solid"/>
        </a:ln>
      </a:lnStyleLst>
      <a:effectStyleLst>
        <a:effectStyle>
          <a:effectLst>
            <a:outerShdw blurRad="50800" dist="25000" dir="5400000" rotWithShape="0">
              <a:schemeClr val="phClr">
                <a:shade val="30000"/>
                <a:satMod val="150000"/>
                <a:alpha val="38000"/>
              </a:schemeClr>
            </a:outerShdw>
          </a:effectLst>
        </a:effectStyle>
        <a:effectStyle>
          <a:effectLst>
            <a:outerShdw blurRad="39000" dist="25400" dir="5400000" rotWithShape="0">
              <a:schemeClr val="phClr">
                <a:shade val="33000"/>
                <a:alpha val="83000"/>
              </a:schemeClr>
            </a:outerShdw>
          </a:effectLst>
        </a:effectStyle>
        <a:effectStyle>
          <a:effectLst>
            <a:outerShdw blurRad="39000" dist="25400" dir="5400000" rotWithShape="0">
              <a:schemeClr val="phClr">
                <a:shade val="33000"/>
                <a:alpha val="83000"/>
              </a:schemeClr>
            </a:outerShdw>
          </a:effectLst>
          <a:scene3d>
            <a:camera prst="orthographicFront" fov="0">
              <a:rot lat="0" lon="0" rev="0"/>
            </a:camera>
            <a:lightRig rig="contrasting" dir="t">
              <a:rot lat="0" lon="0" rev="1500000"/>
            </a:lightRig>
          </a:scene3d>
          <a:sp3d extrusionH="127000" prstMaterial="powder">
            <a:bevelT w="50800" h="63500"/>
          </a:sp3d>
        </a:effectStyle>
      </a:effectStyleLst>
      <a:bgFillStyleLst>
        <a:solidFill>
          <a:schemeClr val="phClr"/>
        </a:solidFill>
        <a:gradFill rotWithShape="1">
          <a:gsLst>
            <a:gs pos="0">
              <a:schemeClr val="phClr">
                <a:tint val="78000"/>
                <a:satMod val="220000"/>
              </a:schemeClr>
            </a:gs>
            <a:gs pos="100000">
              <a:schemeClr val="phClr">
                <a:shade val="35000"/>
                <a:satMod val="155000"/>
              </a:schemeClr>
            </a:gs>
          </a:gsLst>
          <a:path path="circle">
            <a:fillToRect l="50000" t="50000" r="50000" b="50000"/>
          </a:path>
        </a:gradFill>
        <a:blipFill>
          <a:blip xmlns:r="http://schemas.openxmlformats.org/officeDocument/2006/relationships" r:embed="rId1">
            <a:duotone>
              <a:schemeClr val="phClr">
                <a:shade val="60000"/>
                <a:satMod val="180000"/>
              </a:schemeClr>
              <a:schemeClr val="phClr">
                <a:tint val="500"/>
                <a:satMod val="150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438</TotalTime>
  <Words>1106</Words>
  <Application>Microsoft Office PowerPoint</Application>
  <PresentationFormat>Экран (4:3)</PresentationFormat>
  <Paragraphs>173</Paragraphs>
  <Slides>29</Slides>
  <Notes>9</Notes>
  <HiddenSlides>0</HiddenSlides>
  <MMClips>0</MMClips>
  <ScaleCrop>false</ScaleCrop>
  <HeadingPairs>
    <vt:vector size="4" baseType="variant">
      <vt:variant>
        <vt:lpstr>Тема</vt:lpstr>
      </vt:variant>
      <vt:variant>
        <vt:i4>1</vt:i4>
      </vt:variant>
      <vt:variant>
        <vt:lpstr>Заголовки слайдов</vt:lpstr>
      </vt:variant>
      <vt:variant>
        <vt:i4>29</vt:i4>
      </vt:variant>
    </vt:vector>
  </HeadingPairs>
  <TitlesOfParts>
    <vt:vector size="30" baseType="lpstr">
      <vt:lpstr>Изящная</vt:lpstr>
      <vt:lpstr>СОУСЫ ДЛЯ РЫБЫ</vt:lpstr>
      <vt:lpstr>Сделать соус Ранч (рэнч), столь популярный в Штатах и других странах – это так просто. При этом можно использовать сушеные (или в порошке) зелень, лук и чеснок, а можно – свежие. Вариантов ранча – множество.</vt:lpstr>
      <vt:lpstr>     Рубленый чеснок посыпаем солью и разминаем вилкой практически в пюре. Перемешиваем с остальной зеленью и добавками, затем – с майонезом, в конце – лимонный сок.   Начинаем добавлять пахту – до нужной нам степени густоты, и пробуем: возможно, что-то на наш вкус следует добавить, например, пару капель Вустерского соуса, соли и т.д.  Чтобы соус настоялся, помещаем его на пару часиков (а лучше дольше) в холодное место. Вообще он может стоять в холодильнике до 6-7 дней. Трудности с пахтой? Заменить же ее в соусе ранч можно йогуртом, сметаной, кефиром, сливками.  А майонез, конечно, лучше приготовить свой, домашний. Как и вовремя позаботиться о том, чтобы заготовить сухую смесь, которая поможет нам зимой в любой момент смешать соус ранч. </vt:lpstr>
      <vt:lpstr>Этот не всем знакомый ингредиент – участник множества тайских (и не только тайских) блюд - все чаще появляется в рецептах. Если вы не храните его бутылочку – то для многих рецептов можно быстро приготовить чили-пасту.</vt:lpstr>
      <vt:lpstr>Мелко нарезаем перцы, причем в зависимости от предпочтений семена можно оставить или вытряхнуть из перцев.  Добавляем воду, соль и толчем в ступке, либо за нас это делает ручной блендер.  Более жгуче-острый вариант чили-пасты можем приготовить, если добавим 8-12 долек чеснока, перемолов его вместе с перцем. </vt:lpstr>
      <vt:lpstr>Правильно приготовленный томатный конкассе украсит своим вкусом множество блюд – мясных, рыбных, овощных.</vt:lpstr>
      <vt:lpstr> Мы взяли 3 помидора среднего размера – для томатного конкассе на 2 порции. На конфорку ставим кастрюлю с достаточным количеством воды. Пока она закипает, приготовим миску с холодной водой и кусочками льда, посолим – чтобы помидоры после кипятка моментально охладились.  Кончиком ножа вырезаем плодоножки, делаем надсечки на кожице и опускаем в бурно кипящую воду. Летним спелым помидорам обычно достаточно 10-20 секунд, зимним с толстой кожицей – до минуты.  Как только кожица начинает отслаиваться – выкладываем томаты в ледяную воду. Охладив, снимаем кожицу и разрезаем – что зависит от размера – на 2-4 части. Вычищаем семена, сливаем жидкость. Можно шинковать – но для более качественного соуса лучше убрать и перегородки.  В этом случае мы получаем томатные лепестки одинаковой толщины, которые нетрудно тонко порезать вдоль – и нашинковать, соблюдая размеры, принятые для конкассе – обычно 2 на 5 мм.  Заправляем конкассе, добавляя в него не только соль и перец, но и – на свой вкус – базилик или другую зелень, свежую или сушеную, чуточку чеснока, оливковое масло, каперсы, маслины, не горький лук. И дадим настояться около получаса.  Можно делать конкассе с термической обработкой, для чего на небольшом огне выпариваем соус и заправляем.  Теперь мы можем подать томатный конкассе в качестве сопровождения к блюдам из жареного мяса, рыбы, пюре из картофеля, а можем использовать его для запекания. </vt:lpstr>
      <vt:lpstr>Соус  из йогурта с зеленью - хорошая альтернатива майонезу или сметане для заправки салатов, приправы к овощам, мясным и рыбным блюдам, сэндвичам, рулетам из лаваша с начинками. Вкусный и низкокалорийный.</vt:lpstr>
      <vt:lpstr>Промываем зелень, обсушиваем, крупно рубим, засыпаем в блендер.  Добавляем все составляющие соуса и даем блендеру поработать, пока не получим однородный состав.  При желании сделать соус еще более пикантным добавляем в него корнишоны или маринованные огурчики, горчицу, для рыбных салатов – анчоусы или кильку, а также перец... и так далее. </vt:lpstr>
      <vt:lpstr>Не станем углубляться в историю и мифы о создании этого соуса, одного из основных соусов во французской кухне. Главное – он есть, он необычайно популярен, подходит к блюдам из мяса, рыбы, овощей, макаронных изделий, хорош для запекания и имеет массу вариантов. Мы рассказываем, как приготовить основной соус бешамель.</vt:lpstr>
      <vt:lpstr>  В небольшой кастрюле растапливаем на малом огне сливочное масло, помешивая деревянной лопаткой или венчиком, всыпаем муку, чтобы не было комочков.  Сразу же добавляем струйкой молоко, опять же при помешивании, солим и перчим. Немного увеличиваем огонь и, продолжая помешивать соус, доводим его до кипения.  Бешамель – достаточно густой соус, поэтому, как только закипит, уменьшаем огонь до самого слабого и – само собой, непрерывно помешивая – даем ему загустеть до нужной нам консистенции. При желании можно добавить в соус щепотку тертого мускатного ореха.  Если мы собираемся использовать соус в качестве подливы ко вторым блюдам – стоит сделать его менее густым. И, наоборот, загустить, если планируется под соусом запекать мясо, рыбу, макароны или овощи. Для этого не стоит изменять пропорции. Всё очень просто. Чем дольше держим на маленьком огне и мешаем – тем гуще соус. </vt:lpstr>
      <vt:lpstr>Этот марокканский соус – чермула (его еще называют «шермула») – становится популярным в нашей стране. Он хорош и как приправа, и в качестве маринада.</vt:lpstr>
      <vt:lpstr>  Промываем, встряхиваем и выкладываем для просушки зелень.  На сухой сковороде слегка прогреваем семена кумина и кориандр – они станут ароматнее.  Лимон моем, обсушиваем, натираем цедру и выжимаем 2 ст. ложки сока.  Кумин, кориандр и очищенный чеснок растираем в ступке.  Нарезаем зелень, нам нужно по 3 ст. ложки петрушки и кинзы.  Засыпаем зелень в блендер, сюда же – смесь из ступки и паприку, измельчаем.  Добавляем оливковое масло и лимонный сок, солим по вкусу, после перемешивания у нас получается ароматная негустая паста.  Такой приправой можно обмазать рыбу перед жаркой или поместить ее внутрь рыбы, оставить мариноваться на 15-20 минут. То же самое можно сделать с курицей или только ее крылышками, или грудкой. А если добавить еще пару ложек масла – то получится более чем пикантная заправка для салата. И у него будет совсем другой вкус.  Если же нам нужен пикантный соус к тем же крылышкам, к рыбе, к запеченным или жареным овощам – нам понадобится еще 2 ст. ложки масла и 2 ст. ложки белого сухого вина.  Выливаем чермулу в ковшик или кастрюльку, ставим на слабый огонь, добавляем вино и масло, помешивая, прогреваем 3-4 минуты. Вот и все.  Нет блендера или кухонного комбайна? Готовим чермулу в ступке, так же, как соус песто, в котором не в последнюю очередь ценится именно ручное приготовление. Если не торопиться и приготовить чермулу для подачи к другим блюдам заранее, часа за два, а лучше за полсуток – вкус соуса будет более тонким и гармоничным. Если же чермула нужна нам в качестве маринада – используем сразу после приготовления.  Если любите «погорячее» - добавьте в чермулу чили или другой жгучий перец. Можно еще нашинковать небольшую красную луковицу. </vt:lpstr>
      <vt:lpstr>На основе этого несложного белого рыбного соуса можно приготовить множество вариаций для разных рыбных блюд. Мы приводим 3 рецепта белого соуса.</vt:lpstr>
      <vt:lpstr>Пассеруем муку со сливочным маслом на слабом огне, при температуре не больше 110-120°,  чтобы цвет муки не менялся.  Заливаем столько рыбного бульона, сколько необходимо для нашего соуса, и варим на малом огне 45-50 минут под крышкой. Сняв с огня, солим и процеживаем.  добавляем туда измельченные и спассерованные лук, корни петрушки и сельдерея, а также - специи со своему выбору.  Варим так же, 45-50 минут. Готовый соус солим и процеживаем, снова доводим до кипения и выключаем.  На поверхность можно положить кусочки сливочного масла, чтобы не образовалась ненужная пленка. </vt:lpstr>
      <vt:lpstr>Мы уже столько испробовали рецептов, для которых покупали огненно-красные стручки перца чили, что пришла пора сделать и домашний соус из него. Будем подавать его к разным блюдам - или использовать в их приготовлении.</vt:lpstr>
      <vt:lpstr> Перчики промываем, обсушиваем. Нарезаем кусочками.   Промываем, обсушиваем и рубим кинзу.   Чистим и нарезаем кусочками имбирь и чеснок.   Помещаем перцы, чеснок, имбирь и зелень в кухонный комбайн, блендер и измельчаем до однородности.   Выливаем в миску, добавляем сахар, сок лайма и рыбный соус. Как следует перемешиваем.   Переливаем наш домашний соус чили в стерилизованные баночки, закрываем и ставим в холодильник.</vt:lpstr>
      <vt:lpstr>Сметанный соуск рыбе можно сделать на основе белого соуса, а можно - немного иначе, проще. Читайте, готовьте, сравнивайте.</vt:lpstr>
      <vt:lpstr>На сковороде без масла слегка пассеруем муку, охлаждаем, смешиваем с размягченным маслом и не спеша, при постоянном помешивании, добавляем сметану, солим и перчим, варим 3-5 минут и процеживаем.  Более насыщенный вкус соуса получим, если сначала приготовим основной белый рыбный соус, а в самом конце добавим в него и прокипятим сметану. </vt:lpstr>
      <vt:lpstr>Томатный соус готовится на основе белого соуса и подается к отварной, паровой рыбе и блюдам из рыбного фарша.</vt:lpstr>
      <vt:lpstr>В еще не снятый с огня белый основной соус добавляем пассерованный на сковороде с маслом лук, томат-пюре, мелко накрошенные морковь и корень петрушки, соль, сахар и перец, лавровый лист и варим на маленьком огне 15-20 минут.  Слегка остудив, процеживаем, а овощи протираем или измельчаем блендером, закладываем в соус, перемешиваем и заправляем небольшим кусочком сливочного масла.  </vt:lpstr>
      <vt:lpstr>раковый соус подается к отварной и припущенной рыбе.</vt:lpstr>
      <vt:lpstr>  Панцири, оставшиеся от вареных раков, оставляем подсушиться.  Затем мелко растолчем в ступке и смешаем с размягченным сливочным маслом в пропорции 1:2.  Это раковое масло полностью растапливаем на медленном огне, снимаем, добавляем желтки,  взбитые с солью, и несколько капель лимонного сока. </vt:lpstr>
      <vt:lpstr>Раковый соус - отличное дополнение к вареной или припущенной рыбе - лососю, судаку, белорыбице, форели и сигу.</vt:lpstr>
      <vt:lpstr> Белый соус в кастрюле ставим на огонь, засыпаем мелко накрошенные лук, корни петрушки и сельдерея, доводим до кипения и оставляем вариться на малом огне под крышкой около получаса.  За пару минут до окончания вливаем заранее вскипяченное вино, кладем соль, перец, лимонную кислоту, выворачиваем регулятор на самый малый огонь, чтобы кипение прекратилось, и начинаем, непрерывно помешивая, забрасывать кусочки ракового и сливочного масла.  Закончив и убедившись, что масса стала однородной, снимаем и процеживаем.  </vt:lpstr>
      <vt:lpstr>Гранатовый соус Наршараб (нашараби) вполне можно приготовить дома. Добавка пикантного густого соуса Наршараб к блюдам из мяса, птицы, рыбы и салатам подарит им новые отттенки вкуса, от которых мы уже не сможем отказаться.</vt:lpstr>
      <vt:lpstr>  Очищаем гранаты, вынимаем зерна. Если не знаем, как это сделать проще - читаем здесь.  Кладем зерна в кастрюлю, ставим ее на небольшой огонь и начинаем с помощью деревянной толкушки давить и перемешивать (деревянной ложкой) зерна граната.   Делаем это до тех пор, пока не увидим, что зерна побелели.  Тогда выкладываем содержимое кастрюли в дуршлаг или сито, под которое подставляем миску или кастрюлю, куда будет сливаться сок. И продолжаем давить и перемешивать зерна. Чтобы выжать весь сок до капли, можно подавить эту массу рукой (в резиновой перчатке).  Выжатый сок ставим в кастрюле снова на огонь, ждем закипания. После чего переводим на малый огонь и ждем, пока выпарится минимум пятая часть жидкости.  Но не просто ждем, а постоянно помешиваем, чтобы сок не пригорел.  Соус готов, когда консистенция его стала подобна жидковатой сметане. Выключаем огонь, добавляем ло вкусу пряности и сахар. Некоторые предпочитают добавлять только соль.  Для точного расчета: из 1 кг очищенных гранатовых зерен получается в среднем 250-300 мл соуса Наршараб. Хранить соус лучше в холодильнике. </vt:lpstr>
      <vt:lpstr>Песто - один из знаменитых итальянских соусов. В отличие от большинства, это – холодный соус. Соус Песто хорош и к рыбе, и к мясу, великолепен с овощами, гармоничен с сырами - моцареллой, мягким творожным и козьим. Вкусен просто с ломтиком хлеба. </vt:lpstr>
      <vt:lpstr> Этот вариант песто готовится с помощью блендера.  Листья базилика прежде всего моем и тщательно обсушиваем, чтобы не осталось ни капельки влаги.  Ядра орехов слегка обжариваем на сухой сковороде – тогда ореховая нотка в соусе будет более слышимой.  Чеснок нарезаем тонкими пластинками. Сыр натираем на мелкой терке.  Сначала в чашу кладем базилик и чеснок, измельчаем ручным блендером, подсыпая постепенно половину орешков и по каплям – половину оливкового масла. Блендер должен работать с малой скоростью, чтобы не допустить нагрева соуса.   Далее добавляем тертый пармезан, а после него – оставшиеся орешки и масло. </vt:lpstr>
    </vt:vector>
  </TitlesOfParts>
  <Company>MoBIL GROUP</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Приготовление запеченных блюд из рыбы</dc:title>
  <dc:creator>Speed_XP</dc:creator>
  <cp:lastModifiedBy>DNA7 X86</cp:lastModifiedBy>
  <cp:revision>27</cp:revision>
  <dcterms:created xsi:type="dcterms:W3CDTF">2010-10-11T07:21:02Z</dcterms:created>
  <dcterms:modified xsi:type="dcterms:W3CDTF">2015-05-31T04:01:03Z</dcterms:modified>
</cp:coreProperties>
</file>