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8" r:id="rId12"/>
    <p:sldId id="267" r:id="rId13"/>
    <p:sldId id="269" r:id="rId14"/>
    <p:sldId id="270" r:id="rId15"/>
    <p:sldId id="271" r:id="rId16"/>
    <p:sldId id="272"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27" autoAdjust="0"/>
  </p:normalViewPr>
  <p:slideViewPr>
    <p:cSldViewPr>
      <p:cViewPr>
        <p:scale>
          <a:sx n="77" d="100"/>
          <a:sy n="77" d="100"/>
        </p:scale>
        <p:origin x="-1164" y="-16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725C68B6-61C2-468F-89AB-4B9F7531AA6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B106E36-FD25-4E2D-B0AA-010F637433A0}" type="datetimeFigureOut">
              <a:rPr lang="ru-RU" smtClean="0"/>
              <a:pPr/>
              <a:t>31.05.2015</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25C68B6-61C2-468F-89AB-4B9F7531AA6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stefibozhilova.com/wp-content/uploads/2013/03/tea-camomille.jpg"/>
          <p:cNvPicPr>
            <a:picLocks noChangeAspect="1" noChangeArrowheads="1"/>
          </p:cNvPicPr>
          <p:nvPr/>
        </p:nvPicPr>
        <p:blipFill>
          <a:blip r:embed="rId2" cstate="print"/>
          <a:srcRect/>
          <a:stretch>
            <a:fillRect/>
          </a:stretch>
        </p:blipFill>
        <p:spPr bwMode="auto">
          <a:xfrm>
            <a:off x="0" y="7434"/>
            <a:ext cx="9144000" cy="6858000"/>
          </a:xfrm>
          <a:prstGeom prst="rect">
            <a:avLst/>
          </a:prstGeom>
          <a:noFill/>
        </p:spPr>
      </p:pic>
      <p:sp>
        <p:nvSpPr>
          <p:cNvPr id="2" name="Заголовок 1"/>
          <p:cNvSpPr>
            <a:spLocks noGrp="1"/>
          </p:cNvSpPr>
          <p:nvPr>
            <p:ph type="ctrTitle"/>
          </p:nvPr>
        </p:nvSpPr>
        <p:spPr>
          <a:xfrm>
            <a:off x="571472" y="285728"/>
            <a:ext cx="8143932" cy="2714644"/>
          </a:xfrm>
        </p:spPr>
        <p:txBody>
          <a:bodyPr>
            <a:normAutofit/>
          </a:bodyPr>
          <a:lstStyle/>
          <a:p>
            <a:pPr algn="ctr"/>
            <a:r>
              <a:rPr lang="ru-RU" sz="6000" dirty="0" smtClean="0">
                <a:solidFill>
                  <a:srgbClr val="92D050"/>
                </a:solidFill>
              </a:rPr>
              <a:t>Производство </a:t>
            </a:r>
            <a:r>
              <a:rPr lang="ru-RU" sz="6000" dirty="0" smtClean="0">
                <a:solidFill>
                  <a:srgbClr val="92D050"/>
                </a:solidFill>
              </a:rPr>
              <a:t>чая</a:t>
            </a:r>
            <a:endParaRPr lang="ru-RU" sz="6000" dirty="0">
              <a:solidFill>
                <a:srgbClr val="92D050"/>
              </a:solidFill>
            </a:endParaRPr>
          </a:p>
        </p:txBody>
      </p:sp>
      <p:sp>
        <p:nvSpPr>
          <p:cNvPr id="3" name="Подзаголовок 2"/>
          <p:cNvSpPr>
            <a:spLocks noGrp="1"/>
          </p:cNvSpPr>
          <p:nvPr>
            <p:ph type="subTitle" idx="1"/>
          </p:nvPr>
        </p:nvSpPr>
        <p:spPr>
          <a:xfrm>
            <a:off x="428596" y="5429264"/>
            <a:ext cx="8215370" cy="928694"/>
          </a:xfrm>
        </p:spPr>
        <p:txBody>
          <a:bodyPr>
            <a:normAutofit/>
          </a:bodyPr>
          <a:lstStyle/>
          <a:p>
            <a:endParaRPr lang="ru-RU" sz="3200"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ttps://encrypted-tbn1.gstatic.com/images?q=tbn:ANd9GcTO4RZlM-iUBIgmXgDNx8ble9ToQisi53MbRS8TyTrx5rK9vVKV"/>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500042"/>
            <a:ext cx="8258204" cy="1000132"/>
          </a:xfrm>
        </p:spPr>
        <p:txBody>
          <a:bodyPr>
            <a:normAutofit/>
          </a:bodyPr>
          <a:lstStyle/>
          <a:p>
            <a:pPr algn="ctr"/>
            <a:r>
              <a:rPr lang="ru-RU" b="1" dirty="0" smtClean="0">
                <a:solidFill>
                  <a:schemeClr val="tx1"/>
                </a:solidFill>
              </a:rPr>
              <a:t>Правила приготовления чая.</a:t>
            </a:r>
            <a:endParaRPr lang="ru-RU" b="1" dirty="0">
              <a:solidFill>
                <a:schemeClr val="tx1"/>
              </a:solidFill>
            </a:endParaRPr>
          </a:p>
        </p:txBody>
      </p:sp>
      <p:sp>
        <p:nvSpPr>
          <p:cNvPr id="3" name="Содержимое 2"/>
          <p:cNvSpPr>
            <a:spLocks noGrp="1"/>
          </p:cNvSpPr>
          <p:nvPr>
            <p:ph idx="1"/>
          </p:nvPr>
        </p:nvSpPr>
        <p:spPr>
          <a:xfrm>
            <a:off x="457200" y="1714488"/>
            <a:ext cx="8229600" cy="4610112"/>
          </a:xfrm>
        </p:spPr>
        <p:txBody>
          <a:bodyPr>
            <a:normAutofit lnSpcReduction="10000"/>
          </a:bodyPr>
          <a:lstStyle/>
          <a:p>
            <a:pPr>
              <a:buNone/>
            </a:pPr>
            <a:r>
              <a:rPr lang="ru-RU" b="1" dirty="0" smtClean="0"/>
              <a:t>Чай</a:t>
            </a:r>
            <a:r>
              <a:rPr lang="ru-RU" dirty="0" smtClean="0"/>
              <a:t> – одно из самых больших удовольствий нашей жизни. Это быстрый и мягкий способ укрыться от беспокойного ритма современной жизни. Он улучшает настроение, восприятие и кровяное давление.</a:t>
            </a:r>
          </a:p>
          <a:p>
            <a:pPr>
              <a:buNone/>
            </a:pPr>
            <a:r>
              <a:rPr lang="ru-RU" dirty="0" smtClean="0"/>
              <a:t>1. Всегда используйте высококачественный Цейлонский чай и храните его в герметичной ёмкости.  Никогда не храните чай вместе с другими остро пахнущими продуктами и ароматическими веществами, такими, как масла, мыло, приправы, так как чай очень быстро поглощает инородные запахи.</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tvcook.ru/uploads/images/00/12/42/2013/03/28/ea6e8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Содержимое 2"/>
          <p:cNvSpPr>
            <a:spLocks noGrp="1"/>
          </p:cNvSpPr>
          <p:nvPr>
            <p:ph idx="1"/>
          </p:nvPr>
        </p:nvSpPr>
        <p:spPr>
          <a:xfrm>
            <a:off x="457200" y="857232"/>
            <a:ext cx="8229600" cy="5467368"/>
          </a:xfrm>
        </p:spPr>
        <p:txBody>
          <a:bodyPr>
            <a:normAutofit lnSpcReduction="10000"/>
          </a:bodyPr>
          <a:lstStyle/>
          <a:p>
            <a:pPr>
              <a:buNone/>
            </a:pPr>
            <a:r>
              <a:rPr lang="ru-RU" dirty="0" smtClean="0"/>
              <a:t>2. Для заваривания используйте </a:t>
            </a:r>
            <a:r>
              <a:rPr lang="ru-RU" dirty="0" err="1" smtClean="0"/>
              <a:t>свежевскипяченную</a:t>
            </a:r>
            <a:r>
              <a:rPr lang="ru-RU" dirty="0" smtClean="0"/>
              <a:t> воду (предпочтительно воду из натуральных источников с наименьшим содержанием минералов). Никогда не используйте ранее вскипяченную воду, которая кипела продолжительное количество времени. Заваривать чай следует, когда вода едва достигла уровня закипания. Долго кипящая вода не даст вкуса настоящего чая из-за недостатка кислорода.</a:t>
            </a:r>
          </a:p>
          <a:p>
            <a:pPr>
              <a:buNone/>
            </a:pPr>
            <a:r>
              <a:rPr lang="ru-RU" dirty="0" smtClean="0"/>
              <a:t>3. Предварительно согрейте чайник и остальную посуду, используемую для заваривания чая, горячей водой. Держите заварной чайник рядом с электрическим, а не на оборот, чтобы свести остывание воды к минимуму.</a:t>
            </a:r>
          </a:p>
          <a:p>
            <a:pPr>
              <a:buNone/>
            </a:pP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upsite.co.il/uploaded/images/1004_444fbd214ec6ebb0e239de5cbe5bbd6a.gif"/>
          <p:cNvPicPr>
            <a:picLocks noChangeAspect="1" noChangeArrowheads="1"/>
          </p:cNvPicPr>
          <p:nvPr/>
        </p:nvPicPr>
        <p:blipFill>
          <a:blip r:embed="rId2" cstate="print"/>
          <a:srcRect/>
          <a:stretch>
            <a:fillRect/>
          </a:stretch>
        </p:blipFill>
        <p:spPr bwMode="auto">
          <a:xfrm>
            <a:off x="2000232" y="3114675"/>
            <a:ext cx="5314950" cy="3743325"/>
          </a:xfrm>
          <a:prstGeom prst="rect">
            <a:avLst/>
          </a:prstGeom>
          <a:noFill/>
        </p:spPr>
      </p:pic>
      <p:sp>
        <p:nvSpPr>
          <p:cNvPr id="3" name="Содержимое 2"/>
          <p:cNvSpPr>
            <a:spLocks noGrp="1"/>
          </p:cNvSpPr>
          <p:nvPr>
            <p:ph idx="1"/>
          </p:nvPr>
        </p:nvSpPr>
        <p:spPr>
          <a:xfrm>
            <a:off x="500034" y="928670"/>
            <a:ext cx="8229600" cy="5038740"/>
          </a:xfrm>
        </p:spPr>
        <p:txBody>
          <a:bodyPr>
            <a:normAutofit lnSpcReduction="10000"/>
          </a:bodyPr>
          <a:lstStyle/>
          <a:p>
            <a:pPr>
              <a:buNone/>
            </a:pPr>
            <a:r>
              <a:rPr lang="ru-RU" dirty="0" smtClean="0"/>
              <a:t>4. Используйте одну чайную ложку заварки на человека, и одну на чайник, либо один пакетик чая на человека.  </a:t>
            </a:r>
          </a:p>
          <a:p>
            <a:pPr>
              <a:buNone/>
            </a:pPr>
            <a:r>
              <a:rPr lang="ru-RU" dirty="0" smtClean="0"/>
              <a:t>5.  Время для заваривания так же очень важно. Дайте чаю настояться от 3-х до 5-ти минут для проявления его аромата и крепости. Помешайте чай в чайнике перед тем, как налить его в чашку.</a:t>
            </a:r>
          </a:p>
          <a:p>
            <a:pPr>
              <a:buNone/>
            </a:pPr>
            <a:r>
              <a:rPr lang="ru-RU" dirty="0" smtClean="0"/>
              <a:t>6. Если пьёте чай с молоком – сначала налейте молоко в чашку. Затем добавьте чай и сахар по вкусу.</a:t>
            </a:r>
          </a:p>
          <a:p>
            <a:pPr>
              <a:buNone/>
            </a:pPr>
            <a:r>
              <a:rPr lang="ru-RU" dirty="0" smtClean="0"/>
              <a:t/>
            </a:r>
            <a:br>
              <a:rPr lang="ru-RU" dirty="0" smtClean="0"/>
            </a:br>
            <a:endParaRPr lang="ru-RU" dirty="0" smtClean="0"/>
          </a:p>
          <a:p>
            <a:pPr>
              <a:buNone/>
            </a:pP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714356"/>
            <a:ext cx="8643998" cy="3357586"/>
          </a:xfrm>
        </p:spPr>
        <p:txBody>
          <a:bodyPr>
            <a:noAutofit/>
          </a:bodyPr>
          <a:lstStyle/>
          <a:p>
            <a:pPr algn="ctr">
              <a:buNone/>
            </a:pPr>
            <a:r>
              <a:rPr lang="ru-RU" sz="2400" dirty="0" smtClean="0"/>
              <a:t>    Для заваривания чая используйте подходящую фарфоровую или керамическую посуду. Самым подходящим для заваривания чая является тонкий китайский фарфор, куда входят чайник, чашки с блюдцами, сахарница и кувшинчик для молока. Не забудьте положить необходимое количество ложек на поднос. Подавать чай рекомендуется с рафинированным сахаром и свежим молоком.</a:t>
            </a:r>
            <a:endParaRPr lang="ru-RU" sz="2400" dirty="0"/>
          </a:p>
        </p:txBody>
      </p:sp>
      <p:pic>
        <p:nvPicPr>
          <p:cNvPr id="22530" name="Picture 2" descr="http://russian.cri.cn/mmsource/images/2007/11/13/news1112-wh3.jpg"/>
          <p:cNvPicPr>
            <a:picLocks noChangeAspect="1" noChangeArrowheads="1"/>
          </p:cNvPicPr>
          <p:nvPr/>
        </p:nvPicPr>
        <p:blipFill>
          <a:blip r:embed="rId2" cstate="print"/>
          <a:srcRect/>
          <a:stretch>
            <a:fillRect/>
          </a:stretch>
        </p:blipFill>
        <p:spPr bwMode="auto">
          <a:xfrm>
            <a:off x="4857752" y="3786190"/>
            <a:ext cx="3643338" cy="2786082"/>
          </a:xfrm>
          <a:prstGeom prst="rect">
            <a:avLst/>
          </a:prstGeom>
          <a:noFill/>
        </p:spPr>
      </p:pic>
      <p:pic>
        <p:nvPicPr>
          <p:cNvPr id="22532" name="Picture 4" descr="http://frame.friends-forum.com/modules/Gazeta/images/8708041tea3.jpg"/>
          <p:cNvPicPr>
            <a:picLocks noChangeAspect="1" noChangeArrowheads="1"/>
          </p:cNvPicPr>
          <p:nvPr/>
        </p:nvPicPr>
        <p:blipFill>
          <a:blip r:embed="rId3" cstate="print"/>
          <a:srcRect/>
          <a:stretch>
            <a:fillRect/>
          </a:stretch>
        </p:blipFill>
        <p:spPr bwMode="auto">
          <a:xfrm>
            <a:off x="1071538" y="3786190"/>
            <a:ext cx="3044038" cy="2857496"/>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Чай с наполнителями</a:t>
            </a:r>
            <a:endParaRPr lang="ru-R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49365" y="18118632"/>
            <a:ext cx="2740458" cy="1710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816579" y="18119688"/>
            <a:ext cx="2740458" cy="17100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5896" y="2348880"/>
            <a:ext cx="1728192"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683568" y="2132856"/>
            <a:ext cx="2737341" cy="1932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2569021"/>
            <a:ext cx="1901825"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7743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714356"/>
            <a:ext cx="8643998" cy="3357586"/>
          </a:xfrm>
        </p:spPr>
        <p:txBody>
          <a:bodyPr>
            <a:noAutofit/>
          </a:bodyPr>
          <a:lstStyle/>
          <a:p>
            <a:pPr algn="ctr">
              <a:buNone/>
            </a:pPr>
            <a:r>
              <a:rPr lang="ru-RU" sz="2400" dirty="0" smtClean="0"/>
              <a:t>    Для заваривания чая используйте подходящую фарфоровую или керамическую посуду. Самым подходящим для заваривания чая является тонкий китайский фарфор, куда входят чайник, чашки с блюдцами, сахарница и кувшинчик для молока. Не забудьте положить необходимое количество ложек на поднос. Подавать чай рекомендуется с рафинированным сахаром и свежим молоком.</a:t>
            </a:r>
            <a:endParaRPr lang="ru-RU" sz="2400" dirty="0"/>
          </a:p>
        </p:txBody>
      </p:sp>
      <p:pic>
        <p:nvPicPr>
          <p:cNvPr id="22530" name="Picture 2" descr="http://russian.cri.cn/mmsource/images/2007/11/13/news1112-wh3.jpg"/>
          <p:cNvPicPr>
            <a:picLocks noChangeAspect="1" noChangeArrowheads="1"/>
          </p:cNvPicPr>
          <p:nvPr/>
        </p:nvPicPr>
        <p:blipFill>
          <a:blip r:embed="rId2" cstate="print"/>
          <a:srcRect/>
          <a:stretch>
            <a:fillRect/>
          </a:stretch>
        </p:blipFill>
        <p:spPr bwMode="auto">
          <a:xfrm>
            <a:off x="4857752" y="3786190"/>
            <a:ext cx="3643338" cy="2786082"/>
          </a:xfrm>
          <a:prstGeom prst="rect">
            <a:avLst/>
          </a:prstGeom>
          <a:noFill/>
        </p:spPr>
      </p:pic>
      <p:pic>
        <p:nvPicPr>
          <p:cNvPr id="22532" name="Picture 4" descr="http://frame.friends-forum.com/modules/Gazeta/images/8708041tea3.jpg"/>
          <p:cNvPicPr>
            <a:picLocks noChangeAspect="1" noChangeArrowheads="1"/>
          </p:cNvPicPr>
          <p:nvPr/>
        </p:nvPicPr>
        <p:blipFill>
          <a:blip r:embed="rId3" cstate="print"/>
          <a:srcRect/>
          <a:stretch>
            <a:fillRect/>
          </a:stretch>
        </p:blipFill>
        <p:spPr bwMode="auto">
          <a:xfrm>
            <a:off x="1071538" y="3786190"/>
            <a:ext cx="3044038" cy="2857496"/>
          </a:xfrm>
          <a:prstGeom prst="rect">
            <a:avLst/>
          </a:prstGeom>
          <a:noFill/>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38" y="764704"/>
            <a:ext cx="2736850" cy="192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11145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764704"/>
            <a:ext cx="8229600" cy="1143000"/>
          </a:xfrm>
        </p:spPr>
        <p:txBody>
          <a:bodyPr>
            <a:normAutofit/>
          </a:bodyPr>
          <a:lstStyle/>
          <a:p>
            <a:r>
              <a:rPr lang="ru-RU" sz="1800" dirty="0">
                <a:solidFill>
                  <a:srgbClr val="000000"/>
                </a:solidFill>
                <a:latin typeface="Arial"/>
              </a:rPr>
              <a:t>Сорта китайского </a:t>
            </a:r>
            <a:r>
              <a:rPr lang="ru-RU" sz="1800" b="1" dirty="0">
                <a:solidFill>
                  <a:srgbClr val="000000"/>
                </a:solidFill>
                <a:latin typeface="Arial"/>
              </a:rPr>
              <a:t>чая</a:t>
            </a:r>
            <a:r>
              <a:rPr lang="ru-RU" sz="1800" dirty="0">
                <a:solidFill>
                  <a:srgbClr val="000000"/>
                </a:solidFill>
                <a:latin typeface="Arial"/>
              </a:rPr>
              <a:t>, пользующиеся повышенным спросом на международном </a:t>
            </a:r>
            <a:r>
              <a:rPr lang="ru-RU" sz="1800" dirty="0" smtClean="0">
                <a:solidFill>
                  <a:srgbClr val="000000"/>
                </a:solidFill>
                <a:latin typeface="Arial"/>
              </a:rPr>
              <a:t>рынке</a:t>
            </a:r>
            <a:endParaRPr lang="ru-RU" sz="1800" dirty="0"/>
          </a:p>
        </p:txBody>
      </p:sp>
      <p:sp>
        <p:nvSpPr>
          <p:cNvPr id="3" name="Объект 2"/>
          <p:cNvSpPr>
            <a:spLocks noGrp="1"/>
          </p:cNvSpPr>
          <p:nvPr>
            <p:ph idx="1"/>
          </p:nvPr>
        </p:nvSpPr>
        <p:spPr/>
        <p:txBody>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714624"/>
            <a:ext cx="5688632" cy="3090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60732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http://cs406920.vk.me/v406920265/108e/LSrh64vqnJQ.jpg"/>
          <p:cNvPicPr>
            <a:picLocks noChangeAspect="1" noChangeArrowheads="1"/>
          </p:cNvPicPr>
          <p:nvPr/>
        </p:nvPicPr>
        <p:blipFill>
          <a:blip r:embed="rId2" cstate="print"/>
          <a:srcRect/>
          <a:stretch>
            <a:fillRect/>
          </a:stretch>
        </p:blipFill>
        <p:spPr bwMode="auto">
          <a:xfrm>
            <a:off x="0" y="0"/>
            <a:ext cx="9103823" cy="6858001"/>
          </a:xfrm>
          <a:prstGeom prst="rect">
            <a:avLst/>
          </a:prstGeom>
          <a:noFill/>
        </p:spPr>
      </p:pic>
      <p:sp>
        <p:nvSpPr>
          <p:cNvPr id="2" name="Заголовок 1"/>
          <p:cNvSpPr>
            <a:spLocks noGrp="1"/>
          </p:cNvSpPr>
          <p:nvPr>
            <p:ph type="title"/>
          </p:nvPr>
        </p:nvSpPr>
        <p:spPr>
          <a:xfrm>
            <a:off x="500034" y="357166"/>
            <a:ext cx="8358246" cy="6215106"/>
          </a:xfrm>
        </p:spPr>
        <p:txBody>
          <a:bodyPr>
            <a:normAutofit/>
          </a:bodyPr>
          <a:lstStyle/>
          <a:p>
            <a:r>
              <a:rPr lang="ru-RU" sz="2800" b="1" dirty="0" smtClean="0">
                <a:solidFill>
                  <a:schemeClr val="tx1"/>
                </a:solidFill>
              </a:rPr>
              <a:t>чаем </a:t>
            </a:r>
            <a:r>
              <a:rPr lang="ru-RU" sz="2800" dirty="0" smtClean="0">
                <a:solidFill>
                  <a:schemeClr val="tx1"/>
                </a:solidFill>
              </a:rPr>
              <a:t>называют чай, который выращивается на острове Шри-Ланка, ранее называвшийся Цейлон. Шри-Ланка занимает третье место в мире по производству чая, после Китая и Индии. Шри-Ланка производит преимущественно черный чай и на сегодняшний день крупнейший в мире экспортер чая "ортодокс" (чая традиционного способа производства) с 20% долей на рынке. По всему миру – в более чем 145 стран – поставляется чай из Шри-Ланки. Эта небольшая по размеру страна производит в год более 305 миллионов кг чая самых разнообразных сортов, что составляет 10 % от мирового производства чайной продукции.</a:t>
            </a:r>
            <a:r>
              <a:rPr lang="ru-RU" sz="2800" dirty="0" smtClean="0"/>
              <a:t/>
            </a:r>
            <a:br>
              <a:rPr lang="ru-RU" sz="2800" dirty="0" smtClean="0"/>
            </a:br>
            <a:r>
              <a:rPr lang="ru-RU" sz="2800" dirty="0" smtClean="0"/>
              <a:t> </a:t>
            </a:r>
            <a:endParaRPr lang="ru-RU"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4" name="Picture 6" descr="http://45stran.ru/wp-content/uploads/2012/03/9091696_m.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71472" y="642918"/>
            <a:ext cx="8229600" cy="928694"/>
          </a:xfrm>
        </p:spPr>
        <p:txBody>
          <a:bodyPr>
            <a:normAutofit/>
          </a:bodyPr>
          <a:lstStyle/>
          <a:p>
            <a:pPr algn="ctr"/>
            <a:r>
              <a:rPr lang="ru-RU" sz="5400" b="1" dirty="0" smtClean="0">
                <a:solidFill>
                  <a:srgbClr val="C00000"/>
                </a:solidFill>
              </a:rPr>
              <a:t>Процесс производства чая.</a:t>
            </a:r>
            <a:endParaRPr lang="ru-RU" sz="5400" b="1" dirty="0">
              <a:solidFill>
                <a:srgbClr val="C00000"/>
              </a:solidFill>
            </a:endParaRPr>
          </a:p>
        </p:txBody>
      </p:sp>
      <p:sp>
        <p:nvSpPr>
          <p:cNvPr id="3" name="Содержимое 2"/>
          <p:cNvSpPr>
            <a:spLocks noGrp="1"/>
          </p:cNvSpPr>
          <p:nvPr>
            <p:ph idx="1"/>
          </p:nvPr>
        </p:nvSpPr>
        <p:spPr>
          <a:xfrm>
            <a:off x="214282" y="2285992"/>
            <a:ext cx="8715436" cy="4071990"/>
          </a:xfrm>
        </p:spPr>
        <p:txBody>
          <a:bodyPr>
            <a:noAutofit/>
          </a:bodyPr>
          <a:lstStyle/>
          <a:p>
            <a:r>
              <a:rPr lang="ru-RU" sz="2800" b="1" dirty="0" smtClean="0">
                <a:solidFill>
                  <a:schemeClr val="bg1"/>
                </a:solidFill>
              </a:rPr>
              <a:t>Сырьём для изготовления чая являются листья чайного куста, который выращивается в массовом количестве на специальных плантациях. Для произрастания чайного куста необходим тёплый климат с достаточным количеством влаги, не застаивающейся, однако, у корней. На Шри-Ланке сбор проводится до четырёх раз в год. Наиболее ценятся чаи первых двух урожаев.</a:t>
            </a:r>
            <a:endParaRPr lang="ru-RU" sz="2800" b="1" dirty="0">
              <a:solidFill>
                <a:schemeClr val="bg1"/>
              </a:solidFill>
            </a:endParaRPr>
          </a:p>
        </p:txBody>
      </p:sp>
      <p:sp>
        <p:nvSpPr>
          <p:cNvPr id="7172" name="AutoShape 4" descr="data:image/jpeg;base64,/9j/4AAQSkZJRgABAQAAAQABAAD/2wCEAAkGBhQSEBQSEhQUFRIUFRQUFBUYFBQUFBUUFRUVFBcUFBUXHCYeGBokGRQUHy8gIycpLCwsFR4xNTAqNSYrLCkBCQoKDgwOGg8PGiwkHyQsKiwpLCwsLCwsKSkpLCwvLC0sLCwsLCw0LCwpKiwtLC0sKSwsLCwsLCwsLCwpLCwsLP/AABEIAMUBAAMBIgACEQEDEQH/xAAcAAACAgMBAQAAAAAAAAAAAAAEBQMGAAECBwj/xAA/EAACAQIEAwYEBAMHAwUAAAABAhEAAwQSITEFQVEGEyJhcYEykaGxQlLB0RQjYjNygpLh8PEHFbJDU6LC0v/EABoBAAIDAQEAAAAAAAAAAAAAAAIDAQQFAAb/xAAxEQABBAEDAQUHBQADAAAAAAABAAIDESEEEjFBEyJRYXEygZGhscHwBRTR4fEjQrL/2gAMAwEAAhEDEQA/AKDbWpe6rSVOgmvPuKp1S5QUR3elQFamt0t3iuIUXdVprdFd3ULb1AdaIC11Yw9E/wAOK1hqJikvcbUOtD9zWgIqZmrFSaiz1RMwpbNyi0ND27VSqtIcVJei7aiiVs0ElyKIt4mlUUTSilw9EWsNUFq7Rtm/QutOCmtYei7SRUdq7NF2xVdw8U0YUls0XbodbdT21pRjBTbRSJUq2KjtCjbQpJhU2ubVuKY2dq4tW6nVauafTlptQSsit5a2BW4rVbFaC1gFcXFmpQK5YU6SO2KAUG+HrBhRRWWsisj9i0ncQmbkMcMKDxIimLmleJNZWva1gpqNq+cg9TWblQLaqZbVe2fSynBF5ZFYNKhS5FS5warkIWqXva0EmuVFFWlpZ7qOqXKpFdhjU9nDlmCrqTsJAk9JPOtXLBUlSCCNCCIIPQg7UUbQ7lGAuEohBUCipFemvgsYXFqKVa7NDpcqVWqk6AjlLIpbyTU9qxXKW+esaCeUmdPoflRlmKS41hcsW2RUltiKmUitACq9lGHIvDXqaWLlKbC0wtNVd5yntKZ23oq2aVpcoq1eoNycE0t0VapZbvUVbu0QeFKb2amApdavUbbuTWlBK04UEKUCuorkGuga1Y9pQFbitEV1WGrOwEIVxFRsa7aomrL1TqFNTGqG88ClWIu01uWpoG9hq8lq2SOdZ4TgV87xWi1ZcFQq1e4AtZgypgtEW7VR2RNHW7dJe6kpxordnD0UlgitWtKKVtKpveV261AEq0cDxVnEAWMWoLAZbV2YfyQuN/KZ6VXyK6Wq8o3toGj0I5CNr6Vg412CdAXsE3FG6EeMDyjRvofWqfcUgweWnvXoXZntOTFq6fFsjHn/AEnz8+dEdqOyq4lTctgC+B6C5/S3n0Pz8l6X9Ukgk7LVcdHfyrIpwwvNUei8MCzBVEsSAB1J0AoAqQYO40PlVk4Fh+6w9zFtuJt2fNzoz+05fduleklIDbP4SlOCi4ldCkWlMrb0JGzXD8bfOFHkooe3foMPUqGqkmlxhAQmK4mpEvUvSibZrPezauATOxdo63cpXZNFJcrOk5TAUzttRKNSy3doq3cpBICsNKZWrlGWblLrNH2RS+0CYEwstR9ml1k0wstViCTvIiESK7FRg10DW9C8JZCkBrDXINbmtISYQLTVwRXTVA9yKy9TKGe0jAXRWhr1uuv4wVjYkGseWSGQYKYAQvmu8ahVaLuW+XOpbeDgSa9DvACzhwo8OtFqprdlBRqoIqs9+UkhQIxohGrWSalS1SHEKAF1Fclq7bag7710YspgU/f1c+y3afP/ACrh/mAaH84H/wBh9a86a/XVrEkEEEggggjcEcxVjUfpzJ49rueh8FINKz9vOH5MR3qjw3Rm8s66MP8AxP8AiNZ2qxSraw2HtkZUtqxjm0R983vNb4nxX+KwIY/2lu4mb/ECsjyMj5VX8RiS+WfwqFHpqfuxodGHubG2TmMkH4UPkUe/K5Q0VaFCLVw4L2MdwHvHu1OoWJuH1B0XTrJ8q0NVqooG7pDSMZSW2lTqkVeLHZrDqIyE+bM36ECtXuy1htsy+jT9GmvMTfqkEhxfw/tTtVLFypbVym3EOyVxNbZFwdBo/wAtj7fKlK2iDDAgjcEEEexoWyMkFtNodpHKPsmjbTUvsrTCxVaROaKR9ij7RpdbNTjERVKsp4KaW7lE2r9J7eIom1fpgftRA2nlq7U6mlVm9Rtu/WtpdTfKEhFTWTQb4qu7eJrRbqmk0hpEzQmNGlTd9UeIMilaoiWMhS3BSG/fihGx8c674mINIcRiK80yGzSJzqSJ+z4utI0pjb7G5l1ovAXO7gGrNaxQKVsxzEupzsDhZ4IK8p4rwruHgbVmHBOgFWLjGA7y7mOwo/g3DrYkneI2mKdJq2htjKEts0qsbJG4NaDRV1bA2Z1J9IC/ehX7OWG53B6Mn/5qsNY3/sCFBAHVU69eoC/dq3Y7sOYJtXQTyVxl/wDkCRM9QKq/EeCXbJ/mIyg7GPCfRhoa1tFJDKe67KjKXFq7QVv+GNEW7Fa7scKaRnCMUyF1GzoykctASD9D86HK/c0Vw+z4/Zv/ABNMez3CReuFn/s01YfmJ2X35+Q86zZJWwuc8+AQ1nKedl+y6oqX72rmGRCNE6MerRB8vXaw4niaoCzEADckwKScX7QC3oPE3JRsP73T0qo47G3LzS7TGw2UegrCbpJdc/tJTQ+3kp3E8Ky8Q7cbiys/1NMey7n3pWe0t9j/AGjD0hfsKS93Ww0VqfsoIm01vvOV1p9a4ldO9y5/nb96NXEuwhmLD+rxR6E7e1KMBbmndhQBWZMGtOAmtK6t26nR4qJhXIWKqnPKcHIrvq7R6EWpBcodotEHJgLtSWr1L1uTRFtqVILTA5NbN6iziIFLMO1bv4inxNwitFnE1PZxFJRfoi1fp6i06W9XYu0us3qmNyj3FSoOJ2ZFUniZKk1erlyRVZ45g5BpAIa+yheLC5xBtzJ1rdviiKIqtX+JUHieJBNWNPbpCaCwf3Zvuq0Yq8j65oFA8Hx4GIKBpU0ptceS4Mu1TYGz4wU3poh7NpDvcnsna5Pr2OZrgtNBUEkddo0PKuhYcaoZjkTB9jsfepbPD8zh2MAfF1J5RW8c6qQqA+ZJJmqb5d7vHxTS2xlQ2eLGYIII3BBkUyscRBEcjuDsfIjnSr+EDc5B29KgxGBuW/FM2+vMHz6VBiY84wUoh7M9EXxLsvaugtZAS5yUaI0co/CfMafeqncsZSQRBBIIO4I0Iq1YPiomJqHtFghcXv1+JYD+Y0Ab22PlHStb9P1j2O7GY2DwT9EyOXdhIMD8R2+E+W5A/WjbmONiytpYznxsQZjNtB5mIoLDpAY+QA9Sw/aoe7JMnc86vSxCSU3wK/PmpsFy5zzvW1NFf9ouZO8ykJ+Y6T6TvUAt1PaMokHhEQSuCs11bw00Rbt6UZYsCqEk5Uhq3hEgUwttUAt10BWe87lJwjUatsaitnSo8TdgUgNsqQ5ba9W7dyaVXcVFat4yrHYmlO5PA9SC9SyzcZgSASBqSBoPWprNyTSTGja5OrWIgUNexMmoLt2BQBxOtOazCZuTVbtTJfpQmIqXv64sKK09sYiixe0pBYv0bbxFRSIORhxGtC4wyKhu3aGuYqheywpVV4Zw83PEfal3EOD3Guww8PKrQtlkOURFElwfC/zHKrQ1Tmu3BYLIGtbtKoNns3ebEd1bBJ68gOpr0fhHZz+Ht+I5rh/3ArvBYO5aIdHRweo1PvQ3HcY7kASANdNxUat+om2g0G+PirEUcbLNZRlhiyMNQQ2oOhAiuLNoXbypO+/oBJ+1Q4LiZuLkZouAaHkfUdK64RxJRiAHAVwSnlJ0rOLHN3EDIT9zcWmaYFBd7tQAoXpJ1Mb78jS/FcRFtntnWCR/oaKwuNAxF92+FEU/VtPrVfOBuXnZiDLEsempmm6cuDre6gAPnlcRYx4pfiyufMnh8uXt0pjwficnI40MqR5EEEfKurvZx+S/auG4I6iQDmUE+qjU1fPZSRXuF/NV3wkHc1dYTgLG9attKrce5rzK2kMkDpLLVlu4XDYNM2QFuRbxMT77UJhsar4u3lYN3OEaYMw7uqkHzGQiocfhjcaW1/SqE8z5pAJCQKyB1yftStMIF1+YCS8R4i99szn0HJfICg2s1ZsDwOeWnU0Te7NKR8cf4ZH3p7tbE2mNwEfqqmlGW6DwUd93bcnKn1BI/SrRjOBAgFNDFdNI1hAd1QjPCUG5pUaPrQ99ypIYHSo0ua1IZhAXWmyNQ2JrLT6U94Rwu2EF+8M0ki3b5NHNuonlQAAGyuAtVQ4B31VHYdVUkfQUZ2Z4Qt26wuTCDVdpM7GrtxXi/c2GJgEKRAgAMwhVUDp+hpF2RUCyxG+bX2rppyIXFvojDQHJ9h7ar4FUBI2A0qtcYsLavkLoCA0dJnb5VYcM0sapvHcZmvueUwPbT96paFjnSn0ynB1hc4rGUFau5mAkCTEnb3pbisZrUdq/XoBAaQEp/eVrbZXEEfXzHUVyMTrVg4a9vE4dA4kgZSfxAjoaScd4C9jxpL2uZ5r/AHvLzrPZMHO7N+HfVMtFYe/RiXqruDxlH/xNNMZBUgo/EXqW38VW7uJ0pTicRTo4tyO1PwZL1wZ2Jq6cIwwCnOoY+YB+9bwWBVF8q1f4oFOUVlP1b3vuMLNihEY7xTO1w60wPhyHquke21JcRhMlwg6jLv1VhKmusU5YKuYiTBHIjnIHl96R4ni5fFnDq+YKltTscpBYwTzIEfOrWmudrmvNUCccY8U9+0AEKK3hLjXDkUmDAIGmnnUnFsKQwLI4unSRGXMOpneKcYbjiSLaAwBLNyBPLzJrnjdjvLbBzKkArGhkahgetLj1DmyAPbQ+aRIwFhopdwPiIZ73eCXi3m9swHvINOhjNPDoPtVV7OYZmxVxcuUC0mY6kEhjBk9Q01bFwCAzJ9qVrGsbJXkPoggc5zFiYokTmnpBrMNjcry/QiuLmHtKcwJB5jkfasa0pKEbE/pVSmlPBKT8Gs5cXjsmwFvKOiuC4X0E/SnmAsMFzXNjy5ny8hSjAkrxDFAAmbeHOnTKRTDF4lmLGcttfxRO3IRuasT293qG/wDkJDTt+J+qIxHEiCAoJ5AAbe1AYy7fOiGDpB3j9KgwXE875UVgp3ZhBPzqwgKo2pLv+Eju5RxtD+8TaQcM7IgN3jvJJLHw5dSZ2Ej61abSIBvPpQYxm2X4iYH6n2qe+FaNIgRI0PuRv70Er3Sd6Q+5WRj2Vl/DW2Bkb+VVfG9lrgJa3ldd8o0b5Hf2p3cDrqDmHyb9jXFniyzGx6c/lXQukjyw2gc+/aCqgeNDoR96t7qcyJyRVA9h++tC8Y4cmIUsul4DQ/n/AKW8+hpc3Ebl2zCCDGW434pAEr71bLu2AIx4+Sj0T/E8MS8mV9Rvvz6zUHCuCNYzgNmtnUdQehoLs7jWbwHUrT61d1IqlKZI7jvCeKOUBfxHd2WYbmQKQJg7V0HvA9uN3XVPVgdvarUzKViNp96Q8Zu37ilEtOqbGFOvrHKrGmcQaGPO6XVQQD/9P1bVb8ztKx9QTSLHdlsRZPwFl5Muo9+lWXhqPZEBiSfwnYftTu1jtgdCatjWaiE3e4eiXuacKkYG9cwhDXNFbQrOvr61csBxFXUbEMPYg0m7Sdlxfm7aaLnNCfC3938p+lC8C4RctWizsQ0yE6dRXTmLUR9pfe6j8+qFziMhRcb4IbN2bSk23kiBOU819KkwvC2YS5yDz3+VWX+Ji1miYEikpxWZtTQs1Ejm14dUReGoe5gbY/ExPsKUNwp7pm2BHqZ9aaYpS5KW9XYQPTmaJ4LwVsO2a5dER8I1/wBKsNnMTS7dnoEUb7yUu7Udue7OS1q3zpJwnF4m7mN0mZUrMDw65gB0+H51XbXDmbEr3jzmLGV28KswQMfxGANudNbGNupcVWR4V5tOAY10yNPxLBIg1rDSRwx7IwCaslZT3bzk/BWbi3aUoIUE3dLKDkWLEE/IKa2uHt2XLNaCM5JORixJO4zEmTr0FVnDG4bgu3EMm4zpI1kmSQPl8h0qy8QuG2FvFEuTCvmIGUHYieciNPKqjohEQxvXmjz5eH9qY5txIPRF4DFrGgKjOEBbxa6yxI6A8qbYnDEJlZvxaaE6c/aquLoI8BGRWzLBDAd4SWUkHUgrPoavHB74uWROpjX1G/8AvzpDtO11ngjKe11naVBatC2oAjNABPWNh9aHxGLjnXePuwSedLJLZnAnLMD8zdKzI2bu8VDnZ2hT4hsq5p1Gv+lZexagAloHxR+IeUUp4rx4Ycg3F8TKpNs/Gsj8p25bx5TyUDtYLilXtfy9oznMP6gSuhrTj0Erm3tS3ytZ6pzhuNBeIXDZzMLmGQcpzKW1PkKe4fjzoqqEkbdI9fWqh2N4jaXEMXcKxtBFzaSc+YgHbkNzV+TAW7suNHIEqfhkTt03+lV9exsTw17cADPuTYSZGXdFLzxli/jEeRFGi53g8G8SR0pZxe53cJiBCfhYAkexFZwWQGu5h3cwp5uBp4R6yPWqhjGzeB6eBUtLmuo5HzU6YrJdE+YnkNdabLdBWQd/1qu8eJt22Rf7W++X+6rHYfL603soEEbBFUfpP0FLlYC0OTYzRLUXfvhV8zS27bBYZh0Ox586kfDQe9JDbBVGxYmFHzNHWrgzFDqwWSfOlDuCxlPu8FBvw50HeWiWjUofigflPP0OvnQ9m6DYcoP7S9dM+rbj2FNX4miDUil3Zt1uZ7Y/966V9GOYfemML3MJI6j3pdNa8AdbWuD4RrbFwJ9B8h600dgNX8DHZQZb36UVisQLX8u2ZeCSYkJI0J94qrXscysc0hwTIO8xp61ZfEN2fa6+S5zwMdERxTjS2tVWWmN9vMk/tXGG42XIBJE9NCKq3Eb5EhtTNTcILMwnQVYGlaGhx5VXtyXABPscrjxd4W5gEkwKBTHkuGeZiAKMbEgP3c5o2/ahrgJOdoGXb1q6IY5W90UiLi02EVY4jGoOh+Y8jRGK/mDMDqN/OqXxHiRBzLpqZ9ab8G4sGUNrlOjDof2qjJpC0bwiDr9FZbd9JCnaKC4lgknwmKAxlwyCK5xF4hAxMmkshOC1OMgOCEws2UsKcslm1Zj8R8h0HlQ9jEC8xUkcvaetF3cIL9peUa+ftSe/ghafMJUmAeWxBBo4S03ftfRcW0fJedkQSmuunnIMj6gU6wnaK42XPLoRoSxBVeYkbxrv0pJacvD9IH6j/flQOIuvqinw52Y8tSfsNPlXrTCJO6VksbZoHhXpON2+8RCCoYeB85KmSR0EGev7Sbj8Y3dPbNpXVgROv+zrrVN4XxO14Vuw2UkgSQuYgDxHfLoNugq54btGzLBYFfw5YyEdI1qr+2DSAGX5kkfDlWowKs4KVcDS2udWHds5XL+Qss6DoTPpV04BfyFrY8RIzKJiTsR9vlVJx+UMtxyFXMCBO8GZirFwm9mcXEIJU+L7H9aTrGiN+8defz0Qt7rk44xbIIEeJtAPM0k4xYxdjEWTh2hRbMjkSx3PyHpTy9dXMGVpgkmTO/SkXE8Xii7X7LqUAIa04BnLzU7g+/Ks7Q7GSWTjNfZOIpxI5KqfaI37lzPfUhtpGoPpSzDz8POnjdsVdSxUSdCh5HyO1KFx7OcqQubppA1JnyivTCQt6LOlaFPY4WzMBH1Ex6TNWzs7xhrEWXZSQxMgkmPyuYjSNDPlVewVu42HYWoC6l3JCkmSAN+n3qA3QTAgSTtoJ3j0qnPF+5Ba8Cun8oQ4xd4f6vYku28TbNtwGUjY/QjzpXhsL3TQ+iWBCDkY/H9dPMnpSjs1xIgpJ+JAw+eVh7EH51L2uuNiM9u1cFsAqGbUzpJUR6ivKN07mSmK6b9FptlDmbjyFCMT32MttuO89pAj702v3luJfVpymE0EnYbVW+BYK5b0DLchH1BbOWJEeEjpI0J3qwcGsh7bl5nN412IMKdem/1qxPGAbbkNHT1tDHZx42oeCqoKoGZhb7y4AYjMwC6jU6CQPU0ThJNwtPxD31BqbC4e0hc5wWdmdiAM0sdp6AAADyrq1h7YMoTI66yAKqvkBcTnjwTGtqhaV4LALbRnJzgAsSNSRBJBB1mieznFltnEsIDZ1Kzrq6Jy6CCfaknDlxS4pctpzaDkOY8OQ852OkU7x2ASzda+CQtzICAJAKgg8xE6fKtGabvU6t1Cq8jwR4oGOLmh1VX5aaYdxEgzOpY8ydyaE4lgxd1H9paGn9S75T/v70GMaFGZPEhaYHIRrp60Pd40qBbs7NlPnrH2g1nNifu3N5/OU4lu2ikfFBqJEMW+gH6kn5Udw6+ABAnl86Xdq8RN6QdCMy+hA/4oXs3iLj3ZHwqYA5sx2UdOpPIDzrX7Ivg3HwVEO2y4V1XBqVzFYO+rRr61weDd7BgKORzn/g1E+OtoR3rB7hMAfgB6AfioDG8Uu3XFpCQzMAY5LEkz6VnxslJ7przyrbng5pMMVg7CiL2S6RzVdR5sRWrPCsOZKSoYcjp5UoVHViGIQDmxg/5Rr9Ioq1i7aiAddSSFAXz3ajdG9ooOP2QCYk5ReLwuS2ADmgRP70u1a2Z5UamLDLvSpmhiKOGxYK4uBKsXDsQRYpXxHHt3bBvUTqDHMUPieKBbBWdf1pVaxgNjIzEmCRP70yPTEnfXVE+W8Km4DGZLTKR4icoPQ9Y8gaGc5zALRsv/ABzJp1w/gBb+0YR9dfrVl4dwa1ZZXRMzLqJ69a9BLrI4iaySqwcLNIDhH/Si69k3sRdWygBaNyFHM8hVZxirZUXMNiBcUsVYQUZSNiVO4MaGvTsVde/bNq5pbYywB38j5Unu9iMJyGvmxAHyqlD+o965ifQAV/KsWw/2qDd4o9wqXMmN/WKc9l+LP35XMSpQ6emop3f7DLH8rLI/xfc0tThd6xeUugj4ZVQIB8hVp2pgnYWt8OqS9tZARON4m+wJHpRHDuINsSToZpViV8XvROHhVZiQPCQNYknSJOlVnRt2VSy2OcXgWqxf0Y9CT95ojB3Mp/veFfeCY9hHvQ9+0VLC5oF1nkRyK9QaVYjFFzJ9hyArcazc2gtNsW/BVjw3ELgtvleBng2zBlSDJBPNco/zV1ZuDLJ5RtufKkfDCTKjUypA68o+tWLhuBY3bYyqUInU8mWc4HM9PalSVHaCZmaVqwrm2tnWbsNlWIy5gDB8pgn96P8A4UhSztC6lmOmvM+tD2VCB8Te0toMgPNn/EqDmZ0nyqucY7TPd8QgWxnQ251WQVOv4pDbkc6wmQmYnb7z+fnihY2xZCsmKx/cMlu3pbuQWefEROXX08qj4JxJrOZWnxMdZzHMEAOVeZ0mT+tK8B27Aw7We7Gc2zbRzBiQ0k8ySW9oGhohMRFq2Ghb2ZRmJhFkeJnkg6hY061whcwFrm10u+fNMIG4FpR2Fw3huXAzgoFBlSiuzEHPEkD8Q8JI6Ux4fiDEsd4HtufoDXOJuJbzKuQhwHbQIGAAAAHXXqTW7zYezh7b3HYubec2hHiJBAkxIGoqo4dqcdeE1wAdYxSzina9LIAJiNFUfYAbDzo3h3F+/wAJcOhIDEDQiQJG+hryTiuNa9eZ2AWToo+FR+UTVn7F4/urd2TCRPvFPn/TWRwhw9qwUDZCDkpvhOKBoJlBplKxAMa6bEa13ihYtTdxB/lZs1tAfjaBmI5xOkaHfaq5azC6qvItICXZdQZUNHrsPWrJwXBLibVzCYlTlPjtNzVoE5G2kSKiaNsXe6da5ry81MYJwkuPxovMAqGGgIkz8RMAe8CpMdxZMGgs2vE4EM3Un4vQTy3OlG3OBrgns99dlYufzIK5AuUghROsExqdTUGKxeGtlbtvC+A/+tdlmJO2RGkecke1Oa+NwAaC5vTwPx/1QWHIJS/B3ybfemS5aCTyWdAvSf0o/FY5mZBZc23e0cxBInKdZI1jb5ULxK4pSQWcOTMt4g2hWG16R6GlfD+LZXy3B+EqCd4PnzBmniPeN7eReEuwBVofFXrtrMrgg5ue58w3OpLOPcCGldjqRr003ptjmDW7BZhOUMNJIMtrPKBl06+lLsbwe2UzWnZ2031n0PPWnte0gB4Q9k0o3A8cI0pqMRnGYc/0/wCaotnEZdCdKb2+J/y0AP4mJjf4dBSptKLtqFgcDXRWDDYAvbcttJ9R50DdvIv8t/jiBA+LofKj+DcRhYPOusbYths5A0Gh3IFVo5XRvLTwrTQNopS4fhwttL+9d4zj1tBpEUqxWJOKV8jw0So6xyqtcUxBOEAKnvEaDuNOpqYtL2rhvObqvBKaOkeAnt3thLZQaXjtaXDZTBGuvMVV+HK2Zbh+ET77itGyADqa126GFpqkfYtunG1Z7XH7p1De01OvbC6rkNDLzU9PI8qrnCb4LZW06GtXM2YmDv0oTpY9xBaEoMLH4wrXjMX3zAqNef3oLH4tWyoNl38z/pS7C4si8sHcBfkMv6VBdxonJkAKk+MTJnkw2PrQM0+00OiBsZ3l3VXHgPZgYi2Q7MkN4G/CwP5YMjz/AHFR8a7HPaWLqpcXdLqr4h/RcMA7RB8oobs5xRgpQnQagfeKtB7Sp3Jt3zNphlzT4hO3rr9qzpJdTFNYyL4/hOY9obtOPNec/wDaBaYMW0ZZUAeLX82w/fyp92dxJS2WcylshbZIgh2Pwg6+GJaORA61DctWrjulwt3mY5bgg2wo2lehEUbiOFvNu0UZbFsSHjw3GbUsDzn7CtGSQSgRu5P08voisuFoftdx7+IyqhyIgUW06AbkxzO8057N9nrGJwOVxD5ic40ObUA1q1wi2RLAR1IFR8A47bTFPhxojaKeRYbx7zVXVROZp9sNjbnCdHg5SPHdl3w94IwzCZDDZl/enmFtDGWj4f5tl1MEaXba6QfPlTzi2JVreV4zAwpPKdKScDwncYnMroywZKkwROsaaxVUah00Rc7Dm8ef+hQWtDrCK7R8JW1bVrSEroQhnwZpMDpqfYUJbdWto1wrLK2/wysqgPONSfOI516C2FW4oDQRHzFLcZ2QRoCwFUQB0rNh17Nu2S78Ux0RPCoLcHts8Os5tQ40G/MDkNNhRfAuGLnYsFawrbaqjkbA82UdOdWt+xkqq52VBOeDqykg5fmKQ4vB3+/e3bRRaW2xtqRsLYzEDox11rRj1gnGxjs/nzSjA4eildLV52U4p4t6sgVUtIAYyBVgL001qycLugqCixbEeMgAsOoHIa0h4Ngmzs8LDsGAYSBAAzkc23PvTfiOMIGUMR5iJ+tUtQQ8hlk/bx4TQQ0WVBxT+arW4XOM3dlphTBBmNYiqv2n4NfuZRAhBCoHAM82AMT5c/KrRhZzlyI9YqF/4fvGKMnftvqZJAP4cwB+Rq1oHxxna4Gxx1rxQ2Hcrz+yjppezKFYSCNfXejP+y3b0LZtm4kzmG4/xbVdMD2Zthu+vwWmQg0UT+bmSRyonifaa1hwiARmIVVQaAHmQNgKbNrrk26cbj8kPYtBtyq+J7E3Aue5cSxbUHVmzRPLKOfvSzD2rNtLjWyzrbVgHcAZrjjKCi/hADczPiG1WNOGjFPnxd0ssBksocgUSQS25M6AHTnUvFuytm7aC227q0YZkXcxqYYzvC7ztUM1QaQyVxvHAwPuT8lJZ1bX3XluIYT4Rp0mdudH8F4+9k5CEa2d1ZQRPUHcULdwih3CNnUFlU7FgDAaPMVAqEOAwIbmCCDrtofWt9zWSNohABXC9M7OmzeUlrYn1OnkKmxVi2kyfDyG9KLWMFiyqroxGppRjOKM5ivPjTufISCdqB04aNvJSHD4prbeEmpcW5IuGSJyt786ysr0T2gOBCgtAcCubLSoEahd/aTIrLfDwzAEnaf9K3WUDyW3SF5I4RaWVXRQB9/nRPfkCsrKqnPKpe04Wt3MPbBViusjY5fpFLuI4UKzESZJOvLyrKypiJsJzHG1Fw3GsjaHb9abcUvh7ZJUjKQYB0JInaNKysp7wN4KvMaNySWcezMOS9JOscia9J4Zcfu0VnZhoYJJE+9arKKZrRWFIHeQXbPjDWlS0o0cGSNDA5CqjwbCWzdEq0jxDxxqPQVlZQcMwlyuIOFeeN2Q1pGP4hqP9arPDMYWvC3siSAPLasrKydMLif5Wpb18yPovRMLiW7lDOoj9qYHFMI5zW6yvPSNG73lOKMtYg1q8g1aPFBE+og1qsqnw7CY0mklwywWrdq2GJJ3rKytjTe2T5JB4Vc7Scee2cqgRU/ZHFqxzG2uad51rKytAsaNOHAZVaN7u1q1cMZh1uLqI96W4fgNvMCRMa661lZTYmgt4VwgblzxmytvVVA0j2pDisUWtFJIB8MjcSIkVqspMrGh+AkucbVW44beCRBYtgXHBPesc7qAY8MiAfMfKq1ZuFmliSSZJJkkk6kmsrK3dMLhDzyeSnXYT/E3i0SeQoK7c8cchtWVlLjAVCEd5f/Z"/>
          <p:cNvSpPr>
            <a:spLocks noChangeAspect="1" noChangeArrowheads="1"/>
          </p:cNvSpPr>
          <p:nvPr/>
        </p:nvSpPr>
        <p:spPr bwMode="auto">
          <a:xfrm>
            <a:off x="155575" y="-1790700"/>
            <a:ext cx="4848225" cy="3743325"/>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amp;Kcy;&amp;acy;&amp;kcy; &amp;dcy;&amp;iecy;&amp;lcy;&amp;acy;&amp;yucy;&amp;tcy; &amp;tscy;&amp;iecy;&amp;jcy;&amp;lcy;&amp;ocy;&amp;ncy;&amp;scy;&amp;kcy;&amp;icy;&amp;jcy; &amp;chcy;&amp;acy;&amp;jcy;"/>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500034" y="428604"/>
            <a:ext cx="8229600" cy="1143000"/>
          </a:xfrm>
        </p:spPr>
        <p:txBody>
          <a:bodyPr>
            <a:normAutofit/>
          </a:bodyPr>
          <a:lstStyle/>
          <a:p>
            <a:pPr algn="ctr"/>
            <a:r>
              <a:rPr lang="ru-RU" b="1" dirty="0" smtClean="0">
                <a:solidFill>
                  <a:schemeClr val="bg1"/>
                </a:solidFill>
              </a:rPr>
              <a:t>Сбор чайного листа.</a:t>
            </a:r>
            <a:endParaRPr lang="ru-RU" dirty="0">
              <a:solidFill>
                <a:schemeClr val="bg1"/>
              </a:solidFill>
            </a:endParaRPr>
          </a:p>
        </p:txBody>
      </p:sp>
      <p:sp>
        <p:nvSpPr>
          <p:cNvPr id="3" name="Содержимое 2"/>
          <p:cNvSpPr>
            <a:spLocks noGrp="1"/>
          </p:cNvSpPr>
          <p:nvPr>
            <p:ph idx="1"/>
          </p:nvPr>
        </p:nvSpPr>
        <p:spPr>
          <a:xfrm>
            <a:off x="457200" y="2000240"/>
            <a:ext cx="8472518" cy="4324360"/>
          </a:xfrm>
        </p:spPr>
        <p:txBody>
          <a:bodyPr>
            <a:normAutofit/>
          </a:bodyPr>
          <a:lstStyle/>
          <a:p>
            <a:r>
              <a:rPr lang="ru-RU" sz="3200" dirty="0" smtClean="0">
                <a:solidFill>
                  <a:schemeClr val="bg1"/>
                </a:solidFill>
              </a:rPr>
              <a:t>Процесс заготовки зеленых чайных листьев называется сбором. Эта работа традиционно выполняется женщинами. Они проходят между рядами чайных кустов, собирая два верхних листочка и нераскрывшуюся почку. Сбор листочков осуществляется, каждые семь-десять дней. </a:t>
            </a:r>
            <a:endParaRPr lang="ru-RU" sz="32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000132"/>
          </a:xfrm>
        </p:spPr>
        <p:txBody>
          <a:bodyPr>
            <a:normAutofit/>
          </a:bodyPr>
          <a:lstStyle/>
          <a:p>
            <a:pPr algn="ctr"/>
            <a:r>
              <a:rPr lang="ru-RU" b="1" dirty="0" err="1" smtClean="0"/>
              <a:t>Завяливание</a:t>
            </a:r>
            <a:r>
              <a:rPr lang="ru-RU" b="1" dirty="0" smtClean="0"/>
              <a:t>.</a:t>
            </a:r>
            <a:endParaRPr lang="ru-RU" dirty="0"/>
          </a:p>
        </p:txBody>
      </p:sp>
      <p:sp>
        <p:nvSpPr>
          <p:cNvPr id="3" name="Содержимое 2"/>
          <p:cNvSpPr>
            <a:spLocks noGrp="1"/>
          </p:cNvSpPr>
          <p:nvPr>
            <p:ph idx="1"/>
          </p:nvPr>
        </p:nvSpPr>
        <p:spPr>
          <a:xfrm>
            <a:off x="285720" y="1357298"/>
            <a:ext cx="8715436" cy="3967170"/>
          </a:xfrm>
        </p:spPr>
        <p:txBody>
          <a:bodyPr>
            <a:normAutofit/>
          </a:bodyPr>
          <a:lstStyle/>
          <a:p>
            <a:r>
              <a:rPr lang="ru-RU" sz="2400" dirty="0" smtClean="0"/>
              <a:t>После того, как листья на грузовиках доставлены на фабрику, их раскладывают для </a:t>
            </a:r>
            <a:r>
              <a:rPr lang="ru-RU" sz="2400" dirty="0" err="1" smtClean="0"/>
              <a:t>завяливания</a:t>
            </a:r>
            <a:r>
              <a:rPr lang="ru-RU" sz="2400" dirty="0" smtClean="0"/>
              <a:t>, расположенных на верхних этажах, что позволяет потоку воздуха свободно циркулировать между листьями. В сезон дождей необходим дополнительный контроль процесса </a:t>
            </a:r>
            <a:r>
              <a:rPr lang="ru-RU" sz="2400" dirty="0" err="1" smtClean="0"/>
              <a:t>завяливания</a:t>
            </a:r>
            <a:r>
              <a:rPr lang="ru-RU" sz="2400" dirty="0" smtClean="0"/>
              <a:t>, который обеспечивается подачей теплого воздуха мощными электрическими вентиляторами. Процесс </a:t>
            </a:r>
            <a:r>
              <a:rPr lang="ru-RU" sz="2400" dirty="0" err="1" smtClean="0"/>
              <a:t>завяливания</a:t>
            </a:r>
            <a:r>
              <a:rPr lang="ru-RU" sz="2400" dirty="0" smtClean="0"/>
              <a:t> занимает 8-10 часов. </a:t>
            </a:r>
            <a:endParaRPr lang="ru-RU" sz="2400" dirty="0"/>
          </a:p>
        </p:txBody>
      </p:sp>
      <p:pic>
        <p:nvPicPr>
          <p:cNvPr id="5122" name="Picture 2" descr="&amp;Kcy;&amp;acy;&amp;kcy; &amp;dcy;&amp;iecy;&amp;lcy;&amp;acy;&amp;yucy;&amp;tcy; &amp;tscy;&amp;iecy;&amp;jcy;&amp;lcy;&amp;ocy;&amp;ncy;&amp;scy;&amp;kcy;&amp;icy;&amp;jcy; &amp;chcy;&amp;acy;&amp;jcy;"/>
          <p:cNvPicPr>
            <a:picLocks noChangeAspect="1" noChangeArrowheads="1"/>
          </p:cNvPicPr>
          <p:nvPr/>
        </p:nvPicPr>
        <p:blipFill>
          <a:blip r:embed="rId2" cstate="print"/>
          <a:srcRect/>
          <a:stretch>
            <a:fillRect/>
          </a:stretch>
        </p:blipFill>
        <p:spPr bwMode="auto">
          <a:xfrm>
            <a:off x="428596" y="4714884"/>
            <a:ext cx="3047982" cy="1947609"/>
          </a:xfrm>
          <a:prstGeom prst="rect">
            <a:avLst/>
          </a:prstGeom>
          <a:noFill/>
        </p:spPr>
      </p:pic>
      <p:pic>
        <p:nvPicPr>
          <p:cNvPr id="5124" name="Picture 4" descr="&amp;Kcy;&amp;acy;&amp;kcy; &amp;dcy;&amp;iecy;&amp;lcy;&amp;acy;&amp;yucy;&amp;tcy; &amp;tscy;&amp;iecy;&amp;jcy;&amp;lcy;&amp;ocy;&amp;ncy;&amp;scy;&amp;kcy;&amp;icy;&amp;jcy; &amp;chcy;&amp;acy;&amp;jcy;"/>
          <p:cNvPicPr>
            <a:picLocks noChangeAspect="1" noChangeArrowheads="1"/>
          </p:cNvPicPr>
          <p:nvPr/>
        </p:nvPicPr>
        <p:blipFill>
          <a:blip r:embed="rId3" cstate="print"/>
          <a:srcRect/>
          <a:stretch>
            <a:fillRect/>
          </a:stretch>
        </p:blipFill>
        <p:spPr bwMode="auto">
          <a:xfrm>
            <a:off x="2928926" y="4429132"/>
            <a:ext cx="2904742" cy="1934854"/>
          </a:xfrm>
          <a:prstGeom prst="rect">
            <a:avLst/>
          </a:prstGeom>
          <a:noFill/>
        </p:spPr>
      </p:pic>
      <p:pic>
        <p:nvPicPr>
          <p:cNvPr id="5126" name="Picture 6" descr="&amp;Kcy;&amp;acy;&amp;kcy; &amp;dcy;&amp;iecy;&amp;lcy;&amp;acy;&amp;yucy;&amp;tcy; &amp;tscy;&amp;iecy;&amp;jcy;&amp;lcy;&amp;ocy;&amp;ncy;&amp;scy;&amp;kcy;&amp;icy;&amp;jcy; &amp;chcy;&amp;acy;&amp;jcy;"/>
          <p:cNvPicPr>
            <a:picLocks noChangeAspect="1" noChangeArrowheads="1"/>
          </p:cNvPicPr>
          <p:nvPr/>
        </p:nvPicPr>
        <p:blipFill>
          <a:blip r:embed="rId4" cstate="print"/>
          <a:srcRect/>
          <a:stretch>
            <a:fillRect/>
          </a:stretch>
        </p:blipFill>
        <p:spPr bwMode="auto">
          <a:xfrm>
            <a:off x="5643570" y="4500570"/>
            <a:ext cx="3217401" cy="2143116"/>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1000132"/>
          </a:xfrm>
        </p:spPr>
        <p:txBody>
          <a:bodyPr>
            <a:normAutofit/>
          </a:bodyPr>
          <a:lstStyle/>
          <a:p>
            <a:pPr algn="ctr"/>
            <a:r>
              <a:rPr lang="ru-RU" b="1" dirty="0" smtClean="0"/>
              <a:t>Скручивание.</a:t>
            </a:r>
            <a:endParaRPr lang="ru-RU" dirty="0"/>
          </a:p>
        </p:txBody>
      </p:sp>
      <p:sp>
        <p:nvSpPr>
          <p:cNvPr id="3" name="Содержимое 2"/>
          <p:cNvSpPr>
            <a:spLocks noGrp="1"/>
          </p:cNvSpPr>
          <p:nvPr>
            <p:ph idx="1"/>
          </p:nvPr>
        </p:nvSpPr>
        <p:spPr>
          <a:xfrm>
            <a:off x="500034" y="1428736"/>
            <a:ext cx="8229600" cy="3967170"/>
          </a:xfrm>
        </p:spPr>
        <p:txBody>
          <a:bodyPr/>
          <a:lstStyle/>
          <a:p>
            <a:r>
              <a:rPr lang="ru-RU" dirty="0" smtClean="0"/>
              <a:t>Вяленые листья подаются в машины для скручивания, расположенные на первом этаже. В них происходит воздействие на клеточную структуру листьев, и извлекаются натуральные соки и ферменты, которые придают чаю характерный аромат. Результатом данного этапа является получение скрученных листьев. </a:t>
            </a:r>
            <a:endParaRPr lang="ru-RU" dirty="0"/>
          </a:p>
        </p:txBody>
      </p:sp>
      <p:pic>
        <p:nvPicPr>
          <p:cNvPr id="4098" name="Picture 2" descr="http://img15.nnm.me/9/6/c/5/4/6e42b65805509dde179d624b5c3.jpg"/>
          <p:cNvPicPr>
            <a:picLocks noChangeAspect="1" noChangeArrowheads="1"/>
          </p:cNvPicPr>
          <p:nvPr/>
        </p:nvPicPr>
        <p:blipFill>
          <a:blip r:embed="rId2" cstate="print"/>
          <a:srcRect/>
          <a:stretch>
            <a:fillRect/>
          </a:stretch>
        </p:blipFill>
        <p:spPr bwMode="auto">
          <a:xfrm>
            <a:off x="2786050" y="4429132"/>
            <a:ext cx="3167040" cy="2112936"/>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14290"/>
            <a:ext cx="8229600" cy="1143000"/>
          </a:xfrm>
        </p:spPr>
        <p:txBody>
          <a:bodyPr>
            <a:normAutofit/>
          </a:bodyPr>
          <a:lstStyle/>
          <a:p>
            <a:pPr algn="ctr"/>
            <a:r>
              <a:rPr lang="ru-RU" b="1" dirty="0" smtClean="0"/>
              <a:t>Ферментация.</a:t>
            </a:r>
            <a:endParaRPr lang="ru-RU" dirty="0"/>
          </a:p>
        </p:txBody>
      </p:sp>
      <p:sp>
        <p:nvSpPr>
          <p:cNvPr id="3" name="Содержимое 2"/>
          <p:cNvSpPr>
            <a:spLocks noGrp="1"/>
          </p:cNvSpPr>
          <p:nvPr>
            <p:ph idx="1"/>
          </p:nvPr>
        </p:nvSpPr>
        <p:spPr>
          <a:xfrm>
            <a:off x="285720" y="1357298"/>
            <a:ext cx="8643998" cy="3214710"/>
          </a:xfrm>
        </p:spPr>
        <p:txBody>
          <a:bodyPr>
            <a:normAutofit fontScale="92500" lnSpcReduction="20000"/>
          </a:bodyPr>
          <a:lstStyle/>
          <a:p>
            <a:pPr>
              <a:buNone/>
            </a:pPr>
            <a:r>
              <a:rPr lang="ru-RU" dirty="0" smtClean="0"/>
              <a:t>    После скручивания происходит Ферментация – процесс окисления и брожения клеточного сока. Чайные листья раскладывают на ровной поверхности и размещают в прохладных влажных затемненных помещениях.</a:t>
            </a:r>
          </a:p>
          <a:p>
            <a:pPr>
              <a:buNone/>
            </a:pPr>
            <a:r>
              <a:rPr lang="ru-RU" dirty="0" smtClean="0"/>
              <a:t>    В процессе ферментации листья чая становятся темно-бурыми и выделяют характерный пряный аромат. Идеальные условия для качественной ферментации – сочетание температуры воздуха около 15 С </a:t>
            </a:r>
            <a:r>
              <a:rPr lang="ru-RU" dirty="0" err="1" smtClean="0"/>
              <a:t>с</a:t>
            </a:r>
            <a:r>
              <a:rPr lang="ru-RU" dirty="0" smtClean="0"/>
              <a:t> влажностью около 90 процентов. Ферментация может длиться от 45 минут до нескольких часов. </a:t>
            </a:r>
          </a:p>
        </p:txBody>
      </p:sp>
      <p:pic>
        <p:nvPicPr>
          <p:cNvPr id="4" name="Picture 4" descr="&amp;Kcy;&amp;acy;&amp;kcy; &amp;dcy;&amp;iecy;&amp;lcy;&amp;acy;&amp;yucy;&amp;tcy; &amp;tscy;&amp;iecy;&amp;jcy;&amp;lcy;&amp;ocy;&amp;ncy;&amp;scy;&amp;kcy;&amp;icy;&amp;jcy; &amp;chcy;&amp;acy;&amp;jcy;"/>
          <p:cNvPicPr>
            <a:picLocks noChangeAspect="1" noChangeArrowheads="1"/>
          </p:cNvPicPr>
          <p:nvPr/>
        </p:nvPicPr>
        <p:blipFill>
          <a:blip r:embed="rId2" cstate="print"/>
          <a:srcRect/>
          <a:stretch>
            <a:fillRect/>
          </a:stretch>
        </p:blipFill>
        <p:spPr bwMode="auto">
          <a:xfrm>
            <a:off x="4714876" y="4214818"/>
            <a:ext cx="3646391" cy="242886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fresher.ru/images6/kak-delayut-cejlonskij-chaj/40.jpg"/>
          <p:cNvPicPr>
            <a:picLocks noChangeAspect="1" noChangeArrowheads="1"/>
          </p:cNvPicPr>
          <p:nvPr/>
        </p:nvPicPr>
        <p:blipFill>
          <a:blip r:embed="rId2" cstate="print"/>
          <a:srcRect/>
          <a:stretch>
            <a:fillRect/>
          </a:stretch>
        </p:blipFill>
        <p:spPr bwMode="auto">
          <a:xfrm>
            <a:off x="6286512" y="2357430"/>
            <a:ext cx="2714612" cy="3000396"/>
          </a:xfrm>
          <a:prstGeom prst="rect">
            <a:avLst/>
          </a:prstGeom>
          <a:noFill/>
        </p:spPr>
      </p:pic>
      <p:sp>
        <p:nvSpPr>
          <p:cNvPr id="2" name="Заголовок 1"/>
          <p:cNvSpPr>
            <a:spLocks noGrp="1"/>
          </p:cNvSpPr>
          <p:nvPr>
            <p:ph type="title"/>
          </p:nvPr>
        </p:nvSpPr>
        <p:spPr>
          <a:xfrm>
            <a:off x="428596" y="214290"/>
            <a:ext cx="8229600" cy="1000132"/>
          </a:xfrm>
        </p:spPr>
        <p:txBody>
          <a:bodyPr>
            <a:normAutofit/>
          </a:bodyPr>
          <a:lstStyle/>
          <a:p>
            <a:r>
              <a:rPr lang="ru-RU" b="1" dirty="0" smtClean="0"/>
              <a:t>   Сушка.</a:t>
            </a:r>
            <a:endParaRPr lang="ru-RU" dirty="0"/>
          </a:p>
        </p:txBody>
      </p:sp>
      <p:sp>
        <p:nvSpPr>
          <p:cNvPr id="3" name="Содержимое 2"/>
          <p:cNvSpPr>
            <a:spLocks noGrp="1"/>
          </p:cNvSpPr>
          <p:nvPr>
            <p:ph idx="1"/>
          </p:nvPr>
        </p:nvSpPr>
        <p:spPr>
          <a:xfrm>
            <a:off x="214282" y="1214422"/>
            <a:ext cx="6286544" cy="5500726"/>
          </a:xfrm>
        </p:spPr>
        <p:txBody>
          <a:bodyPr>
            <a:normAutofit fontScale="92500" lnSpcReduction="20000"/>
          </a:bodyPr>
          <a:lstStyle/>
          <a:p>
            <a:r>
              <a:rPr lang="ru-RU" dirty="0" smtClean="0"/>
              <a:t>Далее чай сушат при температуре 90—95 °C для чёрного чая и 105 °C для зелёного чая. При этом прекращается окисление и снижающую влажность чая до 3-5%. 5. Сушка чайного листа при высокой температуре останавливает процесс ферментации.</a:t>
            </a:r>
          </a:p>
          <a:p>
            <a:r>
              <a:rPr lang="ru-RU" dirty="0" smtClean="0"/>
              <a:t>При этом очень важно уловить этап, когда чайные листья начнут отдавать свой аромат, иначе можно получить </a:t>
            </a:r>
            <a:r>
              <a:rPr lang="ru-RU" dirty="0" err="1" smtClean="0"/>
              <a:t>переферментированный</a:t>
            </a:r>
            <a:r>
              <a:rPr lang="ru-RU" dirty="0" smtClean="0"/>
              <a:t> продукт, вкус которого будет значительно хуже, а настой – менее прозрачным. Этот момент очень деликатный: если чай не высушить, он просто заплесневеет и сгниет. А если пересушить – листья обуглятся и напиток из них приобретет жженый привкус.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928694"/>
          </a:xfrm>
        </p:spPr>
        <p:txBody>
          <a:bodyPr>
            <a:normAutofit/>
          </a:bodyPr>
          <a:lstStyle/>
          <a:p>
            <a:pPr algn="ctr"/>
            <a:r>
              <a:rPr lang="ru-RU" b="1" dirty="0" smtClean="0"/>
              <a:t>Сортировка.</a:t>
            </a:r>
            <a:endParaRPr lang="ru-RU" dirty="0"/>
          </a:p>
        </p:txBody>
      </p:sp>
      <p:sp>
        <p:nvSpPr>
          <p:cNvPr id="3" name="Содержимое 2"/>
          <p:cNvSpPr>
            <a:spLocks noGrp="1"/>
          </p:cNvSpPr>
          <p:nvPr>
            <p:ph idx="1"/>
          </p:nvPr>
        </p:nvSpPr>
        <p:spPr>
          <a:xfrm>
            <a:off x="214282" y="1285860"/>
            <a:ext cx="8786874" cy="3286148"/>
          </a:xfrm>
        </p:spPr>
        <p:txBody>
          <a:bodyPr>
            <a:normAutofit fontScale="85000" lnSpcReduction="10000"/>
          </a:bodyPr>
          <a:lstStyle/>
          <a:p>
            <a:r>
              <a:rPr lang="ru-RU" dirty="0" smtClean="0"/>
              <a:t>Заключительным этапом производства является сортировка, или "отсев", где чай разделяется на различные сорта в зависимости от размера чайного листа. Это достигается путем пропускания высушенного чайного листа через вибрирующие сетки. Эти сорта мало влияют на качество чая, однако очень важны в процессе последовательного смешивания продукта для продажи потенциальному покупателю. После просеивания, каждый сорт взвешивается, и упаковывается отдельно в бумажные пакеты. </a:t>
            </a:r>
            <a:br>
              <a:rPr lang="ru-RU" dirty="0" smtClean="0"/>
            </a:br>
            <a:r>
              <a:rPr lang="ru-RU" b="1" dirty="0" smtClean="0"/>
              <a:t>Для получения 1 кг. чёрного чая нужно 4,5 кг. зелёного листа.</a:t>
            </a:r>
          </a:p>
        </p:txBody>
      </p:sp>
      <p:pic>
        <p:nvPicPr>
          <p:cNvPr id="1026" name="Picture 2" descr="&amp;Kcy;&amp;acy;&amp;kcy; &amp;dcy;&amp;iecy;&amp;lcy;&amp;acy;&amp;yucy;&amp;tcy; &amp;tscy;&amp;iecy;&amp;jcy;&amp;lcy;&amp;ocy;&amp;ncy;&amp;scy;&amp;kcy;&amp;icy;&amp;jcy; &amp;chcy;&amp;acy;&amp;jcy;"/>
          <p:cNvPicPr>
            <a:picLocks noChangeAspect="1" noChangeArrowheads="1"/>
          </p:cNvPicPr>
          <p:nvPr/>
        </p:nvPicPr>
        <p:blipFill>
          <a:blip r:embed="rId2" cstate="print"/>
          <a:srcRect/>
          <a:stretch>
            <a:fillRect/>
          </a:stretch>
        </p:blipFill>
        <p:spPr bwMode="auto">
          <a:xfrm>
            <a:off x="500034" y="4500570"/>
            <a:ext cx="3083428" cy="2053877"/>
          </a:xfrm>
          <a:prstGeom prst="rect">
            <a:avLst/>
          </a:prstGeom>
          <a:noFill/>
        </p:spPr>
      </p:pic>
      <p:pic>
        <p:nvPicPr>
          <p:cNvPr id="1030" name="Picture 6" descr="&amp;Kcy;&amp;acy;&amp;kcy; &amp;dcy;&amp;iecy;&amp;lcy;&amp;acy;&amp;yucy;&amp;tcy; &amp;tscy;&amp;iecy;&amp;jcy;&amp;lcy;&amp;ocy;&amp;ncy;&amp;scy;&amp;kcy;&amp;icy;&amp;jcy; &amp;chcy;&amp;acy;&amp;jcy;"/>
          <p:cNvPicPr>
            <a:picLocks noChangeAspect="1" noChangeArrowheads="1"/>
          </p:cNvPicPr>
          <p:nvPr/>
        </p:nvPicPr>
        <p:blipFill>
          <a:blip r:embed="rId3" cstate="print"/>
          <a:srcRect/>
          <a:stretch>
            <a:fillRect/>
          </a:stretch>
        </p:blipFill>
        <p:spPr bwMode="auto">
          <a:xfrm>
            <a:off x="3071802" y="4143380"/>
            <a:ext cx="2976544" cy="1982681"/>
          </a:xfrm>
          <a:prstGeom prst="rect">
            <a:avLst/>
          </a:prstGeom>
          <a:noFill/>
        </p:spPr>
      </p:pic>
      <p:pic>
        <p:nvPicPr>
          <p:cNvPr id="1032" name="Picture 8" descr="&amp;Kcy;&amp;acy;&amp;kcy; &amp;dcy;&amp;iecy;&amp;lcy;&amp;acy;&amp;yucy;&amp;tcy; &amp;tscy;&amp;iecy;&amp;jcy;&amp;lcy;&amp;ocy;&amp;ncy;&amp;scy;&amp;kcy;&amp;icy;&amp;jcy; &amp;chcy;&amp;acy;&amp;jcy;"/>
          <p:cNvPicPr>
            <a:picLocks noChangeAspect="1" noChangeArrowheads="1"/>
          </p:cNvPicPr>
          <p:nvPr/>
        </p:nvPicPr>
        <p:blipFill>
          <a:blip r:embed="rId4" cstate="print"/>
          <a:srcRect/>
          <a:stretch>
            <a:fillRect/>
          </a:stretch>
        </p:blipFill>
        <p:spPr bwMode="auto">
          <a:xfrm>
            <a:off x="5679562" y="4500570"/>
            <a:ext cx="3110152" cy="2071678"/>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91</TotalTime>
  <Words>828</Words>
  <Application>Microsoft Office PowerPoint</Application>
  <PresentationFormat>Экран (4:3)</PresentationFormat>
  <Paragraphs>31</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Поток</vt:lpstr>
      <vt:lpstr>Производство чая</vt:lpstr>
      <vt:lpstr>чаем называют чай, который выращивается на острове Шри-Ланка, ранее называвшийся Цейлон. Шри-Ланка занимает третье место в мире по производству чая, после Китая и Индии. Шри-Ланка производит преимущественно черный чай и на сегодняшний день крупнейший в мире экспортер чая "ортодокс" (чая традиционного способа производства) с 20% долей на рынке. По всему миру – в более чем 145 стран – поставляется чай из Шри-Ланки. Эта небольшая по размеру страна производит в год более 305 миллионов кг чая самых разнообразных сортов, что составляет 10 % от мирового производства чайной продукции.  </vt:lpstr>
      <vt:lpstr>Процесс производства чая.</vt:lpstr>
      <vt:lpstr>Сбор чайного листа.</vt:lpstr>
      <vt:lpstr>Завяливание.</vt:lpstr>
      <vt:lpstr>Скручивание.</vt:lpstr>
      <vt:lpstr>Ферментация.</vt:lpstr>
      <vt:lpstr>   Сушка.</vt:lpstr>
      <vt:lpstr>Сортировка.</vt:lpstr>
      <vt:lpstr>Правила приготовления чая.</vt:lpstr>
      <vt:lpstr>Презентация PowerPoint</vt:lpstr>
      <vt:lpstr>Презентация PowerPoint</vt:lpstr>
      <vt:lpstr>Презентация PowerPoint</vt:lpstr>
      <vt:lpstr>Чай с наполнителями</vt:lpstr>
      <vt:lpstr>Презентация PowerPoint</vt:lpstr>
      <vt:lpstr>Сорта китайского чая, пользующиеся повышенным спросом на международном рынке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Производство цейлонского чая</dc:title>
  <cp:lastModifiedBy>DNA7 X86</cp:lastModifiedBy>
  <cp:revision>12</cp:revision>
  <dcterms:modified xsi:type="dcterms:W3CDTF">2015-05-31T03:52:05Z</dcterms:modified>
</cp:coreProperties>
</file>