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75" r:id="rId5"/>
    <p:sldId id="259" r:id="rId6"/>
    <p:sldId id="260" r:id="rId7"/>
    <p:sldId id="262" r:id="rId8"/>
    <p:sldId id="261" r:id="rId9"/>
    <p:sldId id="263" r:id="rId10"/>
    <p:sldId id="264" r:id="rId11"/>
    <p:sldId id="265" r:id="rId12"/>
    <p:sldId id="266" r:id="rId13"/>
    <p:sldId id="267" r:id="rId14"/>
    <p:sldId id="268" r:id="rId15"/>
    <p:sldId id="269" r:id="rId16"/>
    <p:sldId id="270" r:id="rId17"/>
    <p:sldId id="271" r:id="rId18"/>
    <p:sldId id="272" r:id="rId19"/>
    <p:sldId id="274"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94" autoAdjust="0"/>
    <p:restoredTop sz="94660"/>
  </p:normalViewPr>
  <p:slideViewPr>
    <p:cSldViewPr>
      <p:cViewPr varScale="1">
        <p:scale>
          <a:sx n="68" d="100"/>
          <a:sy n="68" d="100"/>
        </p:scale>
        <p:origin x="-145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4B30B81-989C-47D8-AD5F-1819F1AA9A53}" type="datetimeFigureOut">
              <a:rPr lang="ru-RU" smtClean="0"/>
              <a:pPr/>
              <a:t>24.10.2013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F90F875-2BF0-4283-9DE2-2E8715084173}"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4B30B81-989C-47D8-AD5F-1819F1AA9A53}" type="datetimeFigureOut">
              <a:rPr lang="ru-RU" smtClean="0"/>
              <a:pPr/>
              <a:t>24.10.2013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F90F875-2BF0-4283-9DE2-2E8715084173}"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4B30B81-989C-47D8-AD5F-1819F1AA9A53}" type="datetimeFigureOut">
              <a:rPr lang="ru-RU" smtClean="0"/>
              <a:pPr/>
              <a:t>24.10.2013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F90F875-2BF0-4283-9DE2-2E8715084173}"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4B30B81-989C-47D8-AD5F-1819F1AA9A53}" type="datetimeFigureOut">
              <a:rPr lang="ru-RU" smtClean="0"/>
              <a:pPr/>
              <a:t>24.10.2013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F90F875-2BF0-4283-9DE2-2E8715084173}"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4B30B81-989C-47D8-AD5F-1819F1AA9A53}" type="datetimeFigureOut">
              <a:rPr lang="ru-RU" smtClean="0"/>
              <a:pPr/>
              <a:t>24.10.2013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F90F875-2BF0-4283-9DE2-2E8715084173}"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4B30B81-989C-47D8-AD5F-1819F1AA9A53}" type="datetimeFigureOut">
              <a:rPr lang="ru-RU" smtClean="0"/>
              <a:pPr/>
              <a:t>24.10.2013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F90F875-2BF0-4283-9DE2-2E8715084173}"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4B30B81-989C-47D8-AD5F-1819F1AA9A53}" type="datetimeFigureOut">
              <a:rPr lang="ru-RU" smtClean="0"/>
              <a:pPr/>
              <a:t>24.10.2013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F90F875-2BF0-4283-9DE2-2E8715084173}"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4B30B81-989C-47D8-AD5F-1819F1AA9A53}" type="datetimeFigureOut">
              <a:rPr lang="ru-RU" smtClean="0"/>
              <a:pPr/>
              <a:t>24.10.2013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F90F875-2BF0-4283-9DE2-2E8715084173}"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4B30B81-989C-47D8-AD5F-1819F1AA9A53}" type="datetimeFigureOut">
              <a:rPr lang="ru-RU" smtClean="0"/>
              <a:pPr/>
              <a:t>24.10.2013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F90F875-2BF0-4283-9DE2-2E8715084173}"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4B30B81-989C-47D8-AD5F-1819F1AA9A53}" type="datetimeFigureOut">
              <a:rPr lang="ru-RU" smtClean="0"/>
              <a:pPr/>
              <a:t>24.10.2013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F90F875-2BF0-4283-9DE2-2E8715084173}"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4B30B81-989C-47D8-AD5F-1819F1AA9A53}" type="datetimeFigureOut">
              <a:rPr lang="ru-RU" smtClean="0"/>
              <a:pPr/>
              <a:t>24.10.2013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F90F875-2BF0-4283-9DE2-2E8715084173}"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B30B81-989C-47D8-AD5F-1819F1AA9A53}" type="datetimeFigureOut">
              <a:rPr lang="ru-RU" smtClean="0"/>
              <a:pPr/>
              <a:t>24.10.2013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90F875-2BF0-4283-9DE2-2E8715084173}"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51520" y="188640"/>
            <a:ext cx="8712968" cy="6480720"/>
          </a:xfrm>
          <a:effectLst>
            <a:glow rad="228600">
              <a:schemeClr val="accent2">
                <a:satMod val="175000"/>
                <a:alpha val="40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kk-KZ" b="1" cap="all" dirty="0">
                <a:ln>
                  <a:solidFill>
                    <a:srgbClr val="C00000"/>
                  </a:solidFill>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imes New Roman" pitchFamily="18" charset="0"/>
                <a:cs typeface="Times New Roman" pitchFamily="18" charset="0"/>
              </a:rPr>
              <a:t>Гемотологиялық және цитологиялық зерттеуге арналған аппараттар.</a:t>
            </a:r>
            <a:r>
              <a:rPr lang="ru-RU"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r>
            <a:br>
              <a:rPr lang="ru-RU"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br>
            <a:endParaRPr lang="ru-RU"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 name="Подзаголовок 2"/>
          <p:cNvSpPr>
            <a:spLocks noGrp="1"/>
          </p:cNvSpPr>
          <p:nvPr>
            <p:ph type="subTitle" idx="1"/>
          </p:nvPr>
        </p:nvSpPr>
        <p:spPr>
          <a:xfrm>
            <a:off x="2555776" y="4509120"/>
            <a:ext cx="5904656" cy="1512168"/>
          </a:xfrm>
        </p:spPr>
        <p:txBody>
          <a:bodyPr>
            <a:normAutofit/>
          </a:bodyPr>
          <a:lstStyle/>
          <a:p>
            <a:r>
              <a:rPr lang="ru-RU" b="1" dirty="0" err="1"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Орындаған:  </a:t>
            </a:r>
            <a:r>
              <a:rPr lang="ru-RU" b="1"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Times New Roman" pitchFamily="18" charset="0"/>
                <a:cs typeface="Times New Roman" pitchFamily="18" charset="0"/>
              </a:rPr>
              <a:t>Бердібекқызы </a:t>
            </a:r>
            <a:r>
              <a:rPr lang="ru-RU"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Times New Roman" pitchFamily="18" charset="0"/>
                <a:cs typeface="Times New Roman" pitchFamily="18" charset="0"/>
              </a:rPr>
              <a:t>А</a:t>
            </a:r>
            <a:endParaRPr lang="ru-RU" dirty="0" smtClean="0">
              <a:latin typeface="Times New Roman" pitchFamily="18" charset="0"/>
              <a:cs typeface="Times New Roman" pitchFamily="18" charset="0"/>
            </a:endParaRPr>
          </a:p>
          <a:p>
            <a:r>
              <a:rPr lang="ru-RU" b="1" dirty="0" err="1"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Тексерген</a:t>
            </a:r>
            <a:r>
              <a:rPr lang="ru-RU"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         </a:t>
            </a:r>
            <a:r>
              <a:rPr lang="ru-RU"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Times New Roman" pitchFamily="18" charset="0"/>
                <a:cs typeface="Times New Roman" pitchFamily="18" charset="0"/>
              </a:rPr>
              <a:t>Осипова Б. А</a:t>
            </a:r>
            <a:endParaRPr lang="ru-RU" dirty="0">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3"/>
          </a:lnRef>
          <a:fillRef idx="1">
            <a:schemeClr val="lt1"/>
          </a:fillRef>
          <a:effectRef idx="0">
            <a:schemeClr val="accent3"/>
          </a:effectRef>
          <a:fontRef idx="minor">
            <a:schemeClr val="dk1"/>
          </a:fontRef>
        </p:style>
        <p:txBody>
          <a:bodyPr>
            <a:normAutofit fontScale="90000"/>
          </a:bodyPr>
          <a:lstStyle/>
          <a:p>
            <a:r>
              <a:rPr lang="kk-KZ" b="1" i="1" dirty="0">
                <a:ln>
                  <a:solidFill>
                    <a:srgbClr val="FFFF00"/>
                  </a:solidFill>
                </a:ln>
                <a:solidFill>
                  <a:srgbClr val="00B050"/>
                </a:solidFill>
                <a:latin typeface="Times New Roman" pitchFamily="18" charset="0"/>
                <a:cs typeface="Times New Roman" pitchFamily="18" charset="0"/>
              </a:rPr>
              <a:t>Горяев торы бар Горяев камерасы</a:t>
            </a:r>
            <a:r>
              <a:rPr lang="kk-KZ" dirty="0">
                <a:ln>
                  <a:solidFill>
                    <a:srgbClr val="FFFF00"/>
                  </a:solidFill>
                </a:ln>
                <a:solidFill>
                  <a:srgbClr val="00B050"/>
                </a:solidFill>
                <a:latin typeface="Times New Roman" pitchFamily="18" charset="0"/>
                <a:cs typeface="Times New Roman" pitchFamily="18" charset="0"/>
              </a:rPr>
              <a:t> </a:t>
            </a:r>
            <a:endParaRPr lang="ru-RU" dirty="0">
              <a:ln>
                <a:solidFill>
                  <a:srgbClr val="FFFF00"/>
                </a:solidFill>
              </a:ln>
              <a:solidFill>
                <a:srgbClr val="00B050"/>
              </a:solidFill>
              <a:latin typeface="Times New Roman" pitchFamily="18" charset="0"/>
              <a:cs typeface="Times New Roman" pitchFamily="18" charset="0"/>
            </a:endParaRPr>
          </a:p>
        </p:txBody>
      </p:sp>
      <p:sp>
        <p:nvSpPr>
          <p:cNvPr id="3" name="Содержимое 2"/>
          <p:cNvSpPr>
            <a:spLocks noGrp="1"/>
          </p:cNvSpPr>
          <p:nvPr>
            <p:ph idx="1"/>
          </p:nvPr>
        </p:nvSpPr>
        <p:spPr/>
        <p:style>
          <a:lnRef idx="2">
            <a:schemeClr val="accent3"/>
          </a:lnRef>
          <a:fillRef idx="1">
            <a:schemeClr val="lt1"/>
          </a:fillRef>
          <a:effectRef idx="0">
            <a:schemeClr val="accent3"/>
          </a:effectRef>
          <a:fontRef idx="minor">
            <a:schemeClr val="dk1"/>
          </a:fontRef>
        </p:style>
        <p:txBody>
          <a:bodyPr/>
          <a:lstStyle/>
          <a:p>
            <a:pPr algn="ctr"/>
            <a:r>
              <a:rPr lang="kk-KZ" dirty="0" smtClean="0"/>
              <a:t> </a:t>
            </a:r>
            <a:r>
              <a:rPr lang="kk-KZ" dirty="0">
                <a:ln>
                  <a:solidFill>
                    <a:srgbClr val="FFFF00"/>
                  </a:solidFill>
                </a:ln>
                <a:solidFill>
                  <a:srgbClr val="00B050"/>
                </a:solidFill>
                <a:effectLst>
                  <a:reflection blurRad="6350" stA="60000" endA="900" endPos="58000" dir="5400000" sy="-100000" algn="bl" rotWithShape="0"/>
                </a:effectLst>
              </a:rPr>
              <a:t>Оның сыйымдылығы 0,9 мкл, торының көлемі 9 мл</a:t>
            </a:r>
            <a:r>
              <a:rPr lang="kk-KZ" baseline="30000" dirty="0">
                <a:ln>
                  <a:solidFill>
                    <a:srgbClr val="FFFF00"/>
                  </a:solidFill>
                </a:ln>
                <a:solidFill>
                  <a:srgbClr val="00B050"/>
                </a:solidFill>
                <a:effectLst>
                  <a:reflection blurRad="6350" stA="60000" endA="900" endPos="58000" dir="5400000" sy="-100000" algn="bl" rotWithShape="0"/>
                </a:effectLst>
              </a:rPr>
              <a:t>2</a:t>
            </a:r>
            <a:r>
              <a:rPr lang="kk-KZ" dirty="0">
                <a:ln>
                  <a:solidFill>
                    <a:srgbClr val="FFFF00"/>
                  </a:solidFill>
                </a:ln>
                <a:solidFill>
                  <a:srgbClr val="00B050"/>
                </a:solidFill>
                <a:effectLst>
                  <a:reflection blurRad="6350" stA="60000" endA="900" endPos="58000" dir="5400000" sy="-100000" algn="bl" rotWithShape="0"/>
                </a:effectLst>
              </a:rPr>
              <a:t>, ол 225 үлкен квадраттардан тұрады. Оның 100 квадраты бос, ал 25 квадраттының әр қайсысы 16 кіші квадраттарға бөлінген, 100 квадратты жолақтармен бөлінген. Фукс-Розентальдің торы бар есептеу камерасының сыйымдылығы 3,2 мкл, торының көлемі 16мл</a:t>
            </a:r>
            <a:r>
              <a:rPr lang="kk-KZ" baseline="30000" dirty="0">
                <a:ln>
                  <a:solidFill>
                    <a:srgbClr val="FFFF00"/>
                  </a:solidFill>
                </a:ln>
                <a:solidFill>
                  <a:srgbClr val="00B050"/>
                </a:solidFill>
                <a:effectLst>
                  <a:reflection blurRad="6350" stA="60000" endA="900" endPos="58000" dir="5400000" sy="-100000" algn="bl" rotWithShape="0"/>
                </a:effectLst>
              </a:rPr>
              <a:t>2</a:t>
            </a:r>
            <a:r>
              <a:rPr lang="kk-KZ" dirty="0">
                <a:ln>
                  <a:solidFill>
                    <a:srgbClr val="FFFF00"/>
                  </a:solidFill>
                </a:ln>
                <a:solidFill>
                  <a:srgbClr val="00B050"/>
                </a:solidFill>
                <a:effectLst>
                  <a:reflection blurRad="6350" stA="60000" endA="900" endPos="58000" dir="5400000" sy="-100000" algn="bl" rotWithShape="0"/>
                </a:effectLst>
              </a:rPr>
              <a:t>, 256 үлкен квадраттардан тұрады.</a:t>
            </a:r>
            <a:endParaRPr lang="ru-RU" dirty="0">
              <a:ln>
                <a:solidFill>
                  <a:srgbClr val="FFFF00"/>
                </a:solidFill>
              </a:ln>
              <a:solidFill>
                <a:srgbClr val="00B050"/>
              </a:solidFill>
              <a:effectLst>
                <a:reflection blurRad="6350" stA="60000" endA="900" endPos="58000" dir="5400000" sy="-100000" algn="bl" rotWithShape="0"/>
              </a:effectLst>
            </a:endParaRPr>
          </a:p>
          <a:p>
            <a:pPr algn="ctr"/>
            <a:endParaRPr lang="ru-RU" dirty="0">
              <a:ln>
                <a:solidFill>
                  <a:srgbClr val="FFFF00"/>
                </a:solidFill>
              </a:ln>
              <a:solidFill>
                <a:srgbClr val="00B050"/>
              </a:solidFill>
              <a:effectLst>
                <a:reflection blurRad="6350" stA="60000" endA="900" endPos="58000" dir="5400000" sy="-100000" algn="bl" rotWithShape="0"/>
              </a:effectLst>
            </a:endParaRPr>
          </a:p>
        </p:txBody>
      </p:sp>
    </p:spTree>
  </p:cSld>
  <p:clrMapOvr>
    <a:masterClrMapping/>
  </p:clrMapOvr>
  <p:transition>
    <p:checker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188640"/>
            <a:ext cx="8784976" cy="6480720"/>
          </a:xfrm>
          <a:solidFill>
            <a:schemeClr val="accent4">
              <a:lumMod val="60000"/>
              <a:lumOff val="40000"/>
            </a:schemeClr>
          </a:solidFill>
          <a:ln>
            <a:noFill/>
          </a:ln>
          <a:effectLst>
            <a:glow rad="228600">
              <a:schemeClr val="accent4">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normAutofit/>
          </a:bodyPr>
          <a:lstStyle/>
          <a:p>
            <a:endParaRPr lang="kk-KZ" dirty="0" smtClean="0"/>
          </a:p>
          <a:p>
            <a:endParaRPr lang="kk-KZ" dirty="0"/>
          </a:p>
          <a:p>
            <a:pPr algn="just"/>
            <a:r>
              <a:rPr lang="kk-KZ" sz="3600" dirty="0" smtClean="0">
                <a:ln>
                  <a:solidFill>
                    <a:schemeClr val="accent6">
                      <a:lumMod val="50000"/>
                    </a:schemeClr>
                  </a:solidFill>
                </a:ln>
                <a:solidFill>
                  <a:srgbClr val="FF0000"/>
                </a:solidFill>
                <a:effectLst>
                  <a:reflection blurRad="6350" stA="60000" endA="900" endPos="60000" dist="29997" dir="5400000" sy="-100000" algn="bl" rotWithShape="0"/>
                </a:effectLst>
                <a:latin typeface="Times New Roman" pitchFamily="18" charset="0"/>
                <a:cs typeface="Times New Roman" pitchFamily="18" charset="0"/>
              </a:rPr>
              <a:t>Камераларда </a:t>
            </a:r>
            <a:r>
              <a:rPr lang="kk-KZ" sz="3600" dirty="0">
                <a:ln>
                  <a:solidFill>
                    <a:schemeClr val="accent6">
                      <a:lumMod val="50000"/>
                    </a:schemeClr>
                  </a:solidFill>
                </a:ln>
                <a:solidFill>
                  <a:srgbClr val="FF0000"/>
                </a:solidFill>
                <a:effectLst>
                  <a:reflection blurRad="6350" stA="60000" endA="900" endPos="60000" dist="29997" dir="5400000" sy="-100000" algn="bl" rotWithShape="0"/>
                </a:effectLst>
                <a:latin typeface="Times New Roman" pitchFamily="18" charset="0"/>
                <a:cs typeface="Times New Roman" pitchFamily="18" charset="0"/>
              </a:rPr>
              <a:t>ластанудан, олардың торына шаң тозаңның түсуіне сақтау керек. Жұмыстан кейін камера мен жабу шынысын су ағынымен жуып, таза сүткі қағазбен еппен сүртіп, қағазға орап қорапқа салып қояды. </a:t>
            </a:r>
            <a:endParaRPr lang="ru-RU" sz="3600" dirty="0">
              <a:ln>
                <a:solidFill>
                  <a:schemeClr val="accent6">
                    <a:lumMod val="50000"/>
                  </a:schemeClr>
                </a:solidFill>
              </a:ln>
              <a:solidFill>
                <a:srgbClr val="FF0000"/>
              </a:solidFill>
              <a:effectLst>
                <a:reflection blurRad="6350" stA="60000" endA="900" endPos="60000" dist="29997" dir="5400000" sy="-100000" algn="bl" rotWithShape="0"/>
              </a:effectLst>
              <a:latin typeface="Times New Roman" pitchFamily="18" charset="0"/>
              <a:cs typeface="Times New Roman" pitchFamily="18" charset="0"/>
            </a:endParaRPr>
          </a:p>
          <a:p>
            <a:endParaRPr lang="ru-RU" dirty="0"/>
          </a:p>
        </p:txBody>
      </p:sp>
    </p:spTree>
  </p:cSld>
  <p:clrMapOvr>
    <a:masterClrMapping/>
  </p:clrMapOvr>
  <p:transition>
    <p:plus/>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idx="1"/>
          </p:nvPr>
        </p:nvSpPr>
        <p:spPr>
          <a:scene3d>
            <a:camera prst="perspectiveAbove"/>
            <a:lightRig rig="balanced" dir="t">
              <a:rot lat="0" lon="0" rev="0"/>
            </a:lightRig>
          </a:scene3d>
          <a:sp3d>
            <a:bevelT w="47625" h="69850"/>
            <a:contourClr>
              <a:schemeClr val="lt1"/>
            </a:contourClr>
          </a:sp3d>
        </p:spPr>
        <p:style>
          <a:lnRef idx="0">
            <a:schemeClr val="accent6"/>
          </a:lnRef>
          <a:fillRef idx="3">
            <a:schemeClr val="accent6"/>
          </a:fillRef>
          <a:effectRef idx="3">
            <a:schemeClr val="accent6"/>
          </a:effectRef>
          <a:fontRef idx="minor">
            <a:schemeClr val="lt1"/>
          </a:fontRef>
        </p:style>
        <p:txBody>
          <a:bodyPr>
            <a:normAutofit lnSpcReduction="10000"/>
          </a:bodyPr>
          <a:lstStyle/>
          <a:p>
            <a:pPr algn="just"/>
            <a:r>
              <a:rPr lang="kk-KZ" dirty="0">
                <a:ln>
                  <a:solidFill>
                    <a:srgbClr val="00B050"/>
                  </a:solidFill>
                </a:ln>
                <a:latin typeface="Times New Roman" pitchFamily="18" charset="0"/>
                <a:cs typeface="Times New Roman" pitchFamily="18" charset="0"/>
              </a:rPr>
              <a:t>Қазіргі кезде өндірісте жануарлар мен адамдардың қанына анализ жасау үшін автоматты анализаторлар шығарылады. Олар бір сағатта 3 мыңға дейін анализдерді жасауға мүмкіншілік береді. Еңгізілген ЭЕМ бағдарламасы бойынша цифр, кесте, гистограмм ретінде қанның цитологиялық, биохимиялық құрамдары және физиологиялық сипаттамасы туралы мағлұматтар беріледі. </a:t>
            </a:r>
            <a:endParaRPr lang="ru-RU" dirty="0">
              <a:ln>
                <a:solidFill>
                  <a:srgbClr val="00B050"/>
                </a:solidFill>
              </a:ln>
              <a:latin typeface="Times New Roman" pitchFamily="18" charset="0"/>
              <a:cs typeface="Times New Roman" pitchFamily="18" charset="0"/>
            </a:endParaRPr>
          </a:p>
          <a:p>
            <a:endParaRPr lang="ru-RU" dirty="0"/>
          </a:p>
        </p:txBody>
      </p:sp>
    </p:spTree>
  </p:cSld>
  <p:clrMapOvr>
    <a:masterClrMapping/>
  </p:clrMapOvr>
  <p:transition>
    <p:strips/>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dk1"/>
          </a:lnRef>
          <a:fillRef idx="1">
            <a:schemeClr val="lt1"/>
          </a:fillRef>
          <a:effectRef idx="0">
            <a:schemeClr val="dk1"/>
          </a:effectRef>
          <a:fontRef idx="minor">
            <a:schemeClr val="dk1"/>
          </a:fontRef>
        </p:style>
        <p:txBody>
          <a:bodyPr>
            <a:normAutofit/>
          </a:bodyPr>
          <a:lstStyle/>
          <a:p>
            <a:r>
              <a:rPr lang="kk-KZ" sz="3200" dirty="0">
                <a:ln>
                  <a:solidFill>
                    <a:srgbClr val="002060"/>
                  </a:solidFill>
                </a:ln>
                <a:effectLst>
                  <a:reflection blurRad="6350" stA="60000" endA="900" endPos="58000" dir="5400000" sy="-100000" algn="bl" rotWithShape="0"/>
                </a:effectLst>
                <a:latin typeface="Segoe Print" pitchFamily="2" charset="0"/>
                <a:cs typeface="Times New Roman" pitchFamily="18" charset="0"/>
              </a:rPr>
              <a:t>Лабораторияларда қолданылатын автоанализаторлар:</a:t>
            </a:r>
            <a:endParaRPr lang="ru-RU" sz="3200" dirty="0">
              <a:ln>
                <a:solidFill>
                  <a:srgbClr val="002060"/>
                </a:solidFill>
              </a:ln>
              <a:effectLst>
                <a:reflection blurRad="6350" stA="60000" endA="900" endPos="58000" dir="5400000" sy="-100000" algn="bl" rotWithShape="0"/>
              </a:effectLst>
              <a:latin typeface="Segoe Print" pitchFamily="2" charset="0"/>
              <a:cs typeface="Times New Roman" pitchFamily="18" charset="0"/>
            </a:endParaRPr>
          </a:p>
        </p:txBody>
      </p:sp>
      <p:sp>
        <p:nvSpPr>
          <p:cNvPr id="3" name="Содержимое 2"/>
          <p:cNvSpPr>
            <a:spLocks noGrp="1"/>
          </p:cNvSpPr>
          <p:nvPr>
            <p:ph idx="1"/>
          </p:nvPr>
        </p:nvSpPr>
        <p:spPr/>
        <p:style>
          <a:lnRef idx="2">
            <a:schemeClr val="dk1"/>
          </a:lnRef>
          <a:fillRef idx="1">
            <a:schemeClr val="lt1"/>
          </a:fillRef>
          <a:effectRef idx="0">
            <a:schemeClr val="dk1"/>
          </a:effectRef>
          <a:fontRef idx="minor">
            <a:schemeClr val="dk1"/>
          </a:fontRef>
        </p:style>
        <p:txBody>
          <a:bodyPr/>
          <a:lstStyle/>
          <a:p>
            <a:pPr algn="ctr"/>
            <a:r>
              <a:rPr lang="kk-KZ" dirty="0" smtClean="0"/>
              <a:t> </a:t>
            </a:r>
            <a:r>
              <a:rPr lang="kk-KZ" dirty="0">
                <a:ln>
                  <a:solidFill>
                    <a:schemeClr val="tx2">
                      <a:lumMod val="50000"/>
                    </a:schemeClr>
                  </a:solidFill>
                </a:ln>
                <a:effectLst>
                  <a:reflection blurRad="6350" stA="55000" endA="300" endPos="45500" dir="5400000" sy="-100000" algn="bl" rotWithShape="0"/>
                </a:effectLst>
                <a:latin typeface="Times New Roman" pitchFamily="18" charset="0"/>
                <a:cs typeface="Times New Roman" pitchFamily="18" charset="0"/>
              </a:rPr>
              <a:t>Биан және Циано (ТМД), «Контифоо» ( Венгрия) , ЛКБ (Шведция) «Браун-систематик» «Оптон» фирмасы (Германия), Олли – 3000 жүйесі (Финдляндия)  «Селектив эпалейзер П» (Швейцария), SMA фирмасы «Техникон» (АҚШ,  Ирландия) «Аббат фирмасы «Культе С» (Франция), «Центрифрихем»  «Юнион Карбайт» фирмасы (АҚШ) және басқалары. </a:t>
            </a:r>
            <a:endParaRPr lang="ru-RU" dirty="0">
              <a:ln>
                <a:solidFill>
                  <a:schemeClr val="tx2">
                    <a:lumMod val="50000"/>
                  </a:schemeClr>
                </a:solidFill>
              </a:ln>
              <a:effectLst>
                <a:reflection blurRad="6350" stA="55000" endA="300" endPos="45500" dir="5400000" sy="-100000" algn="bl" rotWithShape="0"/>
              </a:effectLst>
              <a:latin typeface="Times New Roman" pitchFamily="18" charset="0"/>
              <a:cs typeface="Times New Roman" pitchFamily="18" charset="0"/>
            </a:endParaRPr>
          </a:p>
          <a:p>
            <a:endParaRPr lang="ru-RU" dirty="0"/>
          </a:p>
        </p:txBody>
      </p:sp>
    </p:spTree>
  </p:cSld>
  <p:clrMapOvr>
    <a:masterClrMapping/>
  </p:clrMapOvr>
  <p:transition>
    <p:cover dir="l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124744"/>
            <a:ext cx="8229600" cy="5001419"/>
          </a:xfrm>
          <a:effectLst>
            <a:innerShdw blurRad="63500" dist="50800" dir="16200000">
              <a:prstClr val="black">
                <a:alpha val="50000"/>
              </a:prstClr>
            </a:innerShdw>
          </a:effectLst>
          <a:scene3d>
            <a:camera prst="perspectiveAbove"/>
            <a:lightRig rig="threePt" dir="t"/>
          </a:scene3d>
        </p:spPr>
        <p:style>
          <a:lnRef idx="2">
            <a:schemeClr val="accent4">
              <a:shade val="50000"/>
            </a:schemeClr>
          </a:lnRef>
          <a:fillRef idx="1">
            <a:schemeClr val="accent4"/>
          </a:fillRef>
          <a:effectRef idx="0">
            <a:schemeClr val="accent4"/>
          </a:effectRef>
          <a:fontRef idx="minor">
            <a:schemeClr val="lt1"/>
          </a:fontRef>
        </p:style>
        <p:txBody>
          <a:bodyPr>
            <a:normAutofit/>
          </a:bodyPr>
          <a:lstStyle/>
          <a:p>
            <a:pPr algn="just"/>
            <a:r>
              <a:rPr lang="kk-KZ" dirty="0">
                <a:ln>
                  <a:solidFill>
                    <a:srgbClr val="FFC000"/>
                  </a:solidFill>
                </a:ln>
                <a:latin typeface="Times New Roman" pitchFamily="18" charset="0"/>
                <a:cs typeface="Times New Roman" pitchFamily="18" charset="0"/>
              </a:rPr>
              <a:t>Автоматты анализаторлардың көп каналды 12-30 жүйесі қан нұсқасының аз мөлшерін 0,5-2,5 мл зерттеуге және бірден ондағы глюкозаның, мачевинаның зәр қышқылының криатинин, билирубиннің, жалпы белоктың, аминтрансфиразаның, лактатдегидрогеназаның, фосфотазаның K, Na, Ca, Mg катиондарының, PO</a:t>
            </a:r>
            <a:r>
              <a:rPr lang="kk-KZ" baseline="-25000" dirty="0">
                <a:ln>
                  <a:solidFill>
                    <a:srgbClr val="FFC000"/>
                  </a:solidFill>
                </a:ln>
                <a:latin typeface="Times New Roman" pitchFamily="18" charset="0"/>
                <a:cs typeface="Times New Roman" pitchFamily="18" charset="0"/>
              </a:rPr>
              <a:t>4</a:t>
            </a:r>
            <a:r>
              <a:rPr lang="kk-KZ" dirty="0">
                <a:ln>
                  <a:solidFill>
                    <a:srgbClr val="FFC000"/>
                  </a:solidFill>
                </a:ln>
                <a:latin typeface="Times New Roman" pitchFamily="18" charset="0"/>
                <a:cs typeface="Times New Roman" pitchFamily="18" charset="0"/>
              </a:rPr>
              <a:t> хлор анионының сан мөлшерін анықтауға мүмкіншілік береді. </a:t>
            </a:r>
            <a:endParaRPr lang="ru-RU" dirty="0">
              <a:ln>
                <a:solidFill>
                  <a:srgbClr val="FFC000"/>
                </a:solidFill>
              </a:ln>
              <a:latin typeface="Times New Roman" pitchFamily="18" charset="0"/>
              <a:cs typeface="Times New Roman" pitchFamily="18" charset="0"/>
            </a:endParaRPr>
          </a:p>
          <a:p>
            <a:endParaRPr lang="ru-RU" dirty="0">
              <a:ln>
                <a:solidFill>
                  <a:srgbClr val="FFC000"/>
                </a:solidFill>
              </a:ln>
            </a:endParaRPr>
          </a:p>
        </p:txBody>
      </p:sp>
    </p:spTree>
  </p:cSld>
  <p:clrMapOvr>
    <a:masterClrMapping/>
  </p:clrMapOvr>
  <p:transition>
    <p:checke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idx="1"/>
          </p:nvPr>
        </p:nvSpPr>
        <p:spPr>
          <a:xfrm>
            <a:off x="179512" y="332656"/>
            <a:ext cx="8784976" cy="6264696"/>
          </a:xfrm>
          <a:solidFill>
            <a:srgbClr val="FFC000"/>
          </a:solidFill>
          <a:effectLst>
            <a:glow rad="228600">
              <a:schemeClr val="accent2">
                <a:satMod val="175000"/>
                <a:alpha val="40000"/>
              </a:schemeClr>
            </a:glow>
          </a:effectLst>
        </p:spPr>
        <p:txBody>
          <a:bodyPr>
            <a:normAutofit fontScale="85000" lnSpcReduction="10000"/>
          </a:bodyPr>
          <a:lstStyle/>
          <a:p>
            <a:endParaRPr lang="kk-KZ" dirty="0" smtClean="0"/>
          </a:p>
          <a:p>
            <a:endParaRPr lang="kk-KZ" dirty="0" smtClean="0">
              <a:ln>
                <a:solidFill>
                  <a:schemeClr val="tx1">
                    <a:lumMod val="95000"/>
                    <a:lumOff val="5000"/>
                  </a:schemeClr>
                </a:solidFill>
              </a:ln>
              <a:solidFill>
                <a:srgbClr val="00B050"/>
              </a:solidFill>
              <a:latin typeface="Times New Roman" pitchFamily="18" charset="0"/>
              <a:cs typeface="Times New Roman" pitchFamily="18" charset="0"/>
            </a:endParaRPr>
          </a:p>
          <a:p>
            <a:r>
              <a:rPr lang="kk-KZ" dirty="0" smtClean="0">
                <a:ln>
                  <a:solidFill>
                    <a:schemeClr val="tx2">
                      <a:lumMod val="25000"/>
                    </a:schemeClr>
                  </a:solidFill>
                </a:ln>
                <a:solidFill>
                  <a:srgbClr val="00B050"/>
                </a:solidFill>
                <a:latin typeface="Times New Roman" pitchFamily="18" charset="0"/>
                <a:cs typeface="Times New Roman" pitchFamily="18" charset="0"/>
              </a:rPr>
              <a:t>Қан </a:t>
            </a:r>
            <a:r>
              <a:rPr lang="kk-KZ" dirty="0">
                <a:ln>
                  <a:solidFill>
                    <a:schemeClr val="tx2">
                      <a:lumMod val="25000"/>
                    </a:schemeClr>
                  </a:solidFill>
                </a:ln>
                <a:solidFill>
                  <a:srgbClr val="00B050"/>
                </a:solidFill>
                <a:latin typeface="Times New Roman" pitchFamily="18" charset="0"/>
                <a:cs typeface="Times New Roman" pitchFamily="18" charset="0"/>
              </a:rPr>
              <a:t>торшаларының саны мен көлемін анықтауға арнылған кондуктометрикалық приборлар электроттың арнайы тесік арқылы өткен тоқ өткізетін ертінді құрамындағы бөлшектірдің санын автоматты түрде анықтайды. Мысалы физиологиялық ерітіндегі қан торшаларының саны.</a:t>
            </a:r>
            <a:endParaRPr lang="ru-RU" dirty="0">
              <a:ln>
                <a:solidFill>
                  <a:schemeClr val="tx2">
                    <a:lumMod val="25000"/>
                  </a:schemeClr>
                </a:solidFill>
              </a:ln>
              <a:solidFill>
                <a:srgbClr val="00B050"/>
              </a:solidFill>
              <a:latin typeface="Times New Roman" pitchFamily="18" charset="0"/>
              <a:cs typeface="Times New Roman" pitchFamily="18" charset="0"/>
            </a:endParaRPr>
          </a:p>
          <a:p>
            <a:r>
              <a:rPr lang="kk-KZ" dirty="0">
                <a:ln>
                  <a:solidFill>
                    <a:schemeClr val="tx2">
                      <a:lumMod val="25000"/>
                    </a:schemeClr>
                  </a:solidFill>
                </a:ln>
                <a:solidFill>
                  <a:srgbClr val="00B050"/>
                </a:solidFill>
                <a:latin typeface="Times New Roman" pitchFamily="18" charset="0"/>
                <a:cs typeface="Times New Roman" pitchFamily="18" charset="0"/>
              </a:rPr>
              <a:t>КГ-2 гемотологиялық комплексіне кіретін ЦМК-1 типті целлескоптармен немесе кондуктометрикалық цитометрлермен қан торшаларын санау және көлемін анықтау  ортамен қан торшаларының тоқ өткізу айырмашылықтарын анықтау арқылы жүргізіледі. Бұл цитометрлер диаметрі 2-80 мкм, көлемі 5-2,5 х 10</a:t>
            </a:r>
            <a:r>
              <a:rPr lang="kk-KZ" baseline="30000" dirty="0">
                <a:ln>
                  <a:solidFill>
                    <a:schemeClr val="tx2">
                      <a:lumMod val="25000"/>
                    </a:schemeClr>
                  </a:solidFill>
                </a:ln>
                <a:solidFill>
                  <a:srgbClr val="00B050"/>
                </a:solidFill>
                <a:latin typeface="Times New Roman" pitchFamily="18" charset="0"/>
                <a:cs typeface="Times New Roman" pitchFamily="18" charset="0"/>
              </a:rPr>
              <a:t>3</a:t>
            </a:r>
            <a:r>
              <a:rPr lang="kk-KZ" dirty="0">
                <a:ln>
                  <a:solidFill>
                    <a:schemeClr val="tx2">
                      <a:lumMod val="25000"/>
                    </a:schemeClr>
                  </a:solidFill>
                </a:ln>
                <a:solidFill>
                  <a:srgbClr val="00B050"/>
                </a:solidFill>
                <a:latin typeface="Times New Roman" pitchFamily="18" charset="0"/>
                <a:cs typeface="Times New Roman" pitchFamily="18" charset="0"/>
              </a:rPr>
              <a:t> мкм </a:t>
            </a:r>
            <a:r>
              <a:rPr lang="kk-KZ" baseline="30000" dirty="0">
                <a:ln>
                  <a:solidFill>
                    <a:schemeClr val="tx2">
                      <a:lumMod val="25000"/>
                    </a:schemeClr>
                  </a:solidFill>
                </a:ln>
                <a:solidFill>
                  <a:srgbClr val="00B050"/>
                </a:solidFill>
                <a:latin typeface="Times New Roman" pitchFamily="18" charset="0"/>
                <a:cs typeface="Times New Roman" pitchFamily="18" charset="0"/>
              </a:rPr>
              <a:t>3</a:t>
            </a:r>
            <a:r>
              <a:rPr lang="kk-KZ" dirty="0">
                <a:ln>
                  <a:solidFill>
                    <a:schemeClr val="tx2">
                      <a:lumMod val="25000"/>
                    </a:schemeClr>
                  </a:solidFill>
                </a:ln>
                <a:solidFill>
                  <a:srgbClr val="00B050"/>
                </a:solidFill>
                <a:latin typeface="Times New Roman" pitchFamily="18" charset="0"/>
                <a:cs typeface="Times New Roman" pitchFamily="18" charset="0"/>
              </a:rPr>
              <a:t> диапазондағы бөлшектерге анализ жүргізе алады.</a:t>
            </a:r>
            <a:endParaRPr lang="ru-RU" dirty="0">
              <a:ln>
                <a:solidFill>
                  <a:schemeClr val="tx2">
                    <a:lumMod val="25000"/>
                  </a:schemeClr>
                </a:solidFill>
              </a:ln>
              <a:solidFill>
                <a:srgbClr val="00B050"/>
              </a:solidFill>
              <a:latin typeface="Times New Roman" pitchFamily="18" charset="0"/>
              <a:cs typeface="Times New Roman" pitchFamily="18" charset="0"/>
            </a:endParaRPr>
          </a:p>
        </p:txBody>
      </p:sp>
    </p:spTree>
  </p:cSld>
  <p:clrMapOvr>
    <a:masterClrMapping/>
  </p:clrMapOvr>
  <p:transition>
    <p:zo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9144000" cy="6858000"/>
          </a:xfrm>
        </p:spPr>
        <p:style>
          <a:lnRef idx="1">
            <a:schemeClr val="accent1"/>
          </a:lnRef>
          <a:fillRef idx="2">
            <a:schemeClr val="accent1"/>
          </a:fillRef>
          <a:effectRef idx="1">
            <a:schemeClr val="accent1"/>
          </a:effectRef>
          <a:fontRef idx="minor">
            <a:schemeClr val="dk1"/>
          </a:fontRef>
        </p:style>
        <p:txBody>
          <a:bodyPr>
            <a:normAutofit lnSpcReduction="10000"/>
          </a:bodyPr>
          <a:lstStyle/>
          <a:p>
            <a:pPr algn="ctr"/>
            <a:endParaRPr lang="kk-KZ" b="1" dirty="0" smtClean="0">
              <a:ln w="12700">
                <a:solidFill>
                  <a:srgbClr val="FFFF00"/>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pPr algn="ctr">
              <a:buNone/>
            </a:pPr>
            <a:r>
              <a:rPr lang="kk-KZ" b="1" dirty="0" smtClean="0">
                <a:ln w="12700">
                  <a:solidFill>
                    <a:srgbClr val="FFFF00"/>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kk-KZ" b="1" dirty="0">
                <a:ln w="12700">
                  <a:solidFill>
                    <a:srgbClr val="FFFF00"/>
                  </a:solidFill>
                  <a:prstDash val="solid"/>
                </a:ln>
                <a:solidFill>
                  <a:schemeClr val="bg2">
                    <a:tint val="85000"/>
                    <a:satMod val="155000"/>
                  </a:schemeClr>
                </a:solidFill>
                <a:effectLst>
                  <a:outerShdw blurRad="41275" dist="20320" dir="1800000" algn="tl" rotWithShape="0">
                    <a:srgbClr val="000000">
                      <a:alpha val="40000"/>
                    </a:srgbClr>
                  </a:outerShdw>
                </a:effectLst>
                <a:latin typeface="Times New Roman" pitchFamily="18" charset="0"/>
                <a:cs typeface="Times New Roman" pitchFamily="18" charset="0"/>
              </a:rPr>
              <a:t>Бұл приборлардың жұмыс істеу принципі сұйық құрамындағы торшалар электротты калибрленген капиляр тесігі арқылы өткен кезіндегі электр жүйесіндегі қарсылықты өлшеп және тіркеуге негізделген. Электрондық үлгідегі импулстің мөлшері электроттың капиляр тесігі арқылы өткен бөлшектің көлеміне байланысты болады. Арнайы электронды жабдық бөлшектік санын санауға және көлемін өлшеуге мүмкіншілік береді. Алынған нәтижелер торшалардың көлемінің үлкендігіне қарай орналаыуының қисық сызығы ретінде сиямен жазылатын жабдыққа түседі. </a:t>
            </a:r>
            <a:endParaRPr lang="ru-RU" b="1" dirty="0">
              <a:ln w="12700">
                <a:solidFill>
                  <a:srgbClr val="FFFF00"/>
                </a:solidFill>
                <a:prstDash val="solid"/>
              </a:ln>
              <a:solidFill>
                <a:schemeClr val="bg2">
                  <a:tint val="85000"/>
                  <a:satMod val="155000"/>
                </a:schemeClr>
              </a:solidFill>
              <a:effectLst>
                <a:outerShdw blurRad="41275" dist="20320" dir="1800000" algn="tl" rotWithShape="0">
                  <a:srgbClr val="000000">
                    <a:alpha val="40000"/>
                  </a:srgbClr>
                </a:outerShdw>
              </a:effectLst>
              <a:latin typeface="Times New Roman" pitchFamily="18" charset="0"/>
              <a:cs typeface="Times New Roman" pitchFamily="18" charset="0"/>
            </a:endParaRPr>
          </a:p>
          <a:p>
            <a:pPr algn="ctr"/>
            <a:endParaRPr lang="ru-RU" b="1" dirty="0">
              <a:ln w="12700">
                <a:solidFill>
                  <a:srgbClr val="FFFF00"/>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ransition>
    <p:wheel spokes="3"/>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188640"/>
            <a:ext cx="8712968" cy="6480720"/>
          </a:xfrm>
          <a:solidFill>
            <a:schemeClr val="accent1">
              <a:lumMod val="50000"/>
            </a:schemeClr>
          </a:solidFill>
          <a:ln>
            <a:noFill/>
          </a:ln>
          <a:effectLst>
            <a:glow rad="228600">
              <a:schemeClr val="accent2">
                <a:lumMod val="50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endParaRPr lang="kk-KZ" dirty="0" smtClean="0"/>
          </a:p>
          <a:p>
            <a:endParaRPr lang="kk-KZ" dirty="0"/>
          </a:p>
          <a:p>
            <a:pPr algn="just"/>
            <a:r>
              <a:rPr lang="kk-KZ" dirty="0" smtClean="0">
                <a:ln w="18415" cmpd="sng">
                  <a:solidFill>
                    <a:srgbClr val="92D050"/>
                  </a:solidFill>
                  <a:prstDash val="solid"/>
                </a:ln>
                <a:solidFill>
                  <a:srgbClr val="FFFFFF"/>
                </a:solidFill>
                <a:effectLst>
                  <a:outerShdw blurRad="63500" dir="3600000" algn="tl" rotWithShape="0">
                    <a:srgbClr val="000000">
                      <a:alpha val="70000"/>
                    </a:srgbClr>
                  </a:outerShdw>
                  <a:reflection blurRad="6350" stA="55000" endA="50" endPos="85000" dist="29997" dir="5400000" sy="-100000" algn="bl" rotWithShape="0"/>
                </a:effectLst>
                <a:latin typeface="Times New Roman" pitchFamily="18" charset="0"/>
                <a:cs typeface="Times New Roman" pitchFamily="18" charset="0"/>
              </a:rPr>
              <a:t>Анализге </a:t>
            </a:r>
            <a:r>
              <a:rPr lang="kk-KZ" dirty="0">
                <a:ln w="18415" cmpd="sng">
                  <a:solidFill>
                    <a:srgbClr val="92D050"/>
                  </a:solidFill>
                  <a:prstDash val="solid"/>
                </a:ln>
                <a:solidFill>
                  <a:srgbClr val="FFFFFF"/>
                </a:solidFill>
                <a:effectLst>
                  <a:outerShdw blurRad="63500" dir="3600000" algn="tl" rotWithShape="0">
                    <a:srgbClr val="000000">
                      <a:alpha val="70000"/>
                    </a:srgbClr>
                  </a:outerShdw>
                  <a:reflection blurRad="6350" stA="55000" endA="50" endPos="85000" dist="29997" dir="5400000" sy="-100000" algn="bl" rotWithShape="0"/>
                </a:effectLst>
                <a:latin typeface="Times New Roman" pitchFamily="18" charset="0"/>
                <a:cs typeface="Times New Roman" pitchFamily="18" charset="0"/>
              </a:rPr>
              <a:t>қ</a:t>
            </a:r>
            <a:r>
              <a:rPr lang="kk-KZ" dirty="0" smtClean="0">
                <a:ln w="18415" cmpd="sng">
                  <a:solidFill>
                    <a:srgbClr val="92D050"/>
                  </a:solidFill>
                  <a:prstDash val="solid"/>
                </a:ln>
                <a:solidFill>
                  <a:srgbClr val="FFFFFF"/>
                </a:solidFill>
                <a:effectLst>
                  <a:outerShdw blurRad="63500" dir="3600000" algn="tl" rotWithShape="0">
                    <a:srgbClr val="000000">
                      <a:alpha val="70000"/>
                    </a:srgbClr>
                  </a:outerShdw>
                  <a:reflection blurRad="6350" stA="55000" endA="50" endPos="85000" dist="29997" dir="5400000" sy="-100000" algn="bl" rotWithShape="0"/>
                </a:effectLst>
                <a:latin typeface="Times New Roman" pitchFamily="18" charset="0"/>
                <a:cs typeface="Times New Roman" pitchFamily="18" charset="0"/>
              </a:rPr>
              <a:t>ажетті </a:t>
            </a:r>
            <a:r>
              <a:rPr lang="kk-KZ" dirty="0">
                <a:ln w="18415" cmpd="sng">
                  <a:solidFill>
                    <a:srgbClr val="92D050"/>
                  </a:solidFill>
                  <a:prstDash val="solid"/>
                </a:ln>
                <a:solidFill>
                  <a:srgbClr val="FFFFFF"/>
                </a:solidFill>
                <a:effectLst>
                  <a:outerShdw blurRad="63500" dir="3600000" algn="tl" rotWithShape="0">
                    <a:srgbClr val="000000">
                      <a:alpha val="70000"/>
                    </a:srgbClr>
                  </a:outerShdw>
                  <a:reflection blurRad="6350" stA="55000" endA="50" endPos="85000" dist="29997" dir="5400000" sy="-100000" algn="bl" rotWithShape="0"/>
                </a:effectLst>
                <a:latin typeface="Times New Roman" pitchFamily="18" charset="0"/>
                <a:cs typeface="Times New Roman" pitchFamily="18" charset="0"/>
              </a:rPr>
              <a:t>суспенция мөлшерін сынап дозаторы арқылы анықтайды. Кейде ауас сынап жүйесін арнайы насоспен ауыстыруға болады. </a:t>
            </a:r>
            <a:endParaRPr lang="ru-RU" dirty="0">
              <a:ln w="18415" cmpd="sng">
                <a:solidFill>
                  <a:srgbClr val="92D050"/>
                </a:solidFill>
                <a:prstDash val="solid"/>
              </a:ln>
              <a:solidFill>
                <a:srgbClr val="FFFFFF"/>
              </a:solidFill>
              <a:effectLst>
                <a:outerShdw blurRad="63500" dir="3600000" algn="tl" rotWithShape="0">
                  <a:srgbClr val="000000">
                    <a:alpha val="70000"/>
                  </a:srgbClr>
                </a:outerShdw>
                <a:reflection blurRad="6350" stA="55000" endA="50" endPos="85000" dist="29997" dir="5400000" sy="-100000" algn="bl" rotWithShape="0"/>
              </a:effectLst>
              <a:latin typeface="Times New Roman" pitchFamily="18" charset="0"/>
              <a:cs typeface="Times New Roman" pitchFamily="18" charset="0"/>
            </a:endParaRPr>
          </a:p>
          <a:p>
            <a:pPr algn="just"/>
            <a:r>
              <a:rPr lang="kk-KZ" dirty="0">
                <a:ln w="18415" cmpd="sng">
                  <a:solidFill>
                    <a:srgbClr val="92D050"/>
                  </a:solidFill>
                  <a:prstDash val="solid"/>
                </a:ln>
                <a:solidFill>
                  <a:srgbClr val="FFFFFF"/>
                </a:solidFill>
                <a:effectLst>
                  <a:outerShdw blurRad="63500" dir="3600000" algn="tl" rotWithShape="0">
                    <a:srgbClr val="000000">
                      <a:alpha val="70000"/>
                    </a:srgbClr>
                  </a:outerShdw>
                  <a:reflection blurRad="6350" stA="55000" endA="50" endPos="85000" dist="29997" dir="5400000" sy="-100000" algn="bl" rotWithShape="0"/>
                </a:effectLst>
                <a:latin typeface="Times New Roman" pitchFamily="18" charset="0"/>
                <a:cs typeface="Times New Roman" pitchFamily="18" charset="0"/>
              </a:rPr>
              <a:t>Приборлар электр насосы, арнайы оптикалық жүйе, материалды өңдейтін және нәтижелерін түркейтін қосымша жабдықтармен қамтамасыз етілуде мүмкін. </a:t>
            </a:r>
            <a:endParaRPr lang="ru-RU" dirty="0">
              <a:ln w="18415" cmpd="sng">
                <a:solidFill>
                  <a:srgbClr val="92D050"/>
                </a:solidFill>
                <a:prstDash val="solid"/>
              </a:ln>
              <a:solidFill>
                <a:srgbClr val="FFFFFF"/>
              </a:solidFill>
              <a:effectLst>
                <a:outerShdw blurRad="63500" dir="3600000" algn="tl" rotWithShape="0">
                  <a:srgbClr val="000000">
                    <a:alpha val="70000"/>
                  </a:srgbClr>
                </a:outerShdw>
                <a:reflection blurRad="6350" stA="55000" endA="50" endPos="85000" dist="29997" dir="5400000" sy="-100000" algn="bl" rotWithShape="0"/>
              </a:effectLst>
              <a:latin typeface="Times New Roman" pitchFamily="18" charset="0"/>
              <a:cs typeface="Times New Roman" pitchFamily="18" charset="0"/>
            </a:endParaRPr>
          </a:p>
          <a:p>
            <a:endParaRPr lang="ru-RU" dirty="0"/>
          </a:p>
        </p:txBody>
      </p:sp>
    </p:spTree>
  </p:cSld>
  <p:clrMapOvr>
    <a:masterClrMapping/>
  </p:clrMapOvr>
  <p:transition>
    <p:blinds/>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9144000" cy="6858000"/>
          </a:xfrm>
        </p:spPr>
        <p:style>
          <a:lnRef idx="0">
            <a:schemeClr val="accent5"/>
          </a:lnRef>
          <a:fillRef idx="3">
            <a:schemeClr val="accent5"/>
          </a:fillRef>
          <a:effectRef idx="3">
            <a:schemeClr val="accent5"/>
          </a:effectRef>
          <a:fontRef idx="minor">
            <a:schemeClr val="lt1"/>
          </a:fontRef>
        </p:style>
        <p:txBody>
          <a:bodyPr/>
          <a:lstStyle/>
          <a:p>
            <a:endParaRPr lang="kk-KZ" b="1" i="1" dirty="0" smtClean="0"/>
          </a:p>
          <a:p>
            <a:endParaRPr lang="kk-KZ" b="1" i="1" dirty="0"/>
          </a:p>
          <a:p>
            <a:endParaRPr lang="kk-KZ" b="1" i="1" dirty="0" smtClean="0">
              <a:ln>
                <a:solidFill>
                  <a:srgbClr val="C00000"/>
                </a:solidFill>
              </a:ln>
              <a:latin typeface="Times New Roman" pitchFamily="18" charset="0"/>
              <a:cs typeface="Times New Roman" pitchFamily="18" charset="0"/>
            </a:endParaRPr>
          </a:p>
          <a:p>
            <a:r>
              <a:rPr lang="kk-KZ" b="1" i="1" dirty="0" smtClean="0">
                <a:ln>
                  <a:solidFill>
                    <a:srgbClr val="C00000"/>
                  </a:solidFill>
                </a:ln>
                <a:latin typeface="Times New Roman" pitchFamily="18" charset="0"/>
                <a:cs typeface="Times New Roman" pitchFamily="18" charset="0"/>
              </a:rPr>
              <a:t>Цитологиялық </a:t>
            </a:r>
            <a:r>
              <a:rPr lang="kk-KZ" b="1" i="1" dirty="0">
                <a:ln>
                  <a:solidFill>
                    <a:srgbClr val="C00000"/>
                  </a:solidFill>
                </a:ln>
                <a:latin typeface="Times New Roman" pitchFamily="18" charset="0"/>
                <a:cs typeface="Times New Roman" pitchFamily="18" charset="0"/>
              </a:rPr>
              <a:t>зерттеулерде</a:t>
            </a:r>
            <a:r>
              <a:rPr lang="kk-KZ" dirty="0">
                <a:ln>
                  <a:solidFill>
                    <a:srgbClr val="C00000"/>
                  </a:solidFill>
                </a:ln>
                <a:latin typeface="Times New Roman" pitchFamily="18" charset="0"/>
                <a:cs typeface="Times New Roman" pitchFamily="18" charset="0"/>
              </a:rPr>
              <a:t> негізінен гемотологиялық зерттеулерде қолданылатын анализге қажетті биологиялық материалдарды бояйтын автоматтар торшаларды санауға және ажыратуға арналған автоанализаторлар және т.б. пайданылады. </a:t>
            </a:r>
            <a:endParaRPr lang="ru-RU" dirty="0">
              <a:ln>
                <a:solidFill>
                  <a:srgbClr val="C00000"/>
                </a:solidFill>
              </a:ln>
              <a:latin typeface="Times New Roman" pitchFamily="18" charset="0"/>
              <a:cs typeface="Times New Roman" pitchFamily="18" charset="0"/>
            </a:endParaRPr>
          </a:p>
          <a:p>
            <a:endParaRPr lang="ru-RU" dirty="0"/>
          </a:p>
        </p:txBody>
      </p:sp>
    </p:spTree>
  </p:cSld>
  <p:clrMapOvr>
    <a:masterClrMapping/>
  </p:clrMapOvr>
  <p:transition>
    <p:zoom dir="in"/>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endParaRPr lang="ru-RU" dirty="0" smtClean="0"/>
          </a:p>
          <a:p>
            <a:endParaRPr lang="ru-RU" dirty="0"/>
          </a:p>
          <a:p>
            <a:r>
              <a:rPr lang="ru-RU" sz="5400" dirty="0" err="1" smtClean="0">
                <a:ln>
                  <a:solidFill>
                    <a:srgbClr val="002060"/>
                  </a:solidFill>
                </a:ln>
                <a:effectLst>
                  <a:glow rad="228600">
                    <a:schemeClr val="accent1">
                      <a:satMod val="175000"/>
                      <a:alpha val="40000"/>
                    </a:schemeClr>
                  </a:glow>
                  <a:reflection blurRad="6350" stA="60000" endA="900" endPos="60000" dist="60007" dir="5400000" sy="-100000" algn="bl" rotWithShape="0"/>
                </a:effectLst>
                <a:latin typeface="Times New Roman" pitchFamily="18" charset="0"/>
                <a:cs typeface="Times New Roman" pitchFamily="18" charset="0"/>
              </a:rPr>
              <a:t>Назарларыңызға рахмет</a:t>
            </a:r>
            <a:r>
              <a:rPr lang="ru-RU" sz="5400" dirty="0" smtClean="0">
                <a:ln>
                  <a:solidFill>
                    <a:srgbClr val="002060"/>
                  </a:solidFill>
                </a:ln>
                <a:effectLst>
                  <a:glow rad="228600">
                    <a:schemeClr val="accent1">
                      <a:satMod val="175000"/>
                      <a:alpha val="40000"/>
                    </a:schemeClr>
                  </a:glow>
                  <a:reflection blurRad="6350" stA="60000" endA="900" endPos="60000" dist="60007" dir="5400000" sy="-100000" algn="bl" rotWithShape="0"/>
                </a:effectLst>
                <a:latin typeface="Times New Roman" pitchFamily="18" charset="0"/>
                <a:cs typeface="Times New Roman" pitchFamily="18" charset="0"/>
              </a:rPr>
              <a:t>!</a:t>
            </a:r>
            <a:endParaRPr lang="ru-RU" sz="5400" dirty="0">
              <a:ln>
                <a:solidFill>
                  <a:srgbClr val="002060"/>
                </a:solidFill>
              </a:ln>
              <a:effectLst>
                <a:glow rad="228600">
                  <a:schemeClr val="accent1">
                    <a:satMod val="175000"/>
                    <a:alpha val="40000"/>
                  </a:schemeClr>
                </a:glow>
                <a:reflection blurRad="6350" stA="60000" endA="900" endPos="60000" dist="60007" dir="5400000" sy="-100000" algn="bl" rotWithShape="0"/>
              </a:effectLst>
              <a:latin typeface="Times New Roman" pitchFamily="18" charset="0"/>
              <a:cs typeface="Times New Roman" pitchFamily="18" charset="0"/>
            </a:endParaRPr>
          </a:p>
        </p:txBody>
      </p:sp>
    </p:spTree>
  </p:cSld>
  <p:clrMapOvr>
    <a:masterClrMapping/>
  </p:clrMapOvr>
  <p:transition>
    <p:randomBar dir="ver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normAutofit fontScale="90000"/>
          </a:bodyPr>
          <a:lstStyle/>
          <a:p>
            <a:r>
              <a:rPr lang="kk-KZ" b="1" i="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Times New Roman" pitchFamily="18" charset="0"/>
                <a:cs typeface="Times New Roman" pitchFamily="18" charset="0"/>
              </a:rPr>
              <a:t>Қазіргі заманның </a:t>
            </a:r>
            <a:r>
              <a:rPr lang="kk-KZ" b="1" i="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Times New Roman" pitchFamily="18" charset="0"/>
                <a:cs typeface="Times New Roman" pitchFamily="18" charset="0"/>
              </a:rPr>
              <a:t>гемотологиясы</a:t>
            </a:r>
            <a:r>
              <a:rPr lang="kk-KZ"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Times New Roman" pitchFamily="18" charset="0"/>
                <a:cs typeface="Times New Roman" pitchFamily="18" charset="0"/>
              </a:rPr>
              <a:t>.</a:t>
            </a:r>
            <a:endParaRPr lang="ru-RU"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Times New Roman" pitchFamily="18" charset="0"/>
              <a:cs typeface="Times New Roman" pitchFamily="18" charset="0"/>
            </a:endParaRPr>
          </a:p>
        </p:txBody>
      </p:sp>
      <p:sp>
        <p:nvSpPr>
          <p:cNvPr id="3" name="Содержимое 2"/>
          <p:cNvSpPr>
            <a:spLocks noGrp="1"/>
          </p:cNvSpPr>
          <p:nvPr>
            <p:ph idx="1"/>
          </p:nvPr>
        </p:nvSpPr>
        <p:spPr>
          <a:xfrm rot="21286390">
            <a:off x="12203" y="1829409"/>
            <a:ext cx="7772558" cy="4122438"/>
          </a:xfrm>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style>
          <a:lnRef idx="1">
            <a:schemeClr val="accent6"/>
          </a:lnRef>
          <a:fillRef idx="2">
            <a:schemeClr val="accent6"/>
          </a:fillRef>
          <a:effectRef idx="1">
            <a:schemeClr val="accent6"/>
          </a:effectRef>
          <a:fontRef idx="minor">
            <a:schemeClr val="dk1"/>
          </a:fontRef>
        </p:style>
        <p:txBody>
          <a:bodyPr>
            <a:normAutofit fontScale="92500" lnSpcReduction="20000"/>
          </a:bodyPr>
          <a:lstStyle/>
          <a:p>
            <a:r>
              <a:rPr lang="kk-KZ" b="1" i="1" dirty="0"/>
              <a:t>Қазіргі заманның гемотологиясы</a:t>
            </a:r>
            <a:r>
              <a:rPr lang="kk-KZ" dirty="0"/>
              <a:t> – әр саладағы мамандарға өте қажетті, жете қалыптасқан, өздігінен жеке пән. Гемотология саламы көпке дейін өзіне қажетті приборлар мен қамтамасыз етілмей келді. Қазіргі кезде бұл саладағы приборлар тек ғылыми-зерттеу, арнайы гемотологиялық мекемелерде ғана емес тәжірибе жүзінде де кеңінен қолданыс табуда. Ол приборлар жоғары дәлдікпен нәтижелі хабарлармен қамтамасыз етеді. </a:t>
            </a:r>
            <a:endParaRPr lang="ru-RU" dirty="0"/>
          </a:p>
          <a:p>
            <a:endParaRPr lang="ru-RU" dirty="0"/>
          </a:p>
        </p:txBody>
      </p:sp>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9144000" cy="6858000"/>
          </a:xfrm>
          <a:solidFill>
            <a:srgbClr val="FFFF0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normAutofit/>
          </a:bodyPr>
          <a:lstStyle/>
          <a:p>
            <a:pPr algn="just"/>
            <a:endParaRPr lang="kk-KZ" dirty="0" smtClean="0">
              <a:latin typeface="Times New Roman" pitchFamily="18" charset="0"/>
              <a:cs typeface="Times New Roman" pitchFamily="18" charset="0"/>
            </a:endParaRPr>
          </a:p>
          <a:p>
            <a:pPr algn="ctr"/>
            <a:r>
              <a:rPr lang="kk-KZ" dirty="0" smtClean="0">
                <a:ln w="3175">
                  <a:solidFill>
                    <a:schemeClr val="accent3">
                      <a:lumMod val="50000"/>
                    </a:schemeClr>
                  </a:solidFill>
                </a:ln>
                <a:solidFill>
                  <a:srgbClr val="00B050"/>
                </a:solidFill>
                <a:effectLst>
                  <a:glow rad="101600">
                    <a:schemeClr val="accent1">
                      <a:satMod val="175000"/>
                      <a:alpha val="40000"/>
                    </a:schemeClr>
                  </a:glow>
                </a:effectLst>
                <a:latin typeface="Times New Roman" pitchFamily="18" charset="0"/>
                <a:cs typeface="Times New Roman" pitchFamily="18" charset="0"/>
              </a:rPr>
              <a:t>Гемотология </a:t>
            </a:r>
            <a:r>
              <a:rPr lang="kk-KZ" dirty="0">
                <a:ln w="3175">
                  <a:solidFill>
                    <a:schemeClr val="accent3">
                      <a:lumMod val="50000"/>
                    </a:schemeClr>
                  </a:solidFill>
                </a:ln>
                <a:solidFill>
                  <a:srgbClr val="00B050"/>
                </a:solidFill>
                <a:effectLst>
                  <a:glow rad="101600">
                    <a:schemeClr val="accent1">
                      <a:satMod val="175000"/>
                      <a:alpha val="40000"/>
                    </a:schemeClr>
                  </a:glow>
                </a:effectLst>
                <a:latin typeface="Times New Roman" pitchFamily="18" charset="0"/>
                <a:cs typeface="Times New Roman" pitchFamily="18" charset="0"/>
              </a:rPr>
              <a:t>саласын автоматтандыру жаңа өнімді автоматты приборларды шығаруға бағытталған. Оған жататындар: гемоглобинометрлер, қан элементтерін санайтын </a:t>
            </a:r>
            <a:r>
              <a:rPr lang="kk-KZ" dirty="0" smtClean="0">
                <a:ln w="3175">
                  <a:solidFill>
                    <a:schemeClr val="accent3">
                      <a:lumMod val="50000"/>
                    </a:schemeClr>
                  </a:solidFill>
                </a:ln>
                <a:solidFill>
                  <a:srgbClr val="00B050"/>
                </a:solidFill>
                <a:effectLst>
                  <a:glow rad="101600">
                    <a:schemeClr val="accent1">
                      <a:satMod val="175000"/>
                      <a:alpha val="40000"/>
                    </a:schemeClr>
                  </a:glow>
                </a:effectLst>
                <a:latin typeface="Times New Roman" pitchFamily="18" charset="0"/>
                <a:cs typeface="Times New Roman" pitchFamily="18" charset="0"/>
              </a:rPr>
              <a:t>счетчиктер</a:t>
            </a:r>
            <a:r>
              <a:rPr lang="kk-KZ" dirty="0">
                <a:ln w="3175">
                  <a:solidFill>
                    <a:schemeClr val="accent3">
                      <a:lumMod val="50000"/>
                    </a:schemeClr>
                  </a:solidFill>
                </a:ln>
                <a:solidFill>
                  <a:srgbClr val="00B050"/>
                </a:solidFill>
                <a:effectLst>
                  <a:glow rad="101600">
                    <a:schemeClr val="accent1">
                      <a:satMod val="175000"/>
                      <a:alpha val="40000"/>
                    </a:schemeClr>
                  </a:glow>
                </a:effectLst>
                <a:latin typeface="Times New Roman" pitchFamily="18" charset="0"/>
                <a:cs typeface="Times New Roman" pitchFamily="18" charset="0"/>
              </a:rPr>
              <a:t>, кандуктометрикалық цитометрлер, сыйылту дозаторлары, жұғындыны бояйтын автоматтар, қанның бір сынағынан бірнеше компоненттерді (гемоглобинді, эритроциттерді, лейкоциттерді) бірден анықтауға арналған аппараттар мен приборлар, автоанализаторлар, қосымша жабдықтар және ЭЕМ. </a:t>
            </a:r>
            <a:endParaRPr lang="ru-RU" dirty="0">
              <a:ln w="3175">
                <a:solidFill>
                  <a:schemeClr val="accent3">
                    <a:lumMod val="50000"/>
                  </a:schemeClr>
                </a:solidFill>
              </a:ln>
              <a:solidFill>
                <a:srgbClr val="00B050"/>
              </a:solidFill>
              <a:effectLst>
                <a:glow rad="101600">
                  <a:schemeClr val="accent1">
                    <a:satMod val="175000"/>
                    <a:alpha val="40000"/>
                  </a:schemeClr>
                </a:glow>
              </a:effectLst>
              <a:latin typeface="Times New Roman" pitchFamily="18" charset="0"/>
              <a:cs typeface="Times New Roman" pitchFamily="18" charset="0"/>
            </a:endParaRPr>
          </a:p>
        </p:txBody>
      </p:sp>
    </p:spTree>
  </p:cSld>
  <p:clrMapOvr>
    <a:masterClrMapping/>
  </p:clrMapOvr>
  <p:transition>
    <p:zo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r>
              <a:rPr lang="kk-KZ" dirty="0" smtClean="0">
                <a:ln w="3175">
                  <a:solidFill>
                    <a:srgbClr val="00B0F0"/>
                  </a:solidFill>
                </a:ln>
                <a:solidFill>
                  <a:srgbClr val="00B050"/>
                </a:solidFill>
                <a:effectLst>
                  <a:glow rad="101600">
                    <a:schemeClr val="accent1">
                      <a:satMod val="175000"/>
                      <a:alpha val="40000"/>
                    </a:schemeClr>
                  </a:glow>
                  <a:outerShdw blurRad="60007" dist="310007" dir="7680000" sy="30000" kx="1300200" algn="ctr" rotWithShape="0">
                    <a:prstClr val="black">
                      <a:alpha val="32000"/>
                    </a:prstClr>
                  </a:outerShdw>
                </a:effectLst>
                <a:latin typeface="Times New Roman" pitchFamily="18" charset="0"/>
                <a:cs typeface="Times New Roman" pitchFamily="18" charset="0"/>
              </a:rPr>
              <a:t>Гемоглобинометрлер</a:t>
            </a:r>
            <a:endParaRPr lang="ru-RU" dirty="0">
              <a:ln w="3175">
                <a:solidFill>
                  <a:srgbClr val="00B0F0"/>
                </a:solidFill>
              </a:ln>
              <a:effectLst>
                <a:glow rad="101600">
                  <a:schemeClr val="accent1">
                    <a:satMod val="175000"/>
                    <a:alpha val="40000"/>
                  </a:schemeClr>
                </a:glow>
                <a:outerShdw blurRad="60007" dist="310007" dir="7680000" sy="30000" kx="1300200" algn="ctr" rotWithShape="0">
                  <a:prstClr val="black">
                    <a:alpha val="32000"/>
                  </a:prstClr>
                </a:outerShdw>
              </a:effectLst>
            </a:endParaRPr>
          </a:p>
        </p:txBody>
      </p:sp>
      <p:pic>
        <p:nvPicPr>
          <p:cNvPr id="4" name="Содержимое 3" descr="гемогло метр.jpg"/>
          <p:cNvPicPr>
            <a:picLocks noGrp="1" noChangeAspect="1"/>
          </p:cNvPicPr>
          <p:nvPr>
            <p:ph idx="1"/>
          </p:nvPr>
        </p:nvPicPr>
        <p:blipFill>
          <a:blip r:embed="rId2" cstate="print"/>
          <a:stretch>
            <a:fillRect/>
          </a:stretch>
        </p:blipFill>
        <p:spPr>
          <a:xfrm>
            <a:off x="251521" y="1700809"/>
            <a:ext cx="4248472" cy="298628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26" name="Picture 2" descr="D:\Desktop\г метр.jpg"/>
          <p:cNvPicPr>
            <a:picLocks noChangeAspect="1" noChangeArrowheads="1"/>
          </p:cNvPicPr>
          <p:nvPr/>
        </p:nvPicPr>
        <p:blipFill>
          <a:blip r:embed="rId3" cstate="print"/>
          <a:srcRect/>
          <a:stretch>
            <a:fillRect/>
          </a:stretch>
        </p:blipFill>
        <p:spPr bwMode="auto">
          <a:xfrm>
            <a:off x="4489412" y="2869508"/>
            <a:ext cx="4384451" cy="3253159"/>
          </a:xfrm>
          <a:prstGeom prst="ellipse">
            <a:avLst/>
          </a:prstGeom>
          <a:ln>
            <a:noFill/>
          </a:ln>
          <a:effectLst>
            <a:softEdge rad="112500"/>
          </a:effectLst>
        </p:spPr>
      </p:pic>
    </p:spTree>
  </p:cSld>
  <p:clrMapOvr>
    <a:masterClrMapping/>
  </p:clrMapOvr>
  <p:transition>
    <p:comb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04664"/>
            <a:ext cx="8229600" cy="1012974"/>
          </a:xfrm>
        </p:spPr>
        <p:style>
          <a:lnRef idx="1">
            <a:schemeClr val="accent1"/>
          </a:lnRef>
          <a:fillRef idx="3">
            <a:schemeClr val="accent1"/>
          </a:fillRef>
          <a:effectRef idx="2">
            <a:schemeClr val="accent1"/>
          </a:effectRef>
          <a:fontRef idx="minor">
            <a:schemeClr val="lt1"/>
          </a:fontRef>
        </p:style>
        <p:txBody>
          <a:bodyPr>
            <a:normAutofit fontScale="90000"/>
          </a:bodyPr>
          <a:lstStyle/>
          <a:p>
            <a:r>
              <a:rPr lang="kk-KZ" dirty="0">
                <a:ln>
                  <a:solidFill>
                    <a:srgbClr val="92D050"/>
                  </a:solidFill>
                </a:ln>
                <a:latin typeface="Times New Roman" pitchFamily="18" charset="0"/>
                <a:cs typeface="Times New Roman" pitchFamily="18" charset="0"/>
              </a:rPr>
              <a:t>Автоанализаторлардың 2 типі бар: </a:t>
            </a:r>
            <a:r>
              <a:rPr lang="ru-RU" dirty="0"/>
              <a:t/>
            </a:r>
            <a:br>
              <a:rPr lang="ru-RU" dirty="0"/>
            </a:br>
            <a:endParaRPr lang="ru-RU" dirty="0"/>
          </a:p>
        </p:txBody>
      </p:sp>
      <p:sp>
        <p:nvSpPr>
          <p:cNvPr id="3" name="Содержимое 2"/>
          <p:cNvSpPr>
            <a:spLocks noGrp="1"/>
          </p:cNvSpPr>
          <p:nvPr>
            <p:ph idx="1"/>
          </p:nvPr>
        </p:nvSpPr>
        <p:spPr/>
        <p:style>
          <a:lnRef idx="1">
            <a:schemeClr val="accent1"/>
          </a:lnRef>
          <a:fillRef idx="3">
            <a:schemeClr val="accent1"/>
          </a:fillRef>
          <a:effectRef idx="2">
            <a:schemeClr val="accent1"/>
          </a:effectRef>
          <a:fontRef idx="minor">
            <a:schemeClr val="lt1"/>
          </a:fontRef>
        </p:style>
        <p:txBody>
          <a:bodyPr>
            <a:normAutofit/>
          </a:bodyPr>
          <a:lstStyle/>
          <a:p>
            <a:pPr algn="just">
              <a:buNone/>
            </a:pPr>
            <a:r>
              <a:rPr lang="kk-KZ" sz="3600" dirty="0">
                <a:ln>
                  <a:solidFill>
                    <a:srgbClr val="92D050"/>
                  </a:solidFill>
                </a:ln>
                <a:latin typeface="Times New Roman" pitchFamily="18" charset="0"/>
                <a:cs typeface="Times New Roman" pitchFamily="18" charset="0"/>
              </a:rPr>
              <a:t>1) қанның 7-8 параметрін  гемоглобинді, эритроциттер мен лейкоциттерді гемотокрит көрсеткішін, бір эритроциттегі гемоглобиннің концетрациясын және тромбоциттерді бірден анықтайды. Бір сағатта 50-80 анализге дейін анықтауға болады. </a:t>
            </a:r>
            <a:endParaRPr lang="ru-RU" sz="3600" dirty="0">
              <a:ln>
                <a:solidFill>
                  <a:srgbClr val="92D050"/>
                </a:solidFill>
              </a:ln>
              <a:latin typeface="Times New Roman" pitchFamily="18" charset="0"/>
              <a:cs typeface="Times New Roman" pitchFamily="18" charset="0"/>
            </a:endParaRPr>
          </a:p>
          <a:p>
            <a:pPr algn="just">
              <a:buNone/>
            </a:pPr>
            <a:endParaRPr lang="ru-RU" sz="3600" dirty="0">
              <a:ln>
                <a:solidFill>
                  <a:srgbClr val="92D050"/>
                </a:solidFill>
              </a:ln>
              <a:latin typeface="Times New Roman" pitchFamily="18" charset="0"/>
              <a:cs typeface="Times New Roman" pitchFamily="18" charset="0"/>
            </a:endParaRPr>
          </a:p>
        </p:txBody>
      </p:sp>
    </p:spTree>
  </p:cSld>
  <p:clrMapOvr>
    <a:masterClrMapping/>
  </p:clrMapOvr>
  <p:transition>
    <p:wheel spokes="8"/>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9144000" cy="6858000"/>
          </a:xfrm>
        </p:spPr>
        <p:style>
          <a:lnRef idx="0">
            <a:schemeClr val="accent5"/>
          </a:lnRef>
          <a:fillRef idx="3">
            <a:schemeClr val="accent5"/>
          </a:fillRef>
          <a:effectRef idx="3">
            <a:schemeClr val="accent5"/>
          </a:effectRef>
          <a:fontRef idx="minor">
            <a:schemeClr val="lt1"/>
          </a:fontRef>
        </p:style>
        <p:txBody>
          <a:bodyPr/>
          <a:lstStyle/>
          <a:p>
            <a:pPr algn="just"/>
            <a:endParaRPr lang="kk-KZ" sz="3600" b="1" cap="all" dirty="0" smtClean="0">
              <a:ln w="9000" cmpd="sng">
                <a:solidFill>
                  <a:srgbClr val="FFC000"/>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endParaRPr>
          </a:p>
          <a:p>
            <a:pPr algn="just"/>
            <a:endParaRPr lang="kk-KZ" sz="3600" b="1" cap="all" dirty="0">
              <a:ln w="9000" cmpd="sng">
                <a:solidFill>
                  <a:srgbClr val="FFC000"/>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endParaRPr>
          </a:p>
          <a:p>
            <a:pPr algn="ctr"/>
            <a:r>
              <a:rPr lang="kk-KZ" sz="4000" b="1" cap="all" dirty="0" smtClean="0">
                <a:ln w="9000" cmpd="sng">
                  <a:solidFill>
                    <a:srgbClr val="FFC000"/>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2</a:t>
            </a:r>
            <a:r>
              <a:rPr lang="en-US" sz="4000" b="1" cap="all" dirty="0" smtClean="0">
                <a:ln w="9000" cmpd="sng">
                  <a:solidFill>
                    <a:srgbClr val="FFC000"/>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a:t>
            </a:r>
            <a:r>
              <a:rPr lang="kk-KZ" sz="4000" b="1" cap="all" dirty="0" smtClean="0">
                <a:ln w="9000" cmpd="sng">
                  <a:solidFill>
                    <a:srgbClr val="FFC000"/>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 лейкоциттердің </a:t>
            </a:r>
            <a:r>
              <a:rPr lang="kk-KZ" sz="4000" b="1" cap="all" dirty="0">
                <a:ln w="9000" cmpd="sng">
                  <a:solidFill>
                    <a:srgbClr val="FFC000"/>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түрлерін ажыратуға арналған. Сағатына 25-60 анализге дейін анықтауға болады. </a:t>
            </a:r>
            <a:endParaRPr lang="ru-RU" sz="4000" b="1" cap="all" dirty="0">
              <a:ln w="9000" cmpd="sng">
                <a:solidFill>
                  <a:srgbClr val="FFC000"/>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endParaRPr>
          </a:p>
          <a:p>
            <a:endParaRPr lang="ru-RU" dirty="0"/>
          </a:p>
        </p:txBody>
      </p:sp>
    </p:spTree>
  </p:cSld>
  <p:clrMapOvr>
    <a:masterClrMapping/>
  </p:clrMapOvr>
  <p:transition>
    <p:push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3">
            <a:schemeClr val="lt1"/>
          </a:lnRef>
          <a:fillRef idx="1">
            <a:schemeClr val="accent1"/>
          </a:fillRef>
          <a:effectRef idx="1">
            <a:schemeClr val="accent1"/>
          </a:effectRef>
          <a:fontRef idx="minor">
            <a:schemeClr val="lt1"/>
          </a:fontRef>
        </p:style>
        <p:txBody>
          <a:bodyPr>
            <a:normAutofit fontScale="90000"/>
          </a:bodyPr>
          <a:lstStyle/>
          <a:p>
            <a:r>
              <a:rPr lang="kk-KZ" dirty="0">
                <a:ln w="19050">
                  <a:solidFill>
                    <a:srgbClr val="00B050"/>
                  </a:solidFill>
                  <a:prstDash val="solid"/>
                </a:ln>
                <a:solidFill>
                  <a:srgbClr val="FF0000"/>
                </a:solidFill>
                <a:effectLst>
                  <a:outerShdw blurRad="50000" dist="50800" dir="7500000" algn="tl">
                    <a:srgbClr val="000000">
                      <a:shade val="5000"/>
                      <a:alpha val="35000"/>
                    </a:srgbClr>
                  </a:outerShdw>
                </a:effectLst>
                <a:latin typeface="Times New Roman" pitchFamily="18" charset="0"/>
                <a:cs typeface="Times New Roman" pitchFamily="18" charset="0"/>
              </a:rPr>
              <a:t>Қалың элементтерінің счетчиктері. </a:t>
            </a:r>
            <a:endParaRPr lang="ru-RU" dirty="0">
              <a:ln w="19050">
                <a:solidFill>
                  <a:srgbClr val="00B050"/>
                </a:solidFill>
                <a:prstDash val="solid"/>
              </a:ln>
              <a:solidFill>
                <a:srgbClr val="FF0000"/>
              </a:solidFill>
              <a:effectLst>
                <a:outerShdw blurRad="50000" dist="50800" dir="7500000" algn="tl">
                  <a:srgbClr val="000000">
                    <a:shade val="5000"/>
                    <a:alpha val="35000"/>
                  </a:srgbClr>
                </a:outerShdw>
              </a:effectLst>
              <a:latin typeface="Times New Roman" pitchFamily="18" charset="0"/>
              <a:cs typeface="Times New Roman" pitchFamily="18" charset="0"/>
            </a:endParaRPr>
          </a:p>
        </p:txBody>
      </p:sp>
      <p:sp>
        <p:nvSpPr>
          <p:cNvPr id="3" name="Содержимое 2"/>
          <p:cNvSpPr>
            <a:spLocks noGrp="1"/>
          </p:cNvSpPr>
          <p:nvPr>
            <p:ph sz="half" idx="1"/>
          </p:nvPr>
        </p:nvSpPr>
        <p:spPr>
          <a:xfrm>
            <a:off x="395536" y="1628800"/>
            <a:ext cx="8208912" cy="4525963"/>
          </a:xfrm>
          <a:ln>
            <a:noFill/>
          </a:ln>
          <a:effectLst>
            <a:glow rad="228600">
              <a:schemeClr val="accent3">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1"/>
          </a:lnRef>
          <a:fillRef idx="2">
            <a:schemeClr val="accent1"/>
          </a:fillRef>
          <a:effectRef idx="1">
            <a:schemeClr val="accent1"/>
          </a:effectRef>
          <a:fontRef idx="minor">
            <a:schemeClr val="dk1"/>
          </a:fontRef>
        </p:style>
        <p:txBody>
          <a:bodyPr/>
          <a:lstStyle/>
          <a:p>
            <a:endParaRPr lang="kk-KZ" dirty="0" smtClean="0"/>
          </a:p>
          <a:p>
            <a:endParaRPr lang="kk-KZ" dirty="0"/>
          </a:p>
          <a:p>
            <a:pPr marL="742950" indent="-742950" algn="ctr">
              <a:buAutoNum type="arabicPeriod"/>
            </a:pPr>
            <a:r>
              <a:rPr lang="kk-KZ" sz="3600" dirty="0" smtClean="0">
                <a:ln>
                  <a:solidFill>
                    <a:srgbClr val="00B050"/>
                  </a:solidFill>
                </a:ln>
                <a:solidFill>
                  <a:srgbClr val="FFC000"/>
                </a:solidFill>
                <a:latin typeface="Times New Roman" pitchFamily="18" charset="0"/>
                <a:cs typeface="Times New Roman" pitchFamily="18" charset="0"/>
              </a:rPr>
              <a:t>Есеп камерасы.</a:t>
            </a:r>
          </a:p>
          <a:p>
            <a:pPr marL="742950" indent="-742950">
              <a:buAutoNum type="arabicPeriod"/>
            </a:pPr>
            <a:endParaRPr lang="ru-RU" sz="3600" dirty="0">
              <a:ln>
                <a:solidFill>
                  <a:srgbClr val="00B050"/>
                </a:solidFill>
              </a:ln>
              <a:solidFill>
                <a:srgbClr val="FFC000"/>
              </a:solidFill>
              <a:latin typeface="Times New Roman" pitchFamily="18" charset="0"/>
              <a:cs typeface="Times New Roman" pitchFamily="18" charset="0"/>
            </a:endParaRPr>
          </a:p>
          <a:p>
            <a:pPr algn="ctr">
              <a:buNone/>
            </a:pPr>
            <a:r>
              <a:rPr lang="kk-KZ" sz="3200" dirty="0" smtClean="0">
                <a:ln>
                  <a:solidFill>
                    <a:srgbClr val="00B050"/>
                  </a:solidFill>
                </a:ln>
                <a:solidFill>
                  <a:srgbClr val="FFC000"/>
                </a:solidFill>
                <a:latin typeface="Times New Roman" pitchFamily="18" charset="0"/>
                <a:cs typeface="Times New Roman" pitchFamily="18" charset="0"/>
              </a:rPr>
              <a:t>            2.    Автоматты </a:t>
            </a:r>
            <a:r>
              <a:rPr lang="kk-KZ" sz="3200" dirty="0">
                <a:ln>
                  <a:solidFill>
                    <a:srgbClr val="00B050"/>
                  </a:solidFill>
                </a:ln>
                <a:solidFill>
                  <a:srgbClr val="FFC000"/>
                </a:solidFill>
                <a:latin typeface="Times New Roman" pitchFamily="18" charset="0"/>
                <a:cs typeface="Times New Roman" pitchFamily="18" charset="0"/>
              </a:rPr>
              <a:t>счетчиктер.</a:t>
            </a:r>
            <a:endParaRPr lang="ru-RU" sz="3200" dirty="0">
              <a:ln>
                <a:solidFill>
                  <a:srgbClr val="00B050"/>
                </a:solidFill>
              </a:ln>
              <a:solidFill>
                <a:srgbClr val="FFC000"/>
              </a:solidFill>
              <a:latin typeface="Times New Roman" pitchFamily="18" charset="0"/>
              <a:cs typeface="Times New Roman" pitchFamily="18" charset="0"/>
            </a:endParaRPr>
          </a:p>
          <a:p>
            <a:endParaRPr lang="ru-RU" dirty="0"/>
          </a:p>
        </p:txBody>
      </p:sp>
    </p:spTree>
  </p:cSld>
  <p:clrMapOvr>
    <a:masterClrMapping/>
  </p:clrMapOvr>
  <p:transition>
    <p:zoom dir="in"/>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9144000" cy="6858000"/>
          </a:xfrm>
        </p:spPr>
        <p:style>
          <a:lnRef idx="1">
            <a:schemeClr val="accent4"/>
          </a:lnRef>
          <a:fillRef idx="2">
            <a:schemeClr val="accent4"/>
          </a:fillRef>
          <a:effectRef idx="1">
            <a:schemeClr val="accent4"/>
          </a:effectRef>
          <a:fontRef idx="minor">
            <a:schemeClr val="dk1"/>
          </a:fontRef>
        </p:style>
        <p:txBody>
          <a:bodyPr>
            <a:normAutofit/>
          </a:bodyPr>
          <a:lstStyle/>
          <a:p>
            <a:pPr algn="ctr"/>
            <a:r>
              <a:rPr lang="kk-KZ" b="1" dirty="0">
                <a:ln>
                  <a:solidFill>
                    <a:srgbClr val="002060"/>
                  </a:solidFill>
                </a:ln>
                <a:solidFill>
                  <a:srgbClr val="FFFF00"/>
                </a:solidFill>
                <a:latin typeface="Times New Roman" pitchFamily="18" charset="0"/>
                <a:cs typeface="Times New Roman" pitchFamily="18" charset="0"/>
              </a:rPr>
              <a:t>Есеп камерасы </a:t>
            </a:r>
            <a:r>
              <a:rPr lang="kk-KZ" dirty="0">
                <a:ln>
                  <a:solidFill>
                    <a:srgbClr val="002060"/>
                  </a:solidFill>
                </a:ln>
                <a:solidFill>
                  <a:srgbClr val="FFFF00"/>
                </a:solidFill>
                <a:latin typeface="Times New Roman" pitchFamily="18" charset="0"/>
                <a:cs typeface="Times New Roman" pitchFamily="18" charset="0"/>
              </a:rPr>
              <a:t>– қанның, зәрдің және жұлын сұйығының, сондай-ақ микроорганизмдердің элементтерін санауға арналған приборлар. Француз физиологы Малассе 1874 жылы ұсынған прибор түбінде еспе торлы шұңқыры бар қалың зат шынысы. Шұңқырдың үсті шлифті жабылғы  шынымен жабылады. Камераның биіктігі жабылғы шыныны тығыз, Ньютон сақинасының білінуі арқылы қадағалап, жабу арқылы қамтамасыз етіледі. Зат шынысының негізгі құрылыс элементті үлкен және кіші квдраттар болып есептеледі</a:t>
            </a:r>
            <a:r>
              <a:rPr lang="kk-KZ" dirty="0">
                <a:ln>
                  <a:solidFill>
                    <a:srgbClr val="002060"/>
                  </a:solidFill>
                </a:ln>
                <a:solidFill>
                  <a:srgbClr val="FFFF00"/>
                </a:solidFill>
              </a:rPr>
              <a:t>.</a:t>
            </a:r>
            <a:endParaRPr lang="ru-RU" dirty="0">
              <a:ln>
                <a:solidFill>
                  <a:srgbClr val="002060"/>
                </a:solidFill>
              </a:ln>
              <a:solidFill>
                <a:srgbClr val="FFFF00"/>
              </a:solidFill>
            </a:endParaRPr>
          </a:p>
        </p:txBody>
      </p:sp>
    </p:spTree>
  </p:cSld>
  <p:clrMapOvr>
    <a:masterClrMapping/>
  </p:clrMapOvr>
  <p:transition>
    <p:split orient="vert" dir="in"/>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9144000" cy="6858000"/>
          </a:xfrm>
          <a:solidFill>
            <a:srgbClr val="00B0F0"/>
          </a:solidFill>
        </p:spPr>
        <p:style>
          <a:lnRef idx="1">
            <a:schemeClr val="accent5"/>
          </a:lnRef>
          <a:fillRef idx="2">
            <a:schemeClr val="accent5"/>
          </a:fillRef>
          <a:effectRef idx="1">
            <a:schemeClr val="accent5"/>
          </a:effectRef>
          <a:fontRef idx="minor">
            <a:schemeClr val="dk1"/>
          </a:fontRef>
        </p:style>
        <p:txBody>
          <a:bodyPr>
            <a:normAutofit/>
          </a:bodyPr>
          <a:lstStyle/>
          <a:p>
            <a:pPr algn="just"/>
            <a:endParaRPr lang="kk-KZ" sz="4000" dirty="0" smtClean="0">
              <a:ln w="18415" cmpd="sng">
                <a:solidFill>
                  <a:schemeClr val="tx1"/>
                </a:solidFill>
                <a:prstDash val="solid"/>
              </a:ln>
              <a:solidFill>
                <a:srgbClr val="FFFFFF"/>
              </a:solidFill>
              <a:effectLst>
                <a:outerShdw blurRad="60007" dist="310007" dir="7680000" sy="30000" kx="1300200" algn="ctr" rotWithShape="0">
                  <a:prstClr val="black">
                    <a:alpha val="32000"/>
                  </a:prstClr>
                </a:outerShdw>
              </a:effectLst>
              <a:latin typeface="Times New Roman" pitchFamily="18" charset="0"/>
              <a:cs typeface="Times New Roman" pitchFamily="18" charset="0"/>
            </a:endParaRPr>
          </a:p>
          <a:p>
            <a:pPr algn="just"/>
            <a:r>
              <a:rPr lang="kk-KZ" sz="4000" dirty="0" smtClean="0">
                <a:ln w="18415" cmpd="sng">
                  <a:solidFill>
                    <a:schemeClr val="tx1"/>
                  </a:solidFill>
                  <a:prstDash val="solid"/>
                </a:ln>
                <a:solidFill>
                  <a:srgbClr val="FFFFFF"/>
                </a:solidFill>
                <a:effectLst>
                  <a:outerShdw blurRad="60007" dist="310007" dir="7680000" sy="30000" kx="1300200" algn="ctr" rotWithShape="0">
                    <a:prstClr val="black">
                      <a:alpha val="32000"/>
                    </a:prstClr>
                  </a:outerShdw>
                </a:effectLst>
                <a:latin typeface="Times New Roman" pitchFamily="18" charset="0"/>
                <a:cs typeface="Times New Roman" pitchFamily="18" charset="0"/>
              </a:rPr>
              <a:t>Еспеторлар </a:t>
            </a:r>
            <a:r>
              <a:rPr lang="kk-KZ" sz="4000" dirty="0">
                <a:ln w="18415" cmpd="sng">
                  <a:solidFill>
                    <a:schemeClr val="tx1"/>
                  </a:solidFill>
                  <a:prstDash val="solid"/>
                </a:ln>
                <a:solidFill>
                  <a:srgbClr val="FFFFFF"/>
                </a:solidFill>
                <a:effectLst>
                  <a:outerShdw blurRad="60007" dist="310007" dir="7680000" sy="30000" kx="1300200" algn="ctr" rotWithShape="0">
                    <a:prstClr val="black">
                      <a:alpha val="32000"/>
                    </a:prstClr>
                  </a:outerShdw>
                </a:effectLst>
                <a:latin typeface="Times New Roman" pitchFamily="18" charset="0"/>
                <a:cs typeface="Times New Roman" pitchFamily="18" charset="0"/>
              </a:rPr>
              <a:t>әр түрлі: Томдікі, Бюркердікі, Предтеченскийдікі, Тюрктікі,Нейбауэрдікі,Горяевтікі,Фукса-Розентальдікі және т.б.. Олар бір-бірінен үлкен және кіші квадраттардың әр түрлі топтастырылуы мен ерекшеленеді. </a:t>
            </a:r>
            <a:endParaRPr lang="ru-RU" sz="4000" dirty="0">
              <a:ln w="18415" cmpd="sng">
                <a:solidFill>
                  <a:schemeClr val="tx1"/>
                </a:solidFill>
                <a:prstDash val="solid"/>
              </a:ln>
              <a:solidFill>
                <a:srgbClr val="FFFFFF"/>
              </a:solidFill>
              <a:effectLst>
                <a:outerShdw blurRad="60007" dist="310007" dir="7680000" sy="30000" kx="1300200" algn="ctr" rotWithShape="0">
                  <a:prstClr val="black">
                    <a:alpha val="32000"/>
                  </a:prstClr>
                </a:outerShdw>
              </a:effectLst>
              <a:latin typeface="Times New Roman" pitchFamily="18" charset="0"/>
              <a:cs typeface="Times New Roman" pitchFamily="18" charset="0"/>
            </a:endParaRPr>
          </a:p>
          <a:p>
            <a:endParaRPr lang="ru-RU" dirty="0"/>
          </a:p>
        </p:txBody>
      </p:sp>
    </p:spTree>
  </p:cSld>
  <p:clrMapOvr>
    <a:masterClrMapping/>
  </p:clrMapOvr>
  <p:transition>
    <p:cover dir="lu"/>
  </p:transition>
  <p:timing>
    <p:tnLst>
      <p:par>
        <p:cTn id="1" dur="indefinite" restart="never" nodeType="tmRoot"/>
      </p:par>
    </p:tnLst>
  </p:timing>
</p:sld>
</file>

<file path=ppt/theme/theme1.xml><?xml version="1.0" encoding="utf-8"?>
<a:theme xmlns:a="http://schemas.openxmlformats.org/drawingml/2006/main" name="Тема Office">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104</TotalTime>
  <Words>768</Words>
  <Application>Microsoft Office PowerPoint</Application>
  <PresentationFormat>Экран (4:3)</PresentationFormat>
  <Paragraphs>48</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Тема Office</vt:lpstr>
      <vt:lpstr>Гемотологиялық және цитологиялық зерттеуге арналған аппараттар. </vt:lpstr>
      <vt:lpstr>Қазіргі заманның гемотологиясы.</vt:lpstr>
      <vt:lpstr>Слайд 3</vt:lpstr>
      <vt:lpstr>Гемоглобинометрлер</vt:lpstr>
      <vt:lpstr>Автоанализаторлардың 2 типі бар:  </vt:lpstr>
      <vt:lpstr>Слайд 6</vt:lpstr>
      <vt:lpstr>Қалың элементтерінің счетчиктері. </vt:lpstr>
      <vt:lpstr>Слайд 8</vt:lpstr>
      <vt:lpstr>Слайд 9</vt:lpstr>
      <vt:lpstr>Горяев торы бар Горяев камерасы </vt:lpstr>
      <vt:lpstr>Слайд 11</vt:lpstr>
      <vt:lpstr>Слайд 12</vt:lpstr>
      <vt:lpstr>Лабораторияларда қолданылатын автоанализаторлар:</vt:lpstr>
      <vt:lpstr>Слайд 14</vt:lpstr>
      <vt:lpstr>Слайд 15</vt:lpstr>
      <vt:lpstr>Слайд 16</vt:lpstr>
      <vt:lpstr>Слайд 17</vt:lpstr>
      <vt:lpstr>Слайд 18</vt:lpstr>
      <vt:lpstr>Слайд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Гемотологиялық және цитологиялық зерттеуге арналған аппараттар.</dc:title>
  <dc:creator>Кызылорда</dc:creator>
  <cp:lastModifiedBy>Кызылорда</cp:lastModifiedBy>
  <cp:revision>14</cp:revision>
  <dcterms:created xsi:type="dcterms:W3CDTF">2013-10-23T15:09:09Z</dcterms:created>
  <dcterms:modified xsi:type="dcterms:W3CDTF">2013-10-23T18:41:30Z</dcterms:modified>
</cp:coreProperties>
</file>