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7" r:id="rId3"/>
    <p:sldId id="279" r:id="rId4"/>
    <p:sldId id="258" r:id="rId5"/>
    <p:sldId id="259" r:id="rId6"/>
    <p:sldId id="278" r:id="rId7"/>
    <p:sldId id="260" r:id="rId8"/>
    <p:sldId id="261" r:id="rId9"/>
    <p:sldId id="277" r:id="rId10"/>
    <p:sldId id="262" r:id="rId11"/>
    <p:sldId id="280" r:id="rId12"/>
    <p:sldId id="263" r:id="rId13"/>
    <p:sldId id="264" r:id="rId14"/>
    <p:sldId id="281" r:id="rId15"/>
    <p:sldId id="276" r:id="rId16"/>
    <p:sldId id="265" r:id="rId17"/>
    <p:sldId id="266" r:id="rId18"/>
    <p:sldId id="283" r:id="rId19"/>
    <p:sldId id="267"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41" autoAdjust="0"/>
    <p:restoredTop sz="94660"/>
  </p:normalViewPr>
  <p:slideViewPr>
    <p:cSldViewPr>
      <p:cViewPr varScale="1">
        <p:scale>
          <a:sx n="68" d="100"/>
          <a:sy n="68" d="100"/>
        </p:scale>
        <p:origin x="-145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3" name="Прямоугольник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Прямоугольник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Прямоугольник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Прямоугольник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Прямоугольник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Скругленный прямоугольник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Скругленный прямоугольник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Прямоугольник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705600" y="4206240"/>
            <a:ext cx="960120" cy="457200"/>
          </a:xfrm>
        </p:spPr>
        <p:txBody>
          <a:bodyPr/>
          <a:lstStyle/>
          <a:p>
            <a:fld id="{8F7EE501-E5CF-4346-92EC-D133A3B6EBFC}" type="datetimeFigureOut">
              <a:rPr lang="ru-RU" smtClean="0"/>
              <a:pPr/>
              <a:t>06.10.2013</a:t>
            </a:fld>
            <a:endParaRPr lang="ru-RU"/>
          </a:p>
        </p:txBody>
      </p:sp>
      <p:sp>
        <p:nvSpPr>
          <p:cNvPr id="17" name="Нижний колонтитул 16"/>
          <p:cNvSpPr>
            <a:spLocks noGrp="1"/>
          </p:cNvSpPr>
          <p:nvPr>
            <p:ph type="ftr" sz="quarter" idx="11"/>
          </p:nvPr>
        </p:nvSpPr>
        <p:spPr>
          <a:xfrm>
            <a:off x="5410200" y="4205288"/>
            <a:ext cx="1295400" cy="457200"/>
          </a:xfrm>
        </p:spPr>
        <p:txBody>
          <a:bodyPr/>
          <a:lstStyle/>
          <a:p>
            <a:endParaRPr lang="ru-RU"/>
          </a:p>
        </p:txBody>
      </p:sp>
      <p:sp>
        <p:nvSpPr>
          <p:cNvPr id="29" name="Номер слайда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BD3AAEC3-F981-48B3-91CC-5C61A7C4C3AE}"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F7EE501-E5CF-4346-92EC-D133A3B6EBFC}" type="datetimeFigureOut">
              <a:rPr lang="ru-RU" smtClean="0"/>
              <a:pPr/>
              <a:t>06.10.2013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D3AAEC3-F981-48B3-91CC-5C61A7C4C3AE}"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1143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143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F7EE501-E5CF-4346-92EC-D133A3B6EBFC}" type="datetimeFigureOut">
              <a:rPr lang="ru-RU" smtClean="0"/>
              <a:pPr/>
              <a:t>06.10.2013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D3AAEC3-F981-48B3-91CC-5C61A7C4C3AE}"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F7EE501-E5CF-4346-92EC-D133A3B6EBFC}" type="datetimeFigureOut">
              <a:rPr lang="ru-RU" smtClean="0"/>
              <a:pPr/>
              <a:t>06.10.2013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D3AAEC3-F981-48B3-91CC-5C61A7C4C3AE}"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8F7EE501-E5CF-4346-92EC-D133A3B6EBFC}" type="datetimeFigureOut">
              <a:rPr lang="ru-RU" smtClean="0"/>
              <a:pPr/>
              <a:t>06.10.2013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D3AAEC3-F981-48B3-91CC-5C61A7C4C3AE}"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8F7EE501-E5CF-4346-92EC-D133A3B6EBFC}" type="datetimeFigureOut">
              <a:rPr lang="ru-RU" smtClean="0"/>
              <a:pPr/>
              <a:t>06.10.2013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D3AAEC3-F981-48B3-91CC-5C61A7C4C3AE}"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1143000"/>
            <a:ext cx="8382000" cy="1069848"/>
          </a:xfrm>
        </p:spPr>
        <p:txBody>
          <a:bodyPr anchor="ctr"/>
          <a:lstStyle>
            <a:lvl1pPr>
              <a:defRPr sz="4000" b="0" i="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Дата 25"/>
          <p:cNvSpPr>
            <a:spLocks noGrp="1"/>
          </p:cNvSpPr>
          <p:nvPr>
            <p:ph type="dt" sz="half" idx="10"/>
          </p:nvPr>
        </p:nvSpPr>
        <p:spPr/>
        <p:txBody>
          <a:bodyPr rtlCol="0"/>
          <a:lstStyle/>
          <a:p>
            <a:fld id="{8F7EE501-E5CF-4346-92EC-D133A3B6EBFC}" type="datetimeFigureOut">
              <a:rPr lang="ru-RU" smtClean="0"/>
              <a:pPr/>
              <a:t>06.10.2013</a:t>
            </a:fld>
            <a:endParaRPr lang="ru-RU"/>
          </a:p>
        </p:txBody>
      </p:sp>
      <p:sp>
        <p:nvSpPr>
          <p:cNvPr id="27" name="Номер слайда 26"/>
          <p:cNvSpPr>
            <a:spLocks noGrp="1"/>
          </p:cNvSpPr>
          <p:nvPr>
            <p:ph type="sldNum" sz="quarter" idx="11"/>
          </p:nvPr>
        </p:nvSpPr>
        <p:spPr/>
        <p:txBody>
          <a:bodyPr rtlCol="0"/>
          <a:lstStyle/>
          <a:p>
            <a:fld id="{BD3AAEC3-F981-48B3-91CC-5C61A7C4C3AE}" type="slidenum">
              <a:rPr lang="ru-RU" smtClean="0"/>
              <a:pPr/>
              <a:t>‹#›</a:t>
            </a:fld>
            <a:endParaRPr lang="ru-RU"/>
          </a:p>
        </p:txBody>
      </p:sp>
      <p:sp>
        <p:nvSpPr>
          <p:cNvPr id="28" name="Нижний колонтитул 27"/>
          <p:cNvSpPr>
            <a:spLocks noGrp="1"/>
          </p:cNvSpPr>
          <p:nvPr>
            <p:ph type="ftr" sz="quarter" idx="12"/>
          </p:nvPr>
        </p:nvSpPr>
        <p:spPr/>
        <p:txBody>
          <a:bodyPr rtlCol="0"/>
          <a:lstStyle/>
          <a:p>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ru-RU" smtClean="0"/>
              <a:t>Образец заголовка</a:t>
            </a:r>
            <a:endParaRPr kumimoji="0" lang="en-US"/>
          </a:p>
        </p:txBody>
      </p:sp>
      <p:sp>
        <p:nvSpPr>
          <p:cNvPr id="3" name="Дата 2"/>
          <p:cNvSpPr>
            <a:spLocks noGrp="1"/>
          </p:cNvSpPr>
          <p:nvPr>
            <p:ph type="dt" sz="half" idx="10"/>
          </p:nvPr>
        </p:nvSpPr>
        <p:spPr>
          <a:xfrm>
            <a:off x="6583680" y="612648"/>
            <a:ext cx="957264" cy="457200"/>
          </a:xfrm>
        </p:spPr>
        <p:txBody>
          <a:bodyPr/>
          <a:lstStyle/>
          <a:p>
            <a:fld id="{8F7EE501-E5CF-4346-92EC-D133A3B6EBFC}" type="datetimeFigureOut">
              <a:rPr lang="ru-RU" smtClean="0"/>
              <a:pPr/>
              <a:t>06.10.2013</a:t>
            </a:fld>
            <a:endParaRPr lang="ru-RU"/>
          </a:p>
        </p:txBody>
      </p:sp>
      <p:sp>
        <p:nvSpPr>
          <p:cNvPr id="4" name="Нижний колонтитул 3"/>
          <p:cNvSpPr>
            <a:spLocks noGrp="1"/>
          </p:cNvSpPr>
          <p:nvPr>
            <p:ph type="ftr" sz="quarter" idx="11"/>
          </p:nvPr>
        </p:nvSpPr>
        <p:spPr>
          <a:xfrm>
            <a:off x="5257800" y="612648"/>
            <a:ext cx="1325880" cy="457200"/>
          </a:xfrm>
        </p:spPr>
        <p:txBody>
          <a:bodyPr/>
          <a:lstStyle/>
          <a:p>
            <a:endParaRPr lang="ru-RU"/>
          </a:p>
        </p:txBody>
      </p:sp>
      <p:sp>
        <p:nvSpPr>
          <p:cNvPr id="5" name="Номер слайда 4"/>
          <p:cNvSpPr>
            <a:spLocks noGrp="1"/>
          </p:cNvSpPr>
          <p:nvPr>
            <p:ph type="sldNum" sz="quarter" idx="12"/>
          </p:nvPr>
        </p:nvSpPr>
        <p:spPr>
          <a:xfrm>
            <a:off x="8174736" y="2272"/>
            <a:ext cx="762000" cy="365760"/>
          </a:xfrm>
        </p:spPr>
        <p:txBody>
          <a:bodyPr/>
          <a:lstStyle/>
          <a:p>
            <a:fld id="{BD3AAEC3-F981-48B3-91CC-5C61A7C4C3AE}"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F7EE501-E5CF-4346-92EC-D133A3B6EBFC}" type="datetimeFigureOut">
              <a:rPr lang="ru-RU" smtClean="0"/>
              <a:pPr/>
              <a:t>06.10.2013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D3AAEC3-F981-48B3-91CC-5C61A7C4C3AE}"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53496" y="1101970"/>
            <a:ext cx="3383280" cy="877824"/>
          </a:xfrm>
        </p:spPr>
        <p:txBody>
          <a:bodyPr anchor="b"/>
          <a:lstStyle>
            <a:lvl1pPr algn="l">
              <a:buNone/>
              <a:defRPr sz="1800" b="1"/>
            </a:lvl1pPr>
          </a:lstStyle>
          <a:p>
            <a:r>
              <a:rPr kumimoji="0" lang="ru-RU" smtClean="0"/>
              <a:t>Образец заголовка</a:t>
            </a:r>
            <a:endParaRPr kumimoji="0" lang="en-US"/>
          </a:p>
        </p:txBody>
      </p:sp>
      <p:sp>
        <p:nvSpPr>
          <p:cNvPr id="3" name="Текст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8F7EE501-E5CF-4346-92EC-D133A3B6EBFC}" type="datetimeFigureOut">
              <a:rPr lang="ru-RU" smtClean="0"/>
              <a:pPr/>
              <a:t>06.10.2013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D3AAEC3-F981-48B3-91CC-5C61A7C4C3AE}"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8F7EE501-E5CF-4346-92EC-D133A3B6EBFC}" type="datetimeFigureOut">
              <a:rPr lang="ru-RU" smtClean="0"/>
              <a:pPr/>
              <a:t>06.10.2013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D3AAEC3-F981-48B3-91CC-5C61A7C4C3AE}"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Прямоугольник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Прямоугольник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Прямоугольник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Прямоугольник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Скругленный прямоугольник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Скругленный прямоугольник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Прямоугольник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Прямоугольник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Прямоугольник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Прямоугольник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Прямоугольник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Прямоугольник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Заголовок 21"/>
          <p:cNvSpPr>
            <a:spLocks noGrp="1"/>
          </p:cNvSpPr>
          <p:nvPr>
            <p:ph type="title"/>
          </p:nvPr>
        </p:nvSpPr>
        <p:spPr>
          <a:xfrm>
            <a:off x="457200" y="1143000"/>
            <a:ext cx="8229600" cy="10668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8F7EE501-E5CF-4346-92EC-D133A3B6EBFC}" type="datetimeFigureOut">
              <a:rPr lang="ru-RU" smtClean="0"/>
              <a:pPr/>
              <a:t>06.10.2013</a:t>
            </a:fld>
            <a:endParaRPr lang="ru-RU"/>
          </a:p>
        </p:txBody>
      </p:sp>
      <p:sp>
        <p:nvSpPr>
          <p:cNvPr id="3" name="Нижний колонтитул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ru-RU"/>
          </a:p>
        </p:txBody>
      </p:sp>
      <p:sp>
        <p:nvSpPr>
          <p:cNvPr id="23" name="Номер слайда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BD3AAEC3-F981-48B3-91CC-5C61A7C4C3AE}"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ru-RU" sz="5400" dirty="0" err="1" smtClean="0">
                <a:latin typeface="Times New Roman" pitchFamily="18" charset="0"/>
                <a:cs typeface="Times New Roman" pitchFamily="18" charset="0"/>
              </a:rPr>
              <a:t>Бактериологиялық  бояулар</a:t>
            </a:r>
            <a:endParaRPr lang="ru-RU" sz="54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457200" y="3899938"/>
            <a:ext cx="5122912" cy="1752600"/>
          </a:xfrm>
        </p:spPr>
        <p:txBody>
          <a:bodyPr/>
          <a:lstStyle/>
          <a:p>
            <a:r>
              <a:rPr lang="ru-RU" b="1" dirty="0" err="1" smtClean="0"/>
              <a:t>Орындаған: </a:t>
            </a:r>
            <a:r>
              <a:rPr lang="ru-RU" dirty="0" err="1" smtClean="0">
                <a:latin typeface="Times New Roman" pitchFamily="18" charset="0"/>
                <a:cs typeface="Times New Roman" pitchFamily="18" charset="0"/>
              </a:rPr>
              <a:t>Бердібекқызы </a:t>
            </a:r>
            <a:r>
              <a:rPr lang="ru-RU" sz="1400" b="1" dirty="0" err="1" smtClean="0"/>
              <a:t> </a:t>
            </a:r>
            <a:r>
              <a:rPr lang="ru-RU" sz="1400" b="1" dirty="0" smtClean="0"/>
              <a:t>А</a:t>
            </a:r>
          </a:p>
          <a:p>
            <a:r>
              <a:rPr lang="ru-RU" b="1" dirty="0" err="1" smtClean="0"/>
              <a:t>Тексерген</a:t>
            </a:r>
            <a:r>
              <a:rPr lang="ru-RU" b="1" dirty="0" smtClean="0"/>
              <a:t>:   </a:t>
            </a:r>
            <a:r>
              <a:rPr lang="ru-RU" dirty="0" smtClean="0"/>
              <a:t>Осипова  Б.А.</a:t>
            </a:r>
            <a:endParaRPr lang="ru-RU" dirty="0"/>
          </a:p>
        </p:txBody>
      </p:sp>
    </p:spTree>
  </p:cSld>
  <p:clrMapOvr>
    <a:masterClrMapping/>
  </p:clrMapOvr>
  <p:transition>
    <p:comb dir="ver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kk-KZ" b="1" i="1" dirty="0" smtClean="0">
                <a:solidFill>
                  <a:srgbClr val="C00000"/>
                </a:solidFill>
                <a:latin typeface="Times New Roman" pitchFamily="18" charset="0"/>
                <a:cs typeface="Times New Roman" pitchFamily="18" charset="0"/>
              </a:rPr>
              <a:t>Грамм әдісімен бояу</a:t>
            </a:r>
            <a:endParaRPr lang="ru-RU" b="1" i="1" dirty="0">
              <a:solidFill>
                <a:srgbClr val="C00000"/>
              </a:solidFill>
              <a:latin typeface="Times New Roman" pitchFamily="18" charset="0"/>
              <a:cs typeface="Times New Roman" pitchFamily="18" charset="0"/>
            </a:endParaRPr>
          </a:p>
        </p:txBody>
      </p:sp>
      <p:sp>
        <p:nvSpPr>
          <p:cNvPr id="3" name="Содержимое 2"/>
          <p:cNvSpPr>
            <a:spLocks noGrp="1"/>
          </p:cNvSpPr>
          <p:nvPr>
            <p:ph idx="1"/>
          </p:nvPr>
        </p:nvSpPr>
        <p:spPr>
          <a:xfrm>
            <a:off x="457200" y="2060848"/>
            <a:ext cx="8229600" cy="4513688"/>
          </a:xfrm>
        </p:spPr>
        <p:txBody>
          <a:bodyPr>
            <a:noAutofit/>
          </a:bodyPr>
          <a:lstStyle/>
          <a:p>
            <a:pPr algn="just"/>
            <a:r>
              <a:rPr lang="kk-KZ" dirty="0" smtClean="0">
                <a:solidFill>
                  <a:srgbClr val="002060"/>
                </a:solidFill>
                <a:cs typeface="Arabic Typesetting" pitchFamily="66" charset="-78"/>
              </a:rPr>
              <a:t>Бекітілген препаратқа  2-3 мин орта мөлшердегі карбол генцианвиолеттенген сүзгі қағазды саламыз. Осыдан соң, сумен шаймай, оған 2-3 мин Люголь ертіндісін саламыз. Соңғысында сумен шаймай, жағындыны 96 </a:t>
            </a:r>
            <a:r>
              <a:rPr lang="en-US" dirty="0" smtClean="0">
                <a:solidFill>
                  <a:srgbClr val="002060"/>
                </a:solidFill>
                <a:latin typeface="Arabic Typesetting" pitchFamily="66" charset="-78"/>
                <a:cs typeface="Arabic Typesetting" pitchFamily="66" charset="-78"/>
              </a:rPr>
              <a:t>%</a:t>
            </a:r>
            <a:r>
              <a:rPr lang="kk-KZ" dirty="0" smtClean="0">
                <a:solidFill>
                  <a:srgbClr val="002060"/>
                </a:solidFill>
                <a:cs typeface="Arabic Typesetting" pitchFamily="66" charset="-78"/>
              </a:rPr>
              <a:t> спиртпен 30-40 сек. Өңдеп, кейін сумен жақсылап шайып фуксин ертіндісімен 40-50 сек. Бояймыз. Қайта сумен шайып, сүзгі қағазбен кептіріп, микроскопиялайды.</a:t>
            </a:r>
            <a:endParaRPr lang="ru-RU" dirty="0">
              <a:solidFill>
                <a:srgbClr val="002060"/>
              </a:solidFill>
              <a:cs typeface="Arabic Typesetting" pitchFamily="66" charset="-78"/>
            </a:endParaRPr>
          </a:p>
        </p:txBody>
      </p:sp>
    </p:spTree>
  </p:cSld>
  <p:clrMapOvr>
    <a:masterClrMapping/>
  </p:clrMapOvr>
  <p:transition>
    <p:cover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images.jpg"/>
          <p:cNvPicPr>
            <a:picLocks noGrp="1" noChangeAspect="1"/>
          </p:cNvPicPr>
          <p:nvPr>
            <p:ph idx="1"/>
          </p:nvPr>
        </p:nvPicPr>
        <p:blipFill>
          <a:blip r:embed="rId2" cstate="print"/>
          <a:stretch>
            <a:fillRect/>
          </a:stretch>
        </p:blipFill>
        <p:spPr>
          <a:xfrm>
            <a:off x="0" y="620688"/>
            <a:ext cx="9144000" cy="6237312"/>
          </a:xfrm>
        </p:spPr>
      </p:pic>
    </p:spTree>
  </p:cSld>
  <p:clrMapOvr>
    <a:masterClrMapping/>
  </p:clrMapOvr>
  <p:transition>
    <p:blinds/>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1988840"/>
            <a:ext cx="8496944" cy="4109088"/>
          </a:xfrm>
        </p:spPr>
        <p:txBody>
          <a:bodyPr>
            <a:normAutofit/>
          </a:bodyPr>
          <a:lstStyle/>
          <a:p>
            <a:pPr algn="just"/>
            <a:r>
              <a:rPr lang="kk-KZ" sz="4000" i="1" dirty="0" smtClean="0">
                <a:solidFill>
                  <a:schemeClr val="accent4">
                    <a:lumMod val="50000"/>
                  </a:schemeClr>
                </a:solidFill>
                <a:latin typeface="Times New Roman" pitchFamily="18" charset="0"/>
                <a:cs typeface="Times New Roman" pitchFamily="18" charset="0"/>
              </a:rPr>
              <a:t>Бактерияларды бояу әдісінің нәтижесіне байланысты, оны </a:t>
            </a:r>
            <a:r>
              <a:rPr lang="kk-KZ" sz="4000" b="1" i="1" dirty="0" smtClean="0">
                <a:solidFill>
                  <a:schemeClr val="accent2">
                    <a:lumMod val="75000"/>
                  </a:schemeClr>
                </a:solidFill>
                <a:latin typeface="Times New Roman" pitchFamily="18" charset="0"/>
                <a:cs typeface="Times New Roman" pitchFamily="18" charset="0"/>
              </a:rPr>
              <a:t>грамм</a:t>
            </a:r>
            <a:r>
              <a:rPr lang="kk-KZ" sz="4000" dirty="0" smtClean="0">
                <a:latin typeface="Times New Roman" pitchFamily="18" charset="0"/>
                <a:cs typeface="Times New Roman" pitchFamily="18" charset="0"/>
              </a:rPr>
              <a:t> </a:t>
            </a:r>
            <a:r>
              <a:rPr lang="kk-KZ" sz="4000" b="1" i="1" dirty="0" smtClean="0">
                <a:solidFill>
                  <a:schemeClr val="accent2">
                    <a:lumMod val="75000"/>
                  </a:schemeClr>
                </a:solidFill>
                <a:latin typeface="Times New Roman" pitchFamily="18" charset="0"/>
                <a:cs typeface="Times New Roman" pitchFamily="18" charset="0"/>
              </a:rPr>
              <a:t>оң</a:t>
            </a:r>
            <a:r>
              <a:rPr lang="kk-KZ" sz="4000" dirty="0" smtClean="0">
                <a:latin typeface="Times New Roman" pitchFamily="18" charset="0"/>
                <a:cs typeface="Times New Roman" pitchFamily="18" charset="0"/>
              </a:rPr>
              <a:t> </a:t>
            </a:r>
            <a:r>
              <a:rPr lang="kk-KZ" sz="4000" i="1" dirty="0" smtClean="0">
                <a:solidFill>
                  <a:schemeClr val="accent4">
                    <a:lumMod val="50000"/>
                  </a:schemeClr>
                </a:solidFill>
                <a:latin typeface="Times New Roman" pitchFamily="18" charset="0"/>
                <a:cs typeface="Times New Roman" pitchFamily="18" charset="0"/>
              </a:rPr>
              <a:t>және</a:t>
            </a:r>
            <a:r>
              <a:rPr lang="kk-KZ" sz="4000" dirty="0" smtClean="0">
                <a:latin typeface="Times New Roman" pitchFamily="18" charset="0"/>
                <a:cs typeface="Times New Roman" pitchFamily="18" charset="0"/>
              </a:rPr>
              <a:t> </a:t>
            </a:r>
            <a:r>
              <a:rPr lang="kk-KZ" sz="4000" b="1" i="1" dirty="0" smtClean="0">
                <a:solidFill>
                  <a:schemeClr val="accent2">
                    <a:lumMod val="75000"/>
                  </a:schemeClr>
                </a:solidFill>
                <a:latin typeface="Times New Roman" pitchFamily="18" charset="0"/>
                <a:cs typeface="Times New Roman" pitchFamily="18" charset="0"/>
              </a:rPr>
              <a:t>грамм теріс </a:t>
            </a:r>
            <a:r>
              <a:rPr lang="kk-KZ" sz="4000" i="1" dirty="0" smtClean="0">
                <a:solidFill>
                  <a:schemeClr val="accent4">
                    <a:lumMod val="50000"/>
                  </a:schemeClr>
                </a:solidFill>
                <a:latin typeface="Times New Roman" pitchFamily="18" charset="0"/>
                <a:cs typeface="Times New Roman" pitchFamily="18" charset="0"/>
              </a:rPr>
              <a:t>деп бөледі.</a:t>
            </a:r>
            <a:endParaRPr lang="ru-RU" sz="4000" i="1" dirty="0">
              <a:solidFill>
                <a:schemeClr val="accent4">
                  <a:lumMod val="50000"/>
                </a:schemeClr>
              </a:solidFill>
              <a:latin typeface="Times New Roman" pitchFamily="18" charset="0"/>
              <a:cs typeface="Times New Roman" pitchFamily="18" charset="0"/>
            </a:endParaRPr>
          </a:p>
        </p:txBody>
      </p:sp>
    </p:spTree>
  </p:cSld>
  <p:clrMapOvr>
    <a:masterClrMapping/>
  </p:clrMapOvr>
  <p:transition>
    <p:cover dir="rd"/>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algn="just"/>
            <a:r>
              <a:rPr lang="kk-KZ" i="1" dirty="0" smtClean="0">
                <a:latin typeface="Times New Roman" pitchFamily="18" charset="0"/>
                <a:cs typeface="Times New Roman" pitchFamily="18" charset="0"/>
              </a:rPr>
              <a:t>Микроорганизм алғашқы көкшіл түсін сақтаса, оны </a:t>
            </a:r>
            <a:r>
              <a:rPr lang="kk-KZ" b="1" i="1" dirty="0" smtClean="0">
                <a:solidFill>
                  <a:srgbClr val="00B0F0"/>
                </a:solidFill>
                <a:latin typeface="Times New Roman" pitchFamily="18" charset="0"/>
                <a:cs typeface="Times New Roman" pitchFamily="18" charset="0"/>
              </a:rPr>
              <a:t>грамм оң</a:t>
            </a:r>
            <a:r>
              <a:rPr lang="kk-KZ" i="1" dirty="0" smtClean="0">
                <a:latin typeface="Times New Roman" pitchFamily="18" charset="0"/>
                <a:cs typeface="Times New Roman" pitchFamily="18" charset="0"/>
              </a:rPr>
              <a:t> деп атайды, ал спиртпен түссізделген бактериялар, фукциннің қосымша бояуын қабыласа </a:t>
            </a:r>
            <a:r>
              <a:rPr lang="kk-KZ" b="1" i="1" dirty="0" smtClean="0">
                <a:solidFill>
                  <a:srgbClr val="00B0F0"/>
                </a:solidFill>
                <a:latin typeface="Times New Roman" pitchFamily="18" charset="0"/>
                <a:cs typeface="Times New Roman" pitchFamily="18" charset="0"/>
              </a:rPr>
              <a:t>грамм теріс </a:t>
            </a:r>
            <a:r>
              <a:rPr lang="kk-KZ" i="1" dirty="0" smtClean="0">
                <a:latin typeface="Times New Roman" pitchFamily="18" charset="0"/>
                <a:cs typeface="Times New Roman" pitchFamily="18" charset="0"/>
              </a:rPr>
              <a:t>деп аталады.</a:t>
            </a:r>
            <a:endParaRPr lang="ru-RU" i="1" dirty="0">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images (28).jpg"/>
          <p:cNvPicPr>
            <a:picLocks noGrp="1" noChangeAspect="1"/>
          </p:cNvPicPr>
          <p:nvPr>
            <p:ph idx="1"/>
          </p:nvPr>
        </p:nvPicPr>
        <p:blipFill>
          <a:blip r:embed="rId2" cstate="print"/>
          <a:stretch>
            <a:fillRect/>
          </a:stretch>
        </p:blipFill>
        <p:spPr>
          <a:xfrm rot="10800000">
            <a:off x="0" y="692691"/>
            <a:ext cx="9144000" cy="6165307"/>
          </a:xfrm>
        </p:spPr>
      </p:pic>
    </p:spTree>
  </p:cSld>
  <p:clrMapOvr>
    <a:masterClrMapping/>
  </p:clrMapOvr>
  <p:transition>
    <p:checke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rot="19981076">
            <a:off x="636337" y="2996105"/>
            <a:ext cx="8545178" cy="3459742"/>
          </a:xfrm>
        </p:spPr>
        <p:txBody>
          <a:bodyPr>
            <a:normAutofit/>
          </a:bodyPr>
          <a:lstStyle/>
          <a:p>
            <a:pPr algn="ctr"/>
            <a:r>
              <a:rPr lang="kk-KZ" sz="4400" b="1" i="1" dirty="0" smtClean="0">
                <a:solidFill>
                  <a:srgbClr val="002060"/>
                </a:solidFill>
                <a:latin typeface="Times New Roman" pitchFamily="18" charset="0"/>
                <a:cs typeface="Times New Roman" pitchFamily="18" charset="0"/>
              </a:rPr>
              <a:t>Бактериялар қылшығын бояу</a:t>
            </a:r>
            <a:endParaRPr lang="ru-RU" sz="4400" dirty="0">
              <a:solidFill>
                <a:srgbClr val="002060"/>
              </a:solidFill>
              <a:latin typeface="Times New Roman" pitchFamily="18" charset="0"/>
              <a:cs typeface="Times New Roman" pitchFamily="18" charset="0"/>
            </a:endParaRPr>
          </a:p>
        </p:txBody>
      </p:sp>
    </p:spTree>
  </p:cSld>
  <p:clrMapOvr>
    <a:masterClrMapping/>
  </p:clrMapOvr>
  <p:transition>
    <p:dissolv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412776"/>
            <a:ext cx="8003232" cy="5161760"/>
          </a:xfrm>
        </p:spPr>
        <p:txBody>
          <a:bodyPr>
            <a:normAutofit/>
          </a:bodyPr>
          <a:lstStyle/>
          <a:p>
            <a:pPr algn="just"/>
            <a:r>
              <a:rPr lang="kk-KZ" i="1" dirty="0" smtClean="0">
                <a:solidFill>
                  <a:srgbClr val="FFC000"/>
                </a:solidFill>
              </a:rPr>
              <a:t>Көптеген таяқша бактериялардың, вибриондардың спириллалардың клеткасының сыртында талшықтары болады. Ол өте нәзік жіп тәрізді цитоплазмадан тұратын денелер. Талшықтар негізінен қозғалу қызметін атқарады. Әдеттегі жарық микроскопында талшық бояудың арнаулы әдісімен ғана көруге болады.боялған жұғындыда талшық санын және ұзындығын анықтауға мүкіндік береді.</a:t>
            </a:r>
            <a:endParaRPr lang="ru-RU" i="1" dirty="0">
              <a:solidFill>
                <a:srgbClr val="FFC000"/>
              </a:solidFill>
            </a:endParaRPr>
          </a:p>
        </p:txBody>
      </p:sp>
    </p:spTree>
  </p:cSld>
  <p:clrMapOvr>
    <a:masterClrMapping/>
  </p:clrMapOvr>
  <p:transition>
    <p:strips dir="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700808"/>
            <a:ext cx="8229600" cy="4873728"/>
          </a:xfrm>
        </p:spPr>
        <p:txBody>
          <a:bodyPr/>
          <a:lstStyle/>
          <a:p>
            <a:pPr algn="just">
              <a:buNone/>
            </a:pPr>
            <a:r>
              <a:rPr lang="kk-KZ" b="1" dirty="0" smtClean="0">
                <a:solidFill>
                  <a:schemeClr val="accent5">
                    <a:lumMod val="75000"/>
                  </a:schemeClr>
                </a:solidFill>
                <a:latin typeface="Times New Roman" pitchFamily="18" charset="0"/>
                <a:cs typeface="Times New Roman" pitchFamily="18" charset="0"/>
              </a:rPr>
              <a:t>Дайын жұындыны фиксацияламайды, қайта оған дайын улағыш затты (протрава) құяды да 10 мин ұстайды. Содан соң препаратты дистилденген сумен жуады. Жүғындыға жаңадан даярланған Цильдің карбольды фуксинін құяды да, 5 мин ұстайды. Тағы құбыр суымен жуып, ауада кептіреді. Содан соң иммерсиялы жүйеде микроскоппен қарайды. Қылшықтар </a:t>
            </a:r>
            <a:r>
              <a:rPr lang="kk-KZ" b="1" dirty="0" smtClean="0">
                <a:solidFill>
                  <a:srgbClr val="FF0000"/>
                </a:solidFill>
                <a:latin typeface="Times New Roman" pitchFamily="18" charset="0"/>
                <a:cs typeface="Times New Roman" pitchFamily="18" charset="0"/>
              </a:rPr>
              <a:t>қызыл түске </a:t>
            </a:r>
            <a:r>
              <a:rPr lang="kk-KZ" b="1" dirty="0" smtClean="0">
                <a:solidFill>
                  <a:schemeClr val="accent5">
                    <a:lumMod val="75000"/>
                  </a:schemeClr>
                </a:solidFill>
                <a:latin typeface="Times New Roman" pitchFamily="18" charset="0"/>
                <a:cs typeface="Times New Roman" pitchFamily="18" charset="0"/>
              </a:rPr>
              <a:t>болялады</a:t>
            </a:r>
            <a:r>
              <a:rPr lang="kk-KZ" dirty="0" smtClean="0"/>
              <a:t>.</a:t>
            </a:r>
            <a:endParaRPr lang="ru-RU" dirty="0"/>
          </a:p>
        </p:txBody>
      </p:sp>
    </p:spTree>
  </p:cSld>
  <p:clrMapOvr>
    <a:masterClrMapping/>
  </p:clrMapOvr>
  <p:transition>
    <p:randomBa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загруженное.jpg"/>
          <p:cNvPicPr>
            <a:picLocks noGrp="1" noChangeAspect="1"/>
          </p:cNvPicPr>
          <p:nvPr>
            <p:ph idx="1"/>
          </p:nvPr>
        </p:nvPicPr>
        <p:blipFill>
          <a:blip r:embed="rId2" cstate="print"/>
          <a:stretch>
            <a:fillRect/>
          </a:stretch>
        </p:blipFill>
        <p:spPr>
          <a:xfrm>
            <a:off x="467545" y="836712"/>
            <a:ext cx="3816423" cy="5544616"/>
          </a:xfrm>
        </p:spPr>
      </p:pic>
      <p:pic>
        <p:nvPicPr>
          <p:cNvPr id="1026" name="Picture 2" descr="D:\Desktop\загруженное (1).jpg"/>
          <p:cNvPicPr>
            <a:picLocks noChangeAspect="1" noChangeArrowheads="1"/>
          </p:cNvPicPr>
          <p:nvPr/>
        </p:nvPicPr>
        <p:blipFill>
          <a:blip r:embed="rId3" cstate="print"/>
          <a:srcRect/>
          <a:stretch>
            <a:fillRect/>
          </a:stretch>
        </p:blipFill>
        <p:spPr bwMode="auto">
          <a:xfrm>
            <a:off x="4860032" y="908720"/>
            <a:ext cx="3816424" cy="5472608"/>
          </a:xfrm>
          <a:prstGeom prst="rect">
            <a:avLst/>
          </a:prstGeom>
          <a:noFill/>
        </p:spPr>
      </p:pic>
    </p:spTree>
  </p:cSld>
  <p:clrMapOvr>
    <a:masterClrMapping/>
  </p:clrMapOvr>
  <p:transition>
    <p:wheel spokes="3"/>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658915" y="2967335"/>
            <a:ext cx="7826181" cy="646331"/>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kk-KZ" sz="36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Назарларыңызға рахмет!</a:t>
            </a:r>
            <a:endParaRPr lang="ru-RU" sz="36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ransition>
    <p:zoom dir="in"/>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6000" dirty="0" err="1" smtClean="0">
                <a:solidFill>
                  <a:srgbClr val="FF0000"/>
                </a:solidFill>
                <a:latin typeface="Times New Roman" pitchFamily="18" charset="0"/>
                <a:cs typeface="Times New Roman" pitchFamily="18" charset="0"/>
              </a:rPr>
              <a:t>Бояғыштар</a:t>
            </a:r>
            <a:endParaRPr lang="ru-RU" sz="6000"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457200" y="2780928"/>
            <a:ext cx="8229600" cy="3793608"/>
          </a:xfrm>
        </p:spPr>
        <p:txBody>
          <a:bodyPr/>
          <a:lstStyle/>
          <a:p>
            <a:pPr algn="just"/>
            <a:r>
              <a:rPr lang="ru-RU" b="1" dirty="0" err="1" smtClean="0"/>
              <a:t>Бояғыштар </a:t>
            </a:r>
            <a:r>
              <a:rPr lang="ru-RU" b="1" i="1" dirty="0" smtClean="0">
                <a:solidFill>
                  <a:srgbClr val="92D050"/>
                </a:solidFill>
              </a:rPr>
              <a:t>– </a:t>
            </a:r>
            <a:r>
              <a:rPr lang="ru-RU" b="1" i="1" dirty="0" err="1" smtClean="0">
                <a:solidFill>
                  <a:srgbClr val="92D050"/>
                </a:solidFill>
              </a:rPr>
              <a:t>түрлі  материалдарды</a:t>
            </a:r>
            <a:r>
              <a:rPr lang="ru-RU" b="1" i="1" dirty="0" smtClean="0">
                <a:solidFill>
                  <a:srgbClr val="92D050"/>
                </a:solidFill>
              </a:rPr>
              <a:t> </a:t>
            </a:r>
            <a:r>
              <a:rPr lang="ru-RU" b="1" i="1" dirty="0" err="1" smtClean="0">
                <a:solidFill>
                  <a:srgbClr val="92D050"/>
                </a:solidFill>
              </a:rPr>
              <a:t>қосканда немесе</a:t>
            </a:r>
            <a:r>
              <a:rPr lang="ru-RU" b="1" i="1" dirty="0" smtClean="0">
                <a:solidFill>
                  <a:srgbClr val="92D050"/>
                </a:solidFill>
              </a:rPr>
              <a:t> </a:t>
            </a:r>
            <a:r>
              <a:rPr lang="ru-RU" b="1" i="1" dirty="0" err="1" smtClean="0">
                <a:solidFill>
                  <a:srgbClr val="92D050"/>
                </a:solidFill>
              </a:rPr>
              <a:t>биологиялық субстратқа </a:t>
            </a:r>
            <a:r>
              <a:rPr lang="ru-RU" b="1" i="1" dirty="0" smtClean="0">
                <a:solidFill>
                  <a:srgbClr val="92D050"/>
                </a:solidFill>
              </a:rPr>
              <a:t>с</a:t>
            </a:r>
            <a:r>
              <a:rPr lang="kk-KZ" b="1" i="1" dirty="0" smtClean="0">
                <a:solidFill>
                  <a:srgbClr val="92D050"/>
                </a:solidFill>
              </a:rPr>
              <a:t>оңгы түс беруге қолданамыз.</a:t>
            </a:r>
            <a:endParaRPr lang="ru-RU" b="1" i="1" dirty="0">
              <a:solidFill>
                <a:srgbClr val="92D050"/>
              </a:solidFill>
            </a:endParaRPr>
          </a:p>
        </p:txBody>
      </p:sp>
    </p:spTree>
  </p:cSld>
  <p:clrMapOvr>
    <a:masterClrMapping/>
  </p:clrMapOvr>
  <p:transition>
    <p:wedg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загруженное (3).jpg"/>
          <p:cNvPicPr>
            <a:picLocks noGrp="1" noChangeAspect="1"/>
          </p:cNvPicPr>
          <p:nvPr>
            <p:ph idx="1"/>
          </p:nvPr>
        </p:nvPicPr>
        <p:blipFill>
          <a:blip r:embed="rId2" cstate="print"/>
          <a:stretch>
            <a:fillRect/>
          </a:stretch>
        </p:blipFill>
        <p:spPr>
          <a:xfrm>
            <a:off x="0" y="620688"/>
            <a:ext cx="9144000" cy="6237312"/>
          </a:xfrm>
        </p:spPr>
      </p:pic>
    </p:spTree>
  </p:cSld>
  <p:clrMapOvr>
    <a:masterClrMapping/>
  </p:clrMapOvr>
  <p:transition>
    <p:dissolv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algn="just"/>
            <a:r>
              <a:rPr lang="ru-RU" dirty="0" err="1" smtClean="0">
                <a:solidFill>
                  <a:srgbClr val="FFC000"/>
                </a:solidFill>
              </a:rPr>
              <a:t>Ветеринарияда</a:t>
            </a:r>
            <a:r>
              <a:rPr lang="ru-RU" dirty="0" smtClean="0">
                <a:solidFill>
                  <a:srgbClr val="FFC000"/>
                </a:solidFill>
              </a:rPr>
              <a:t> </a:t>
            </a:r>
            <a:r>
              <a:rPr lang="ru-RU" dirty="0" err="1" smtClean="0">
                <a:solidFill>
                  <a:srgbClr val="FFC000"/>
                </a:solidFill>
              </a:rPr>
              <a:t>кеңінен қолданылатын бояғыштарды </a:t>
            </a:r>
            <a:r>
              <a:rPr lang="ru-RU" dirty="0" smtClean="0">
                <a:solidFill>
                  <a:srgbClr val="FFC000"/>
                </a:solidFill>
              </a:rPr>
              <a:t>гистология </a:t>
            </a:r>
            <a:r>
              <a:rPr lang="ru-RU" dirty="0" err="1" smtClean="0">
                <a:solidFill>
                  <a:srgbClr val="FFC000"/>
                </a:solidFill>
              </a:rPr>
              <a:t>және цитологияда</a:t>
            </a:r>
            <a:r>
              <a:rPr lang="ru-RU" dirty="0" smtClean="0">
                <a:solidFill>
                  <a:srgbClr val="FFC000"/>
                </a:solidFill>
              </a:rPr>
              <a:t> </a:t>
            </a:r>
            <a:r>
              <a:rPr lang="ru-RU" dirty="0" err="1" smtClean="0">
                <a:solidFill>
                  <a:srgbClr val="FFC000"/>
                </a:solidFill>
              </a:rPr>
              <a:t>ұлпалар </a:t>
            </a:r>
            <a:r>
              <a:rPr lang="ru-RU" dirty="0" smtClean="0">
                <a:solidFill>
                  <a:srgbClr val="FFC000"/>
                </a:solidFill>
              </a:rPr>
              <a:t>мен </a:t>
            </a:r>
            <a:r>
              <a:rPr lang="ru-RU" dirty="0" err="1" smtClean="0">
                <a:solidFill>
                  <a:srgbClr val="FFC000"/>
                </a:solidFill>
              </a:rPr>
              <a:t>торшлардың микроқұрылымдықтүсін анықтауда қолдалынады</a:t>
            </a:r>
            <a:endParaRPr lang="ru-RU" dirty="0">
              <a:solidFill>
                <a:srgbClr val="FFC000"/>
              </a:solidFill>
            </a:endParaRPr>
          </a:p>
        </p:txBody>
      </p:sp>
    </p:spTree>
  </p:cSld>
  <p:clrMapOvr>
    <a:masterClrMapping/>
  </p:clrMapOvr>
  <p:transition>
    <p:wheel spokes="8"/>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755576" y="1484784"/>
            <a:ext cx="7416824" cy="5089752"/>
          </a:xfrm>
        </p:spPr>
        <p:txBody>
          <a:bodyPr>
            <a:normAutofit/>
          </a:bodyPr>
          <a:lstStyle/>
          <a:p>
            <a:pPr algn="just"/>
            <a:r>
              <a:rPr lang="ru-RU" sz="3200" b="1" dirty="0" err="1" smtClean="0">
                <a:solidFill>
                  <a:srgbClr val="00B0F0"/>
                </a:solidFill>
                <a:latin typeface="Times New Roman" pitchFamily="18" charset="0"/>
                <a:cs typeface="Times New Roman" pitchFamily="18" charset="0"/>
              </a:rPr>
              <a:t>Микроорганизмдердің </a:t>
            </a:r>
            <a:r>
              <a:rPr lang="ru-RU" sz="3200" b="1" dirty="0" err="1" smtClean="0">
                <a:solidFill>
                  <a:srgbClr val="00B0F0"/>
                </a:solidFill>
                <a:latin typeface="Times New Roman" pitchFamily="18" charset="0"/>
                <a:cs typeface="Times New Roman" pitchFamily="18" charset="0"/>
              </a:rPr>
              <a:t>түстері </a:t>
            </a:r>
            <a:r>
              <a:rPr lang="ru-RU" sz="3200" dirty="0" smtClean="0">
                <a:latin typeface="Times New Roman" pitchFamily="18" charset="0"/>
                <a:cs typeface="Times New Roman" pitchFamily="18" charset="0"/>
              </a:rPr>
              <a:t>– </a:t>
            </a:r>
            <a:r>
              <a:rPr lang="ru-RU" sz="3200" dirty="0" err="1" smtClean="0">
                <a:solidFill>
                  <a:srgbClr val="C00000"/>
                </a:solidFill>
                <a:latin typeface="Times New Roman" pitchFamily="18" charset="0"/>
                <a:cs typeface="Times New Roman" pitchFamily="18" charset="0"/>
              </a:rPr>
              <a:t>инфекциялық ауруларды</a:t>
            </a:r>
            <a:r>
              <a:rPr lang="ru-RU" sz="3200" dirty="0" smtClean="0">
                <a:solidFill>
                  <a:srgbClr val="C00000"/>
                </a:solidFill>
                <a:latin typeface="Times New Roman" pitchFamily="18" charset="0"/>
                <a:cs typeface="Times New Roman" pitchFamily="18" charset="0"/>
              </a:rPr>
              <a:t> </a:t>
            </a:r>
            <a:r>
              <a:rPr lang="ru-RU" sz="3200" dirty="0" err="1" smtClean="0">
                <a:solidFill>
                  <a:srgbClr val="C00000"/>
                </a:solidFill>
                <a:latin typeface="Times New Roman" pitchFamily="18" charset="0"/>
                <a:cs typeface="Times New Roman" pitchFamily="18" charset="0"/>
              </a:rPr>
              <a:t>микробиологиялық балауда</a:t>
            </a:r>
            <a:r>
              <a:rPr lang="ru-RU" sz="3200" dirty="0" smtClean="0">
                <a:solidFill>
                  <a:srgbClr val="C00000"/>
                </a:solidFill>
                <a:latin typeface="Times New Roman" pitchFamily="18" charset="0"/>
                <a:cs typeface="Times New Roman" pitchFamily="18" charset="0"/>
              </a:rPr>
              <a:t> </a:t>
            </a:r>
            <a:r>
              <a:rPr lang="ru-RU" sz="3200" dirty="0" err="1" smtClean="0">
                <a:solidFill>
                  <a:srgbClr val="C00000"/>
                </a:solidFill>
                <a:latin typeface="Times New Roman" pitchFamily="18" charset="0"/>
                <a:cs typeface="Times New Roman" pitchFamily="18" charset="0"/>
              </a:rPr>
              <a:t>және жарықта </a:t>
            </a:r>
            <a:r>
              <a:rPr lang="ru-RU" sz="3200" dirty="0" smtClean="0">
                <a:solidFill>
                  <a:srgbClr val="C00000"/>
                </a:solidFill>
                <a:latin typeface="Times New Roman" pitchFamily="18" charset="0"/>
                <a:cs typeface="Times New Roman" pitchFamily="18" charset="0"/>
              </a:rPr>
              <a:t>микроскопия </a:t>
            </a:r>
            <a:r>
              <a:rPr lang="ru-RU" sz="3200" dirty="0" err="1" smtClean="0">
                <a:solidFill>
                  <a:srgbClr val="C00000"/>
                </a:solidFill>
                <a:latin typeface="Times New Roman" pitchFamily="18" charset="0"/>
                <a:cs typeface="Times New Roman" pitchFamily="18" charset="0"/>
              </a:rPr>
              <a:t>көмегімен микроорганиздердің морфологиясын</a:t>
            </a:r>
            <a:r>
              <a:rPr lang="ru-RU" sz="3200" dirty="0" smtClean="0">
                <a:solidFill>
                  <a:srgbClr val="C00000"/>
                </a:solidFill>
                <a:latin typeface="Times New Roman" pitchFamily="18" charset="0"/>
                <a:cs typeface="Times New Roman" pitchFamily="18" charset="0"/>
              </a:rPr>
              <a:t> </a:t>
            </a:r>
            <a:r>
              <a:rPr lang="ru-RU" sz="3200" dirty="0" err="1" smtClean="0">
                <a:solidFill>
                  <a:srgbClr val="C00000"/>
                </a:solidFill>
                <a:latin typeface="Times New Roman" pitchFamily="18" charset="0"/>
                <a:cs typeface="Times New Roman" pitchFamily="18" charset="0"/>
              </a:rPr>
              <a:t>зерттеуде</a:t>
            </a:r>
            <a:r>
              <a:rPr lang="ru-RU" sz="3200" dirty="0" smtClean="0">
                <a:solidFill>
                  <a:srgbClr val="C00000"/>
                </a:solidFill>
                <a:latin typeface="Times New Roman" pitchFamily="18" charset="0"/>
                <a:cs typeface="Times New Roman" pitchFamily="18" charset="0"/>
              </a:rPr>
              <a:t> </a:t>
            </a:r>
            <a:r>
              <a:rPr lang="ru-RU" sz="3200" dirty="0" err="1" smtClean="0">
                <a:solidFill>
                  <a:srgbClr val="C00000"/>
                </a:solidFill>
                <a:latin typeface="Times New Roman" pitchFamily="18" charset="0"/>
                <a:cs typeface="Times New Roman" pitchFamily="18" charset="0"/>
              </a:rPr>
              <a:t>қолданылатын микроорганмзмдерді</a:t>
            </a:r>
            <a:r>
              <a:rPr lang="ru-RU" sz="3200" dirty="0" smtClean="0">
                <a:solidFill>
                  <a:srgbClr val="C00000"/>
                </a:solidFill>
                <a:latin typeface="Times New Roman" pitchFamily="18" charset="0"/>
                <a:cs typeface="Times New Roman" pitchFamily="18" charset="0"/>
              </a:rPr>
              <a:t> </a:t>
            </a:r>
            <a:r>
              <a:rPr lang="ru-RU" sz="3200" dirty="0" err="1" smtClean="0">
                <a:solidFill>
                  <a:srgbClr val="C00000"/>
                </a:solidFill>
                <a:latin typeface="Times New Roman" pitchFamily="18" charset="0"/>
                <a:cs typeface="Times New Roman" pitchFamily="18" charset="0"/>
              </a:rPr>
              <a:t>көрсету әдісі</a:t>
            </a:r>
            <a:endParaRPr lang="ru-RU" sz="3200" dirty="0">
              <a:solidFill>
                <a:srgbClr val="C00000"/>
              </a:solidFill>
              <a:latin typeface="Times New Roman" pitchFamily="18" charset="0"/>
              <a:cs typeface="Times New Roman" pitchFamily="18" charset="0"/>
            </a:endParaRPr>
          </a:p>
        </p:txBody>
      </p:sp>
    </p:spTree>
  </p:cSld>
  <p:clrMapOvr>
    <a:masterClrMapping/>
  </p:clrMapOvr>
  <p:transition>
    <p:spli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images (6).jpg"/>
          <p:cNvPicPr>
            <a:picLocks noGrp="1" noChangeAspect="1"/>
          </p:cNvPicPr>
          <p:nvPr>
            <p:ph idx="1"/>
          </p:nvPr>
        </p:nvPicPr>
        <p:blipFill>
          <a:blip r:embed="rId2" cstate="print"/>
          <a:stretch>
            <a:fillRect/>
          </a:stretch>
        </p:blipFill>
        <p:spPr>
          <a:xfrm>
            <a:off x="0" y="692696"/>
            <a:ext cx="8964488" cy="6165303"/>
          </a:xfrm>
        </p:spPr>
      </p:pic>
    </p:spTree>
  </p:cSld>
  <p:clrMapOvr>
    <a:masterClrMapping/>
  </p:clrMapOvr>
  <p:transition>
    <p:zoom dir="in"/>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kk-KZ" sz="6600" dirty="0" smtClean="0">
                <a:solidFill>
                  <a:schemeClr val="tx1">
                    <a:lumMod val="95000"/>
                    <a:lumOff val="5000"/>
                  </a:schemeClr>
                </a:solidFill>
                <a:latin typeface="Mistral" pitchFamily="66" charset="0"/>
                <a:cs typeface="Arabic Typesetting" pitchFamily="66" charset="-78"/>
              </a:rPr>
              <a:t>Негізгі бояғыштар</a:t>
            </a:r>
            <a:endParaRPr lang="ru-RU" sz="6600" dirty="0">
              <a:solidFill>
                <a:schemeClr val="tx1">
                  <a:lumMod val="95000"/>
                  <a:lumOff val="5000"/>
                </a:schemeClr>
              </a:solidFill>
              <a:latin typeface="Mistral" pitchFamily="66" charset="0"/>
              <a:cs typeface="Arabic Typesetting" pitchFamily="66" charset="-78"/>
            </a:endParaRPr>
          </a:p>
        </p:txBody>
      </p:sp>
      <p:sp>
        <p:nvSpPr>
          <p:cNvPr id="3" name="Содержимое 2"/>
          <p:cNvSpPr>
            <a:spLocks noGrp="1"/>
          </p:cNvSpPr>
          <p:nvPr>
            <p:ph idx="1"/>
          </p:nvPr>
        </p:nvSpPr>
        <p:spPr/>
        <p:txBody>
          <a:bodyPr>
            <a:normAutofit/>
          </a:bodyPr>
          <a:lstStyle/>
          <a:p>
            <a:pPr algn="just"/>
            <a:r>
              <a:rPr lang="kk-KZ" sz="3200" dirty="0" smtClean="0">
                <a:latin typeface="Times New Roman" pitchFamily="18" charset="0"/>
                <a:cs typeface="Times New Roman" pitchFamily="18" charset="0"/>
              </a:rPr>
              <a:t>Негізгі бояғыштар  құрамына бояғыш катион және түссіз анион, ал қышқылдының құрамында бояғыш анион және түссіз катионнан тұрады. Негізгі бояғыштардың негізгі бөлімі оң зарядтан түрады, бұл тип микроб торшасының құрылымымен ұқсас келеді.</a:t>
            </a:r>
            <a:endParaRPr lang="ru-RU" sz="3200" dirty="0">
              <a:latin typeface="Times New Roman" pitchFamily="18" charset="0"/>
              <a:cs typeface="Times New Roman" pitchFamily="18" charset="0"/>
            </a:endParaRPr>
          </a:p>
        </p:txBody>
      </p:sp>
    </p:spTree>
  </p:cSld>
  <p:clrMapOvr>
    <a:masterClrMapping/>
  </p:clrMapOvr>
  <p:transition>
    <p:randomBar dir="ver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kk-KZ" sz="4800" b="1" i="1" dirty="0" smtClean="0">
                <a:solidFill>
                  <a:srgbClr val="7030A0"/>
                </a:solidFill>
                <a:latin typeface="Times New Roman" pitchFamily="18" charset="0"/>
                <a:cs typeface="Times New Roman" pitchFamily="18" charset="0"/>
              </a:rPr>
              <a:t>Күрделі тәсілмен бояу</a:t>
            </a:r>
            <a:endParaRPr lang="ru-RU" sz="4800" b="1" i="1" dirty="0">
              <a:solidFill>
                <a:srgbClr val="7030A0"/>
              </a:solidFill>
              <a:latin typeface="Times New Roman" pitchFamily="18" charset="0"/>
              <a:cs typeface="Times New Roman" pitchFamily="18" charset="0"/>
            </a:endParaRPr>
          </a:p>
        </p:txBody>
      </p:sp>
      <p:sp>
        <p:nvSpPr>
          <p:cNvPr id="3" name="Содержимое 2"/>
          <p:cNvSpPr>
            <a:spLocks noGrp="1"/>
          </p:cNvSpPr>
          <p:nvPr>
            <p:ph idx="1"/>
          </p:nvPr>
        </p:nvSpPr>
        <p:spPr/>
        <p:txBody>
          <a:bodyPr>
            <a:noAutofit/>
          </a:bodyPr>
          <a:lstStyle/>
          <a:p>
            <a:pPr algn="just"/>
            <a:r>
              <a:rPr lang="kk-KZ" sz="3600" dirty="0" smtClean="0">
                <a:solidFill>
                  <a:srgbClr val="002060"/>
                </a:solidFill>
                <a:latin typeface="Mistral" pitchFamily="66" charset="0"/>
              </a:rPr>
              <a:t>Бүл бояу тәсілінің  ерекшелігі онда бірнеше бояғыш ертінділер мен реактивтер қолданылады. Олар бактерия морфологиясынан басқа, дифференциалды – балауда маңызды рөл атқаратын тинкториальдік ерекшеліктері мен құрылымдық элементтерін анықтауға мүмкіндік береді.</a:t>
            </a:r>
            <a:endParaRPr lang="ru-RU" sz="3600" dirty="0">
              <a:solidFill>
                <a:srgbClr val="002060"/>
              </a:solidFill>
              <a:latin typeface="Mistral" pitchFamily="66" charset="0"/>
            </a:endParaRPr>
          </a:p>
        </p:txBody>
      </p:sp>
    </p:spTree>
  </p:cSld>
  <p:clrMapOvr>
    <a:masterClrMapping/>
  </p:clrMapOvr>
  <p:transition>
    <p:checke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2"/>
          </p:nvPr>
        </p:nvSpPr>
        <p:spPr>
          <a:xfrm>
            <a:off x="5353496" y="1628800"/>
            <a:ext cx="3383280" cy="4999647"/>
          </a:xfrm>
        </p:spPr>
        <p:txBody>
          <a:bodyPr>
            <a:noAutofit/>
          </a:bodyPr>
          <a:lstStyle/>
          <a:p>
            <a:pPr algn="just"/>
            <a:r>
              <a:rPr lang="ru-RU" sz="2000" dirty="0" smtClean="0"/>
              <a:t>Микроб </a:t>
            </a:r>
            <a:r>
              <a:rPr lang="ru-RU" sz="2000" dirty="0" err="1" smtClean="0"/>
              <a:t>клеткасын</a:t>
            </a:r>
            <a:r>
              <a:rPr lang="ru-RU" sz="2000" dirty="0" smtClean="0"/>
              <a:t> </a:t>
            </a:r>
            <a:r>
              <a:rPr lang="ru-RU" sz="2000" dirty="0" err="1" smtClean="0"/>
              <a:t>бояуды</a:t>
            </a:r>
            <a:r>
              <a:rPr lang="ru-RU" sz="2000" dirty="0" smtClean="0"/>
              <a:t> </a:t>
            </a:r>
            <a:r>
              <a:rPr lang="ru-RU" sz="2000" dirty="0" err="1" smtClean="0"/>
              <a:t>ең алғаш </a:t>
            </a:r>
            <a:r>
              <a:rPr lang="ru-RU" sz="2000" dirty="0" smtClean="0"/>
              <a:t>1884 </a:t>
            </a:r>
            <a:r>
              <a:rPr lang="ru-RU" sz="2000" dirty="0" err="1" smtClean="0"/>
              <a:t>жылы</a:t>
            </a:r>
            <a:r>
              <a:rPr lang="ru-RU" sz="2000" dirty="0" smtClean="0"/>
              <a:t> </a:t>
            </a:r>
            <a:r>
              <a:rPr lang="ru-RU" sz="2000" dirty="0" err="1" smtClean="0"/>
              <a:t>ұсынған </a:t>
            </a:r>
            <a:r>
              <a:rPr lang="ru-RU" sz="2000" dirty="0" smtClean="0"/>
              <a:t>дат </a:t>
            </a:r>
            <a:r>
              <a:rPr lang="ru-RU" sz="2000" dirty="0" err="1" smtClean="0"/>
              <a:t>ғалымы Грам</a:t>
            </a:r>
            <a:r>
              <a:rPr lang="ru-RU" sz="2000" dirty="0" smtClean="0"/>
              <a:t> . </a:t>
            </a:r>
            <a:r>
              <a:rPr lang="ru-RU" sz="2000" dirty="0" err="1" smtClean="0"/>
              <a:t>Ол</a:t>
            </a:r>
            <a:r>
              <a:rPr lang="ru-RU" sz="2000" dirty="0" smtClean="0"/>
              <a:t> </a:t>
            </a:r>
            <a:r>
              <a:rPr lang="ru-RU" sz="2000" dirty="0" err="1" smtClean="0"/>
              <a:t>микроп</a:t>
            </a:r>
            <a:r>
              <a:rPr lang="ru-RU" sz="2000" dirty="0" smtClean="0"/>
              <a:t> </a:t>
            </a:r>
            <a:r>
              <a:rPr lang="ru-RU" sz="2000" dirty="0" err="1" smtClean="0"/>
              <a:t>клеткласының қабықшасында бояуды</a:t>
            </a:r>
            <a:r>
              <a:rPr lang="ru-RU" sz="2000" dirty="0" smtClean="0"/>
              <a:t> </a:t>
            </a:r>
            <a:r>
              <a:rPr lang="ru-RU" sz="2000" dirty="0" err="1" smtClean="0"/>
              <a:t>сіңіріп ұстап тұратын заттардың болатындығын анықтаған.</a:t>
            </a:r>
            <a:r>
              <a:rPr lang="ru-RU" sz="2000" dirty="0" smtClean="0"/>
              <a:t> </a:t>
            </a:r>
            <a:r>
              <a:rPr lang="ru-RU" sz="2000" dirty="0" err="1" smtClean="0"/>
              <a:t>Сондықтан боялатын</a:t>
            </a:r>
            <a:r>
              <a:rPr lang="ru-RU" sz="2000" dirty="0" smtClean="0"/>
              <a:t> </a:t>
            </a:r>
            <a:r>
              <a:rPr lang="ru-RU" sz="2000" dirty="0" err="1" smtClean="0"/>
              <a:t>микроорганизмдерді</a:t>
            </a:r>
            <a:r>
              <a:rPr lang="ru-RU" sz="2000" dirty="0" smtClean="0"/>
              <a:t> </a:t>
            </a:r>
            <a:r>
              <a:rPr lang="ru-RU" sz="2000" dirty="0" err="1" smtClean="0"/>
              <a:t>Грам</a:t>
            </a:r>
            <a:r>
              <a:rPr lang="ru-RU" sz="2000" dirty="0" smtClean="0"/>
              <a:t> </a:t>
            </a:r>
            <a:r>
              <a:rPr lang="ru-RU" sz="2000" dirty="0" err="1" smtClean="0"/>
              <a:t>оң </a:t>
            </a:r>
            <a:r>
              <a:rPr lang="ru-RU" sz="2000" dirty="0" smtClean="0"/>
              <a:t>, </a:t>
            </a:r>
            <a:r>
              <a:rPr lang="ru-RU" sz="2000" dirty="0" err="1" smtClean="0"/>
              <a:t>боялмайтындарын</a:t>
            </a:r>
            <a:r>
              <a:rPr lang="ru-RU" sz="2000" dirty="0" smtClean="0"/>
              <a:t> </a:t>
            </a:r>
            <a:r>
              <a:rPr lang="ru-RU" sz="2000" dirty="0" err="1" smtClean="0"/>
              <a:t>Грам</a:t>
            </a:r>
            <a:r>
              <a:rPr lang="ru-RU" sz="2000" dirty="0" smtClean="0"/>
              <a:t> </a:t>
            </a:r>
            <a:r>
              <a:rPr lang="ru-RU" sz="2000" dirty="0" err="1" smtClean="0"/>
              <a:t>теріс</a:t>
            </a:r>
            <a:r>
              <a:rPr lang="ru-RU" sz="2000" dirty="0" smtClean="0"/>
              <a:t> </a:t>
            </a:r>
            <a:r>
              <a:rPr lang="ru-RU" sz="2000" dirty="0" err="1" smtClean="0"/>
              <a:t>деп</a:t>
            </a:r>
            <a:r>
              <a:rPr lang="ru-RU" sz="2000" dirty="0" smtClean="0"/>
              <a:t> </a:t>
            </a:r>
            <a:r>
              <a:rPr lang="ru-RU" sz="2000" dirty="0" err="1" smtClean="0"/>
              <a:t>атаған </a:t>
            </a:r>
            <a:r>
              <a:rPr lang="ru-RU" sz="2000" dirty="0" smtClean="0"/>
              <a:t>.</a:t>
            </a:r>
            <a:br>
              <a:rPr lang="ru-RU" sz="2000" dirty="0" smtClean="0"/>
            </a:br>
            <a:endParaRPr lang="ru-RU" sz="2000" dirty="0"/>
          </a:p>
        </p:txBody>
      </p:sp>
      <p:pic>
        <p:nvPicPr>
          <p:cNvPr id="5" name="Содержимое 4" descr="загруженное (3).jpg"/>
          <p:cNvPicPr>
            <a:picLocks noGrp="1" noChangeAspect="1"/>
          </p:cNvPicPr>
          <p:nvPr>
            <p:ph sz="half" idx="1"/>
          </p:nvPr>
        </p:nvPicPr>
        <p:blipFill>
          <a:blip r:embed="rId2" cstate="print"/>
          <a:stretch>
            <a:fillRect/>
          </a:stretch>
        </p:blipFill>
        <p:spPr>
          <a:xfrm>
            <a:off x="827584" y="1556792"/>
            <a:ext cx="4320480" cy="4248472"/>
          </a:xfrm>
        </p:spPr>
      </p:pic>
    </p:spTree>
  </p:cSld>
  <p:clrMapOvr>
    <a:masterClrMapping/>
  </p:clrMapOvr>
  <p:transition>
    <p:newsflash/>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Городская">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Городская">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Городская">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295</TotalTime>
  <Words>377</Words>
  <Application>Microsoft Office PowerPoint</Application>
  <PresentationFormat>Экран (4:3)</PresentationFormat>
  <Paragraphs>20</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Городская</vt:lpstr>
      <vt:lpstr>Бактериологиялық  бояулар</vt:lpstr>
      <vt:lpstr>Бояғыштар</vt:lpstr>
      <vt:lpstr>Слайд 3</vt:lpstr>
      <vt:lpstr>Слайд 4</vt:lpstr>
      <vt:lpstr>Слайд 5</vt:lpstr>
      <vt:lpstr>Слайд 6</vt:lpstr>
      <vt:lpstr>Негізгі бояғыштар</vt:lpstr>
      <vt:lpstr>Күрделі тәсілмен бояу</vt:lpstr>
      <vt:lpstr>Слайд 9</vt:lpstr>
      <vt:lpstr>Грамм әдісімен бояу</vt:lpstr>
      <vt:lpstr>Слайд 11</vt:lpstr>
      <vt:lpstr>Слайд 12</vt:lpstr>
      <vt:lpstr>Слайд 13</vt:lpstr>
      <vt:lpstr>Слайд 14</vt:lpstr>
      <vt:lpstr>Слайд 15</vt:lpstr>
      <vt:lpstr>Слайд 16</vt:lpstr>
      <vt:lpstr>Слайд 17</vt:lpstr>
      <vt:lpstr>Слайд 18</vt:lpstr>
      <vt:lpstr>Слайд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Бактериологиялық  бояулар</dc:title>
  <dc:creator>Кызылорда</dc:creator>
  <cp:lastModifiedBy>Кызылорда</cp:lastModifiedBy>
  <cp:revision>30</cp:revision>
  <dcterms:created xsi:type="dcterms:W3CDTF">2013-10-02T18:08:07Z</dcterms:created>
  <dcterms:modified xsi:type="dcterms:W3CDTF">2013-10-06T17:06:29Z</dcterms:modified>
</cp:coreProperties>
</file>