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890" y="-3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976F8B9-59A6-48B3-B696-B759B9AC388E}" type="datetimeFigureOut">
              <a:rPr lang="en-US" smtClean="0"/>
              <a:t>10/21/2013</a:t>
            </a:fld>
            <a:endParaRPr lang="en-US"/>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C15F715-B31B-4F0F-B7D5-C5C7D1978E6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976F8B9-59A6-48B3-B696-B759B9AC388E}" type="datetimeFigureOut">
              <a:rPr lang="en-US" smtClean="0"/>
              <a:t>10/21/2013</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5C15F715-B31B-4F0F-B7D5-C5C7D1978E6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9976F8B9-59A6-48B3-B696-B759B9AC388E}" type="datetimeFigureOut">
              <a:rPr lang="en-US" smtClean="0"/>
              <a:t>10/21/2013</a:t>
            </a:fld>
            <a:endParaRPr lang="en-US"/>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en-US"/>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C15F715-B31B-4F0F-B7D5-C5C7D1978E6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976F8B9-59A6-48B3-B696-B759B9AC388E}" type="datetimeFigureOut">
              <a:rPr lang="en-US" smtClean="0"/>
              <a:t>10/21/2013</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5C15F715-B31B-4F0F-B7D5-C5C7D1978E6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976F8B9-59A6-48B3-B696-B759B9AC388E}" type="datetimeFigureOut">
              <a:rPr lang="en-US" smtClean="0"/>
              <a:t>10/21/2013</a:t>
            </a:fld>
            <a:endParaRPr lang="en-US"/>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Номер слайда 5"/>
          <p:cNvSpPr>
            <a:spLocks noGrp="1"/>
          </p:cNvSpPr>
          <p:nvPr>
            <p:ph type="sldNum" sz="quarter" idx="12"/>
          </p:nvPr>
        </p:nvSpPr>
        <p:spPr>
          <a:xfrm>
            <a:off x="6733952" y="6555112"/>
            <a:ext cx="588336" cy="228600"/>
          </a:xfrm>
        </p:spPr>
        <p:txBody>
          <a:bodyPr/>
          <a:lstStyle>
            <a:extLst/>
          </a:lstStyle>
          <a:p>
            <a:fld id="{5C15F715-B31B-4F0F-B7D5-C5C7D1978E6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976F8B9-59A6-48B3-B696-B759B9AC388E}" type="datetimeFigureOut">
              <a:rPr lang="en-US" smtClean="0"/>
              <a:t>10/21/2013</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5C15F715-B31B-4F0F-B7D5-C5C7D1978E6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976F8B9-59A6-48B3-B696-B759B9AC388E}" type="datetimeFigureOut">
              <a:rPr lang="en-US" smtClean="0"/>
              <a:t>10/21/2013</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5C15F715-B31B-4F0F-B7D5-C5C7D1978E6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976F8B9-59A6-48B3-B696-B759B9AC388E}" type="datetimeFigureOut">
              <a:rPr lang="en-US" smtClean="0"/>
              <a:t>10/21/2013</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5C15F715-B31B-4F0F-B7D5-C5C7D1978E6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9976F8B9-59A6-48B3-B696-B759B9AC388E}" type="datetimeFigureOut">
              <a:rPr lang="en-US" smtClean="0"/>
              <a:t>10/21/2013</a:t>
            </a:fld>
            <a:endParaRPr lang="en-US"/>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en-US"/>
          </a:p>
        </p:txBody>
      </p:sp>
      <p:sp>
        <p:nvSpPr>
          <p:cNvPr id="4" name="Номер слайда 3"/>
          <p:cNvSpPr>
            <a:spLocks noGrp="1"/>
          </p:cNvSpPr>
          <p:nvPr>
            <p:ph type="sldNum" sz="quarter" idx="12"/>
          </p:nvPr>
        </p:nvSpPr>
        <p:spPr/>
        <p:txBody>
          <a:bodyPr/>
          <a:lstStyle>
            <a:extLst/>
          </a:lstStyle>
          <a:p>
            <a:fld id="{5C15F715-B31B-4F0F-B7D5-C5C7D1978E6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976F8B9-59A6-48B3-B696-B759B9AC388E}" type="datetimeFigureOut">
              <a:rPr lang="en-US" smtClean="0"/>
              <a:t>10/21/2013</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5C15F715-B31B-4F0F-B7D5-C5C7D1978E6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9976F8B9-59A6-48B3-B696-B759B9AC388E}" type="datetimeFigureOut">
              <a:rPr lang="en-US" smtClean="0"/>
              <a:t>10/21/2013</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5C15F715-B31B-4F0F-B7D5-C5C7D1978E64}" type="slidenum">
              <a:rPr lang="en-US" smtClean="0"/>
              <a:t>‹#›</a:t>
            </a:fld>
            <a:endParaRPr lang="en-US"/>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976F8B9-59A6-48B3-B696-B759B9AC388E}" type="datetimeFigureOut">
              <a:rPr lang="en-US" smtClean="0"/>
              <a:t>10/21/2013</a:t>
            </a:fld>
            <a:endParaRPr lang="en-US"/>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C15F715-B31B-4F0F-B7D5-C5C7D1978E6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57554" y="1285860"/>
            <a:ext cx="5105400" cy="2868168"/>
          </a:xfrm>
        </p:spPr>
        <p:txBody>
          <a:bodyPr/>
          <a:lstStyle/>
          <a:p>
            <a:pPr algn="ctr"/>
            <a:r>
              <a:rPr lang="kk-KZ" dirty="0" smtClean="0"/>
              <a:t>Гистологиялық зерттеулерге арналған аппараттар.</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kk-KZ" sz="6000" dirty="0" smtClean="0"/>
              <a:t>Ұнтақтағыш</a:t>
            </a:r>
            <a:endParaRPr lang="en-US" sz="6000" dirty="0"/>
          </a:p>
        </p:txBody>
      </p:sp>
      <p:sp>
        <p:nvSpPr>
          <p:cNvPr id="3" name="Содержимое 2"/>
          <p:cNvSpPr>
            <a:spLocks noGrp="1"/>
          </p:cNvSpPr>
          <p:nvPr>
            <p:ph idx="1"/>
          </p:nvPr>
        </p:nvSpPr>
        <p:spPr>
          <a:xfrm>
            <a:off x="500034" y="2000240"/>
            <a:ext cx="7239000" cy="3034030"/>
          </a:xfrm>
        </p:spPr>
        <p:style>
          <a:lnRef idx="1">
            <a:schemeClr val="accent1"/>
          </a:lnRef>
          <a:fillRef idx="3">
            <a:schemeClr val="accent1"/>
          </a:fillRef>
          <a:effectRef idx="2">
            <a:schemeClr val="accent1"/>
          </a:effectRef>
          <a:fontRef idx="minor">
            <a:schemeClr val="lt1"/>
          </a:fontRef>
        </p:style>
        <p:txBody>
          <a:bodyPr/>
          <a:lstStyle/>
          <a:p>
            <a:r>
              <a:rPr lang="kk-KZ" dirty="0" smtClean="0"/>
              <a:t>Өсімдіктер мен жануарлардың тіндерін ұнтақтауға араналған. Қазіргі кезде РТ-1 және РТ-2 ұнтақтағыштары шығарылған. Олар тіндерді жылдам ұнтақтауға , олардан гамогеді масса, эмульсиялар мен суспензиялар алуға арналған.Оны үстелдің үстіне қойып қолданады.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7239000" cy="1143000"/>
          </a:xfrm>
        </p:spPr>
        <p:txBody>
          <a:bodyPr/>
          <a:lstStyle/>
          <a:p>
            <a:r>
              <a:rPr lang="kk-KZ" dirty="0" smtClean="0"/>
              <a:t>Араластырғыштар.</a:t>
            </a:r>
            <a:endParaRPr lang="en-US" dirty="0"/>
          </a:p>
        </p:txBody>
      </p:sp>
      <p:sp>
        <p:nvSpPr>
          <p:cNvPr id="3" name="Содержимое 2"/>
          <p:cNvSpPr>
            <a:spLocks noGrp="1"/>
          </p:cNvSpPr>
          <p:nvPr>
            <p:ph idx="1"/>
          </p:nvPr>
        </p:nvSpPr>
        <p:spPr>
          <a:xfrm>
            <a:off x="457200" y="1609416"/>
            <a:ext cx="5614998" cy="4846320"/>
          </a:xfrm>
        </p:spPr>
        <p:txBody>
          <a:bodyPr>
            <a:normAutofit/>
          </a:bodyPr>
          <a:lstStyle/>
          <a:p>
            <a:pPr algn="ctr"/>
            <a:r>
              <a:rPr lang="kk-KZ" dirty="0" smtClean="0">
                <a:latin typeface="Times New Roman" pitchFamily="18" charset="0"/>
                <a:cs typeface="Times New Roman" pitchFamily="18" charset="0"/>
              </a:rPr>
              <a:t>Сұйықтарды араластыру үшін әр түрлі жабдықтар қолоданылады. Үстелдің үстіне орналастырып қолдануға болатын ММ-3 араластырғышы бар .Оның негізінді орналастырылған электр қозғағышына таға тәрізді тұрақты магнит бекітілген. Араластыру жылдамдығы магниттің айналу жылдамдығына желінің мөлшеріне және сұйықтың тұтқырлығына тікелей байланысты болады.</a:t>
            </a:r>
            <a:endParaRPr lang="en-US" dirty="0">
              <a:latin typeface="Times New Roman" pitchFamily="18" charset="0"/>
              <a:cs typeface="Times New Roman" pitchFamily="18" charset="0"/>
            </a:endParaRPr>
          </a:p>
        </p:txBody>
      </p:sp>
      <p:pic>
        <p:nvPicPr>
          <p:cNvPr id="5122" name="Picture 2" descr="http://go3.imgsmail.ru/imgpreview?key=http%3A//www.polus-n.com/common/meshalka4.gif&amp;mb=imgdb_preview_703&amp;q=90&amp;w=173"/>
          <p:cNvPicPr>
            <a:picLocks noChangeAspect="1" noChangeArrowheads="1"/>
          </p:cNvPicPr>
          <p:nvPr/>
        </p:nvPicPr>
        <p:blipFill>
          <a:blip r:embed="rId2"/>
          <a:srcRect/>
          <a:stretch>
            <a:fillRect/>
          </a:stretch>
        </p:blipFill>
        <p:spPr bwMode="auto">
          <a:xfrm>
            <a:off x="6143636" y="285728"/>
            <a:ext cx="2786082" cy="3071834"/>
          </a:xfrm>
          <a:prstGeom prst="rect">
            <a:avLst/>
          </a:prstGeom>
          <a:ln>
            <a:noFill/>
          </a:ln>
          <a:effectLst>
            <a:softEdge rad="112500"/>
          </a:effectLst>
        </p:spPr>
      </p:pic>
      <p:pic>
        <p:nvPicPr>
          <p:cNvPr id="5124" name="Picture 4" descr="http://go2.imgsmail.ru/imgpreview?key=http%3A//iltec-prom.ru/assets/components/phpthumbof/cache/kve-12l-np_3.2d7172b434f5f403232578a9bc3eb45984.jpg&amp;mb=imgdb_preview_1395&amp;q=90&amp;w=100"/>
          <p:cNvPicPr>
            <a:picLocks noChangeAspect="1" noChangeArrowheads="1"/>
          </p:cNvPicPr>
          <p:nvPr/>
        </p:nvPicPr>
        <p:blipFill>
          <a:blip r:embed="rId3"/>
          <a:srcRect/>
          <a:stretch>
            <a:fillRect/>
          </a:stretch>
        </p:blipFill>
        <p:spPr bwMode="auto">
          <a:xfrm>
            <a:off x="6572264" y="3429000"/>
            <a:ext cx="2071702" cy="2714644"/>
          </a:xfrm>
          <a:prstGeom prst="rect">
            <a:avLst/>
          </a:prstGeom>
          <a:ln>
            <a:noFill/>
          </a:ln>
          <a:effectLst>
            <a:softEdge rad="11250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kk-KZ" dirty="0" smtClean="0"/>
              <a:t>Универсалды араластырғыштар</a:t>
            </a:r>
            <a:endParaRPr lang="en-US" dirty="0"/>
          </a:p>
        </p:txBody>
      </p:sp>
      <p:sp>
        <p:nvSpPr>
          <p:cNvPr id="3" name="Содержимое 2"/>
          <p:cNvSpPr>
            <a:spLocks noGrp="1"/>
          </p:cNvSpPr>
          <p:nvPr>
            <p:ph idx="1"/>
          </p:nvPr>
        </p:nvSpPr>
        <p:spPr>
          <a:xfrm>
            <a:off x="457200" y="1609416"/>
            <a:ext cx="7239000" cy="2533964"/>
          </a:xfrm>
        </p:spPr>
        <p:style>
          <a:lnRef idx="2">
            <a:schemeClr val="accent5"/>
          </a:lnRef>
          <a:fillRef idx="1">
            <a:schemeClr val="lt1"/>
          </a:fillRef>
          <a:effectRef idx="0">
            <a:schemeClr val="accent5"/>
          </a:effectRef>
          <a:fontRef idx="minor">
            <a:schemeClr val="dk1"/>
          </a:fontRef>
        </p:style>
        <p:txBody>
          <a:bodyPr>
            <a:normAutofit fontScale="92500" lnSpcReduction="20000"/>
          </a:bodyPr>
          <a:lstStyle/>
          <a:p>
            <a:r>
              <a:rPr lang="kk-KZ" dirty="0" smtClean="0">
                <a:effectLst>
                  <a:glow rad="63500">
                    <a:schemeClr val="accent1">
                      <a:satMod val="175000"/>
                      <a:alpha val="40000"/>
                    </a:schemeClr>
                  </a:glow>
                </a:effectLst>
                <a:latin typeface="Times New Roman" pitchFamily="18" charset="0"/>
                <a:cs typeface="Times New Roman" pitchFamily="18" charset="0"/>
              </a:rPr>
              <a:t>Олар лабороториялық ыдыстардағы – колба, пробирка, бөтелкелердегі сұйықтарды араластыру арқылы реакцияны жылдамдату, сұйық компоненттерді механикалық түрде араласуы үшін қолданылады. Апаратта ауыстырмалы платформалар бар: Колбалар үшін үш, пробиркалар мен бөтеклке кассеталарын бекіту үшін бір универсалды.</a:t>
            </a:r>
            <a:endParaRPr lang="en-US" dirty="0">
              <a:effectLst>
                <a:glow rad="63500">
                  <a:schemeClr val="accent1">
                    <a:satMod val="175000"/>
                    <a:alpha val="40000"/>
                  </a:schemeClr>
                </a:glow>
              </a:effectLst>
              <a:latin typeface="Times New Roman" pitchFamily="18" charset="0"/>
              <a:cs typeface="Times New Roman" pitchFamily="18" charset="0"/>
            </a:endParaRPr>
          </a:p>
        </p:txBody>
      </p:sp>
      <p:pic>
        <p:nvPicPr>
          <p:cNvPr id="4098" name="Picture 2" descr="http://go3.imgsmail.ru/imgpreview?key=http%3A//lmpribor.ru/d/436133/d/magnit-meshalka_ms-mp8.jpg&amp;mb=imgdb_preview_1394&amp;q=90&amp;w=134"/>
          <p:cNvPicPr>
            <a:picLocks noChangeAspect="1" noChangeArrowheads="1"/>
          </p:cNvPicPr>
          <p:nvPr/>
        </p:nvPicPr>
        <p:blipFill>
          <a:blip r:embed="rId2"/>
          <a:srcRect/>
          <a:stretch>
            <a:fillRect/>
          </a:stretch>
        </p:blipFill>
        <p:spPr bwMode="auto">
          <a:xfrm>
            <a:off x="500034" y="4214818"/>
            <a:ext cx="7215238" cy="2643182"/>
          </a:xfrm>
          <a:prstGeom prst="rect">
            <a:avLst/>
          </a:prstGeom>
          <a:noFill/>
          <a:effectLst>
            <a:glow rad="228600">
              <a:schemeClr val="accent2">
                <a:satMod val="175000"/>
                <a:alpha val="40000"/>
              </a:schemeClr>
            </a:glo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500570"/>
            <a:ext cx="7239000" cy="1955166"/>
          </a:xfrm>
        </p:spPr>
        <p:txBody>
          <a:bodyPr/>
          <a:lstStyle/>
          <a:p>
            <a:pPr algn="ctr"/>
            <a:r>
              <a:rPr lang="kk-KZ"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Апаратты ұзақ уақыт (5 тәулікке дейін) және қысқы мерзімге (5-55 минутқа дейін) </a:t>
            </a:r>
            <a:r>
              <a:rPr lang="kk-KZ"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автоматты түрде тоққа </a:t>
            </a:r>
            <a:r>
              <a:rPr lang="kk-KZ"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қосуға болады.</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3074" name="Picture 2" descr="http://go1.imgsmail.ru/imgpreview?key=http%3A//tmmash.ru/storage/galery/equipment/emkost%5Fs%5Fmeshalkoy%5F1.5%5Fm3.JPG&amp;mb=imgdb_preview_2031"/>
          <p:cNvPicPr>
            <a:picLocks noChangeAspect="1" noChangeArrowheads="1"/>
          </p:cNvPicPr>
          <p:nvPr/>
        </p:nvPicPr>
        <p:blipFill>
          <a:blip r:embed="rId2"/>
          <a:srcRect/>
          <a:stretch>
            <a:fillRect/>
          </a:stretch>
        </p:blipFill>
        <p:spPr bwMode="auto">
          <a:xfrm>
            <a:off x="428596" y="285728"/>
            <a:ext cx="7358114" cy="40005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0100" y="2643182"/>
            <a:ext cx="6546985" cy="175432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Назарларыңызға</a:t>
            </a:r>
            <a:endParaRPr lang="ru-RU"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ru-RU"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ru-RU"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рахмет</a:t>
            </a:r>
            <a:r>
              <a:rPr lang="ru-RU"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endParaRPr lang="ru-RU"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Микротом</a:t>
            </a:r>
            <a:endParaRPr lang="en-US" dirty="0"/>
          </a:p>
        </p:txBody>
      </p:sp>
      <p:sp>
        <p:nvSpPr>
          <p:cNvPr id="3" name="Содержимое 2"/>
          <p:cNvSpPr>
            <a:spLocks noGrp="1"/>
          </p:cNvSpPr>
          <p:nvPr>
            <p:ph idx="1"/>
          </p:nvPr>
        </p:nvSpPr>
        <p:spPr>
          <a:xfrm>
            <a:off x="0" y="1643050"/>
            <a:ext cx="5043494" cy="4846320"/>
          </a:xfrm>
        </p:spPr>
        <p:txBody>
          <a:bodyPr/>
          <a:lstStyle/>
          <a:p>
            <a:pPr algn="ctr">
              <a:buNone/>
            </a:pPr>
            <a:r>
              <a:rPr lang="kk-KZ" dirty="0" smtClean="0"/>
              <a:t>   Микроскопиялық зерттеулерге жарайтын жұқа кесінділер дайындау үшін қажет аппарат. Ол негізінен, жетекші және микроберетін механизімдерден, объектіні және пышағымен оны ұстап тұратын жабдықтардан тұрады. Кесіндіні алу үшін пышақ немесе объекті бір бағытта қощғалуы шарт.</a:t>
            </a:r>
            <a:endParaRPr lang="en-US" dirty="0"/>
          </a:p>
        </p:txBody>
      </p:sp>
      <p:pic>
        <p:nvPicPr>
          <p:cNvPr id="1026" name="Picture 2" descr="C:\Users\Moldir\Favorites\Downloads\Desktop\download (15).jpg"/>
          <p:cNvPicPr>
            <a:picLocks noChangeAspect="1" noChangeArrowheads="1"/>
          </p:cNvPicPr>
          <p:nvPr/>
        </p:nvPicPr>
        <p:blipFill>
          <a:blip r:embed="rId2"/>
          <a:srcRect/>
          <a:stretch>
            <a:fillRect/>
          </a:stretch>
        </p:blipFill>
        <p:spPr bwMode="auto">
          <a:xfrm>
            <a:off x="5143504" y="1928802"/>
            <a:ext cx="2571768" cy="400052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dirty="0" smtClean="0"/>
              <a:t>МИкротом екі типке жатады</a:t>
            </a:r>
            <a:endParaRPr lang="en-US" dirty="0"/>
          </a:p>
        </p:txBody>
      </p:sp>
      <p:sp>
        <p:nvSpPr>
          <p:cNvPr id="5" name="Содержимое 4"/>
          <p:cNvSpPr>
            <a:spLocks noGrp="1"/>
          </p:cNvSpPr>
          <p:nvPr>
            <p:ph sz="quarter" idx="2"/>
          </p:nvPr>
        </p:nvSpPr>
        <p:spPr>
          <a:xfrm>
            <a:off x="214282" y="1711840"/>
            <a:ext cx="3763358" cy="4114800"/>
          </a:xfrm>
        </p:spPr>
        <p:txBody>
          <a:bodyPr/>
          <a:lstStyle/>
          <a:p>
            <a:pPr algn="ctr"/>
            <a:r>
              <a:rPr lang="kk-KZ" dirty="0" smtClean="0">
                <a:latin typeface="Times New Roman" pitchFamily="18" charset="0"/>
                <a:cs typeface="Times New Roman" pitchFamily="18" charset="0"/>
              </a:rPr>
              <a:t>Объект оны ұстап тұратын құралды қозғаласыз, ал пышақ қозғалмалы орналасқан. Пышақтың көлденең не қисық бағытта қозғалатын конструкциялары бар микротомдар.</a:t>
            </a:r>
          </a:p>
          <a:p>
            <a:pPr algn="ctr"/>
            <a:endParaRPr lang="en-US" dirty="0">
              <a:latin typeface="Times New Roman" pitchFamily="18" charset="0"/>
              <a:cs typeface="Times New Roman" pitchFamily="18" charset="0"/>
            </a:endParaRPr>
          </a:p>
        </p:txBody>
      </p:sp>
      <p:sp>
        <p:nvSpPr>
          <p:cNvPr id="6" name="Содержимое 5"/>
          <p:cNvSpPr>
            <a:spLocks noGrp="1"/>
          </p:cNvSpPr>
          <p:nvPr>
            <p:ph sz="quarter" idx="4"/>
          </p:nvPr>
        </p:nvSpPr>
        <p:spPr>
          <a:xfrm>
            <a:off x="4178808" y="1711840"/>
            <a:ext cx="3822216" cy="4114800"/>
          </a:xfrm>
        </p:spPr>
        <p:txBody>
          <a:bodyPr/>
          <a:lstStyle/>
          <a:p>
            <a:pPr algn="ctr"/>
            <a:r>
              <a:rPr lang="kk-KZ" dirty="0" smtClean="0">
                <a:latin typeface="Times New Roman" pitchFamily="18" charset="0"/>
                <a:cs typeface="Times New Roman" pitchFamily="18" charset="0"/>
              </a:rPr>
              <a:t>Рациондық микротомдар. Оларда объект тік немесе көлденең бағытта қозғалыссыз орнықтырылған пышақтың үстінен өтіп, бір жағына қарай ауытқып отырады.</a:t>
            </a:r>
            <a:endParaRPr lang="en-US"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7239000" cy="484632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kk-KZ"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Микротомға арнайы мұздатқыш үстел беріледң. Онда объектіні үстелге орнатылған жартылай өткізгішті элементі бар электр тогы арқылы іске асырылады.</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pic>
        <p:nvPicPr>
          <p:cNvPr id="4" name="Picture 1"/>
          <p:cNvPicPr>
            <a:picLocks noChangeAspect="1" noChangeArrowheads="1"/>
          </p:cNvPicPr>
          <p:nvPr/>
        </p:nvPicPr>
        <p:blipFill>
          <a:blip r:embed="rId2"/>
          <a:srcRect/>
          <a:stretch>
            <a:fillRect/>
          </a:stretch>
        </p:blipFill>
        <p:spPr bwMode="auto">
          <a:xfrm>
            <a:off x="285720" y="2928934"/>
            <a:ext cx="7643866" cy="3071834"/>
          </a:xfrm>
          <a:prstGeom prst="snip2DiagRect">
            <a:avLst/>
          </a:prstGeom>
          <a:solidFill>
            <a:srgbClr val="FFFFFF">
              <a:shade val="85000"/>
            </a:srgbClr>
          </a:solidFill>
          <a:ln w="88900" cap="sq">
            <a:solidFill>
              <a:srgbClr val="FFFFFF"/>
            </a:solidFill>
            <a:miter lim="800000"/>
          </a:ln>
          <a:effectLst>
            <a:glow rad="228600">
              <a:schemeClr val="accent1">
                <a:satMod val="175000"/>
                <a:alpha val="40000"/>
              </a:schemeClr>
            </a:glow>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7239000" cy="1143000"/>
          </a:xfrm>
        </p:spPr>
        <p:txBody>
          <a:bodyPr/>
          <a:lstStyle/>
          <a:p>
            <a:pPr algn="ctr"/>
            <a:r>
              <a:rPr lang="kk-KZ" dirty="0" smtClean="0"/>
              <a:t>Микрокристат</a:t>
            </a:r>
            <a:endParaRPr lang="en-US" dirty="0"/>
          </a:p>
        </p:txBody>
      </p:sp>
      <p:sp>
        <p:nvSpPr>
          <p:cNvPr id="3" name="Содержимое 2"/>
          <p:cNvSpPr>
            <a:spLocks noGrp="1"/>
          </p:cNvSpPr>
          <p:nvPr>
            <p:ph idx="1"/>
          </p:nvPr>
        </p:nvSpPr>
        <p:spPr>
          <a:xfrm>
            <a:off x="214282" y="1571612"/>
            <a:ext cx="4624398" cy="4846320"/>
          </a:xfrm>
        </p:spPr>
        <p:txBody>
          <a:bodyPr/>
          <a:lstStyle/>
          <a:p>
            <a:pPr algn="ctr"/>
            <a:r>
              <a:rPr lang="kk-KZ" dirty="0" smtClean="0"/>
              <a:t>Микротом пышағынан алынған кесіндіні  мұздатылған күйінде сақтауға арналған аппарат. Ол мұздатқыш микротомға орнықтырылған кішкентай мұздатқыш камера. Ондағф температура 0 – 10 грдус аралығында сұйық көмірқышқылы арқылы іске асырылады.</a:t>
            </a:r>
            <a:endParaRPr lang="en-US" dirty="0"/>
          </a:p>
        </p:txBody>
      </p:sp>
      <p:pic>
        <p:nvPicPr>
          <p:cNvPr id="2050" name="Picture 2" descr="C:\Users\Moldir\Favorites\Downloads\Desktop\i.jpg"/>
          <p:cNvPicPr>
            <a:picLocks noChangeAspect="1" noChangeArrowheads="1"/>
          </p:cNvPicPr>
          <p:nvPr/>
        </p:nvPicPr>
        <p:blipFill>
          <a:blip r:embed="rId2"/>
          <a:srcRect/>
          <a:stretch>
            <a:fillRect/>
          </a:stretch>
        </p:blipFill>
        <p:spPr bwMode="auto">
          <a:xfrm>
            <a:off x="4857752" y="1428736"/>
            <a:ext cx="2928958" cy="47863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85728"/>
            <a:ext cx="7239000" cy="1143000"/>
          </a:xfrm>
        </p:spPr>
        <p:txBody>
          <a:bodyPr/>
          <a:lstStyle/>
          <a:p>
            <a:pPr algn="ctr"/>
            <a:r>
              <a:rPr lang="kk-KZ" dirty="0" smtClean="0"/>
              <a:t>Микротомкристат.</a:t>
            </a:r>
            <a:endParaRPr lang="en-US" dirty="0"/>
          </a:p>
        </p:txBody>
      </p:sp>
      <p:sp>
        <p:nvSpPr>
          <p:cNvPr id="3" name="Содержимое 2"/>
          <p:cNvSpPr>
            <a:spLocks noGrp="1"/>
          </p:cNvSpPr>
          <p:nvPr>
            <p:ph idx="1"/>
          </p:nvPr>
        </p:nvSpPr>
        <p:spPr/>
        <p:style>
          <a:lnRef idx="2">
            <a:schemeClr val="accent3"/>
          </a:lnRef>
          <a:fillRef idx="1">
            <a:schemeClr val="lt1"/>
          </a:fillRef>
          <a:effectRef idx="0">
            <a:schemeClr val="accent3"/>
          </a:effectRef>
          <a:fontRef idx="minor">
            <a:schemeClr val="dk1"/>
          </a:fontRef>
        </p:style>
        <p:txBody>
          <a:bodyPr/>
          <a:lstStyle/>
          <a:p>
            <a:pPr algn="ctr"/>
            <a:r>
              <a:rPr lang="kk-KZ" dirty="0" smtClean="0">
                <a:latin typeface="Times New Roman" pitchFamily="18" charset="0"/>
                <a:cs typeface="Times New Roman" pitchFamily="18" charset="0"/>
              </a:rPr>
              <a:t>Экспресс – биопсияда, гистохимиялық зерттеулерде жап – жаңа мұздатылған тіндерден  кесінділер алу үшін қолданылады.</a:t>
            </a:r>
            <a:endParaRPr lang="en-US" dirty="0">
              <a:latin typeface="Times New Roman" pitchFamily="18" charset="0"/>
              <a:cs typeface="Times New Roman" pitchFamily="18" charset="0"/>
            </a:endParaRPr>
          </a:p>
        </p:txBody>
      </p:sp>
      <p:pic>
        <p:nvPicPr>
          <p:cNvPr id="10242" name="Picture 2" descr="http://go1.imgsmail.ru/imgpreview?key=http%3A//www.mcs.kz/uploads/posts/2012-02/1328678957_fully-automatic-microtome-erm4000-.jpg&amp;mb=imgdb_preview_1698&amp;q=90&amp;w=134"/>
          <p:cNvPicPr>
            <a:picLocks noChangeAspect="1" noChangeArrowheads="1"/>
          </p:cNvPicPr>
          <p:nvPr/>
        </p:nvPicPr>
        <p:blipFill>
          <a:blip r:embed="rId2"/>
          <a:srcRect/>
          <a:stretch>
            <a:fillRect/>
          </a:stretch>
        </p:blipFill>
        <p:spPr bwMode="auto">
          <a:xfrm>
            <a:off x="357158" y="3500438"/>
            <a:ext cx="7572428" cy="3214710"/>
          </a:xfrm>
          <a:prstGeom prst="rect">
            <a:avLst/>
          </a:prstGeom>
          <a:ln>
            <a:noFill/>
          </a:ln>
          <a:effectLst>
            <a:glow rad="228600">
              <a:schemeClr val="accent1">
                <a:satMod val="175000"/>
                <a:alpha val="40000"/>
              </a:schemeClr>
            </a:glow>
            <a:outerShdw blurRad="292100" dist="139700" dir="2700000" algn="tl" rotWithShape="0">
              <a:srgbClr val="333333">
                <a:alpha val="65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kk-KZ" sz="4800" dirty="0" smtClean="0"/>
              <a:t>Ультромикротом</a:t>
            </a:r>
            <a:endParaRPr lang="en-US" sz="4800" dirty="0"/>
          </a:p>
        </p:txBody>
      </p:sp>
      <p:sp>
        <p:nvSpPr>
          <p:cNvPr id="3" name="Содержимое 2"/>
          <p:cNvSpPr>
            <a:spLocks noGrp="1"/>
          </p:cNvSpPr>
          <p:nvPr>
            <p:ph idx="1"/>
          </p:nvPr>
        </p:nvSpPr>
        <p:spPr>
          <a:xfrm>
            <a:off x="457200" y="1609416"/>
            <a:ext cx="4114800" cy="4846320"/>
          </a:xfrm>
        </p:spPr>
        <p:txBody>
          <a:bodyPr/>
          <a:lstStyle/>
          <a:p>
            <a:pPr algn="ctr"/>
            <a:r>
              <a:rPr lang="kk-KZ" dirty="0" smtClean="0">
                <a:latin typeface="Times New Roman" pitchFamily="18" charset="0"/>
                <a:cs typeface="Times New Roman" pitchFamily="18" charset="0"/>
              </a:rPr>
              <a:t>Электронды микроскопиялық зерттеулерге арналған өте жұқа кесінді алу дайындау үшін арналған.</a:t>
            </a:r>
            <a:endParaRPr lang="en-US" dirty="0">
              <a:latin typeface="Times New Roman" pitchFamily="18" charset="0"/>
              <a:cs typeface="Times New Roman" pitchFamily="18" charset="0"/>
            </a:endParaRPr>
          </a:p>
        </p:txBody>
      </p:sp>
      <p:pic>
        <p:nvPicPr>
          <p:cNvPr id="9218" name="Picture 2" descr="http://go4.imgsmail.ru/imgpreview?key=http%3A//medpostavka-1.ru/mikrotom.files/image012.jpg&amp;mb=imgdb_preview_120&amp;q=90&amp;w=138"/>
          <p:cNvPicPr>
            <a:picLocks noChangeAspect="1" noChangeArrowheads="1"/>
          </p:cNvPicPr>
          <p:nvPr/>
        </p:nvPicPr>
        <p:blipFill>
          <a:blip r:embed="rId2"/>
          <a:srcRect/>
          <a:stretch>
            <a:fillRect/>
          </a:stretch>
        </p:blipFill>
        <p:spPr bwMode="auto">
          <a:xfrm>
            <a:off x="4643438" y="1785926"/>
            <a:ext cx="3214710" cy="4572032"/>
          </a:xfrm>
          <a:prstGeom prst="rect">
            <a:avLst/>
          </a:prstGeom>
          <a:ln>
            <a:noFill/>
          </a:ln>
          <a:effectLst>
            <a:softEdge rad="112500"/>
          </a:effectLst>
        </p:spPr>
      </p:pic>
      <p:pic>
        <p:nvPicPr>
          <p:cNvPr id="9220" name="Picture 4" descr="http://go3.imgsmail.ru/imgpreview?key=http%3A//www.mcs.kz/uploads/posts/2012-02/1328698753_syd-s2010.jpg&amp;mb=imgdb_preview_1698&amp;q=90&amp;w=134"/>
          <p:cNvPicPr>
            <a:picLocks noChangeAspect="1" noChangeArrowheads="1"/>
          </p:cNvPicPr>
          <p:nvPr/>
        </p:nvPicPr>
        <p:blipFill>
          <a:blip r:embed="rId3"/>
          <a:srcRect/>
          <a:stretch>
            <a:fillRect/>
          </a:stretch>
        </p:blipFill>
        <p:spPr bwMode="auto">
          <a:xfrm>
            <a:off x="428596" y="4071942"/>
            <a:ext cx="4143404" cy="2428892"/>
          </a:xfrm>
          <a:prstGeom prst="rect">
            <a:avLst/>
          </a:prstGeom>
          <a:ln>
            <a:noFill/>
          </a:ln>
          <a:effectLst>
            <a:softEdge rad="11250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71480"/>
            <a:ext cx="7239000" cy="4846320"/>
          </a:xfrm>
        </p:spPr>
        <p:txBody>
          <a:bodyPr>
            <a:normAutofit/>
          </a:bodyPr>
          <a:lstStyle/>
          <a:p>
            <a:pPr algn="ctr"/>
            <a:r>
              <a:rPr lang="kk-KZ" sz="3600" dirty="0" smtClean="0">
                <a:ln w="18415" cmpd="sng">
                  <a:solidFill>
                    <a:srgbClr val="FFFFFF"/>
                  </a:solidFill>
                  <a:prstDash val="solid"/>
                </a:ln>
                <a:solidFill>
                  <a:srgbClr val="FFFFFF"/>
                </a:solidFill>
                <a:effectLst>
                  <a:glow rad="101600">
                    <a:schemeClr val="accent1">
                      <a:satMod val="175000"/>
                      <a:alpha val="40000"/>
                    </a:schemeClr>
                  </a:glow>
                  <a:outerShdw blurRad="63500" dir="3600000" algn="tl" rotWithShape="0">
                    <a:srgbClr val="000000">
                      <a:alpha val="70000"/>
                    </a:srgbClr>
                  </a:outerShdw>
                </a:effectLst>
                <a:latin typeface="Times New Roman" pitchFamily="18" charset="0"/>
                <a:cs typeface="Times New Roman" pitchFamily="18" charset="0"/>
              </a:rPr>
              <a:t>Тіндерді гистологиялық өңдеу және кесінділерді бояу үшін жартылай автоматтар шығарылыған. Оған жататындар Америкалық – Аутотехникон, Ресейлік – Гистохроматор.</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kk-KZ" dirty="0" smtClean="0"/>
              <a:t>Гомогенизаторлар</a:t>
            </a:r>
            <a:endParaRPr lang="en-US" dirty="0"/>
          </a:p>
        </p:txBody>
      </p:sp>
      <p:sp>
        <p:nvSpPr>
          <p:cNvPr id="3" name="Содержимое 2"/>
          <p:cNvSpPr>
            <a:spLocks noGrp="1"/>
          </p:cNvSpPr>
          <p:nvPr>
            <p:ph idx="1"/>
          </p:nvPr>
        </p:nvSpPr>
        <p:spPr/>
        <p:txBody>
          <a:bodyPr/>
          <a:lstStyle/>
          <a:p>
            <a:pPr algn="ctr"/>
            <a:r>
              <a:rPr lang="kk-KZ" dirty="0" smtClean="0"/>
              <a:t>Тін ферменттерінің белсенділігін анықтауда қолданылады. Оларды ұнтақтау әр түрлі пішінді, әр түрлі көлемді металлдан, шыныдан, пластмассадан жасалған ыдыстарда жүргізіледі. Олардың жиегінде айналу жылдамдығы минутына 3000-12000 болатын пышақтар бар. Гомогенизаторлар биологияда, медицинада, ветеринария салаларында қолданылады.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183</TotalTime>
  <Words>388</Words>
  <Application>Microsoft Office PowerPoint</Application>
  <PresentationFormat>Экран (4:3)</PresentationFormat>
  <Paragraphs>25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Изящная</vt:lpstr>
      <vt:lpstr>Гистологиялық зерттеулерге арналған аппараттар.</vt:lpstr>
      <vt:lpstr>Микротом</vt:lpstr>
      <vt:lpstr>МИкротом екі типке жатады</vt:lpstr>
      <vt:lpstr>Слайд 4</vt:lpstr>
      <vt:lpstr>Микрокристат</vt:lpstr>
      <vt:lpstr>Микротомкристат.</vt:lpstr>
      <vt:lpstr>Ультромикротом</vt:lpstr>
      <vt:lpstr>Слайд 8</vt:lpstr>
      <vt:lpstr>Гомогенизаторлар</vt:lpstr>
      <vt:lpstr>Ұнтақтағыш</vt:lpstr>
      <vt:lpstr>Араластырғыштар.</vt:lpstr>
      <vt:lpstr>Универсалды араластырғыштар</vt:lpstr>
      <vt:lpstr>Слайд 13</vt:lpstr>
      <vt:lpstr>Слайд 14</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СҰЛТАН И САЯТ БРАТЬЯ</dc:creator>
  <cp:lastModifiedBy>СҰЛТАН И САЯТ БРАТЬЯ</cp:lastModifiedBy>
  <cp:revision>4</cp:revision>
  <dcterms:created xsi:type="dcterms:W3CDTF">2013-10-21T11:30:21Z</dcterms:created>
  <dcterms:modified xsi:type="dcterms:W3CDTF">2013-10-21T14:34:07Z</dcterms:modified>
</cp:coreProperties>
</file>