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6" r:id="rId2"/>
    <p:sldId id="259" r:id="rId3"/>
    <p:sldId id="270" r:id="rId4"/>
    <p:sldId id="257" r:id="rId5"/>
    <p:sldId id="260" r:id="rId6"/>
    <p:sldId id="261" r:id="rId7"/>
    <p:sldId id="262" r:id="rId8"/>
    <p:sldId id="263" r:id="rId9"/>
    <p:sldId id="264" r:id="rId10"/>
    <p:sldId id="265" r:id="rId11"/>
    <p:sldId id="266" r:id="rId12"/>
    <p:sldId id="267" r:id="rId13"/>
    <p:sldId id="268" r:id="rId14"/>
    <p:sldId id="269" r:id="rId15"/>
    <p:sldId id="271"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B5EB9C-3B43-438E-81F3-33528FF80A7B}" type="datetimeFigureOut">
              <a:rPr lang="ru-RU" smtClean="0"/>
              <a:t>05.03.2015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83AF64-0742-4ED2-9B32-EF36B5400C33}" type="slidenum">
              <a:rPr lang="ru-RU" smtClean="0"/>
              <a:t>‹#›</a:t>
            </a:fld>
            <a:endParaRPr lang="ru-RU"/>
          </a:p>
        </p:txBody>
      </p:sp>
    </p:spTree>
    <p:extLst>
      <p:ext uri="{BB962C8B-B14F-4D97-AF65-F5344CB8AC3E}">
        <p14:creationId xmlns:p14="http://schemas.microsoft.com/office/powerpoint/2010/main" val="2230117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983AF64-0742-4ED2-9B32-EF36B5400C33}" type="slidenum">
              <a:rPr lang="ru-RU" smtClean="0"/>
              <a:t>4</a:t>
            </a:fld>
            <a:endParaRPr lang="ru-RU"/>
          </a:p>
        </p:txBody>
      </p:sp>
    </p:spTree>
    <p:extLst>
      <p:ext uri="{BB962C8B-B14F-4D97-AF65-F5344CB8AC3E}">
        <p14:creationId xmlns:p14="http://schemas.microsoft.com/office/powerpoint/2010/main" val="1323835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11DB52F4-D53B-438E-AF49-0DB222781AD2}" type="datetimeFigureOut">
              <a:rPr lang="ru-RU" smtClean="0"/>
              <a:t>05.03.2015</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CD2596C1-5ACE-49E5-8BFA-F93C94464DCC}"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1DB52F4-D53B-438E-AF49-0DB222781AD2}" type="datetimeFigureOut">
              <a:rPr lang="ru-RU" smtClean="0"/>
              <a:t>05.03.2015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1DB52F4-D53B-438E-AF49-0DB222781AD2}" type="datetimeFigureOut">
              <a:rPr lang="ru-RU" smtClean="0"/>
              <a:t>05.03.2015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1DB52F4-D53B-438E-AF49-0DB222781AD2}" type="datetimeFigureOut">
              <a:rPr lang="ru-RU" smtClean="0"/>
              <a:t>05.03.2015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11DB52F4-D53B-438E-AF49-0DB222781AD2}" type="datetimeFigureOut">
              <a:rPr lang="ru-RU" smtClean="0"/>
              <a:t>05.03.2015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1DB52F4-D53B-438E-AF49-0DB222781AD2}" type="datetimeFigureOut">
              <a:rPr lang="ru-RU" smtClean="0"/>
              <a:t>05.03.2015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11DB52F4-D53B-438E-AF49-0DB222781AD2}" type="datetimeFigureOut">
              <a:rPr lang="ru-RU" smtClean="0"/>
              <a:t>05.03.2015</a:t>
            </a:fld>
            <a:endParaRPr lang="ru-RU"/>
          </a:p>
        </p:txBody>
      </p:sp>
      <p:sp>
        <p:nvSpPr>
          <p:cNvPr id="27" name="Номер слайда 26"/>
          <p:cNvSpPr>
            <a:spLocks noGrp="1"/>
          </p:cNvSpPr>
          <p:nvPr>
            <p:ph type="sldNum" sz="quarter" idx="11"/>
          </p:nvPr>
        </p:nvSpPr>
        <p:spPr/>
        <p:txBody>
          <a:bodyPr rtlCol="0"/>
          <a:lstStyle/>
          <a:p>
            <a:fld id="{CD2596C1-5ACE-49E5-8BFA-F93C94464DCC}" type="slidenum">
              <a:rPr lang="ru-RU" smtClean="0"/>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11DB52F4-D53B-438E-AF49-0DB222781AD2}" type="datetimeFigureOut">
              <a:rPr lang="ru-RU" smtClean="0"/>
              <a:t>05.03.2015</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CD2596C1-5ACE-49E5-8BFA-F93C94464DC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1DB52F4-D53B-438E-AF49-0DB222781AD2}" type="datetimeFigureOut">
              <a:rPr lang="ru-RU" smtClean="0"/>
              <a:t>05.03.2015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1DB52F4-D53B-438E-AF49-0DB222781AD2}" type="datetimeFigureOut">
              <a:rPr lang="ru-RU" smtClean="0"/>
              <a:t>05.03.2015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11DB52F4-D53B-438E-AF49-0DB222781AD2}" type="datetimeFigureOut">
              <a:rPr lang="ru-RU" smtClean="0"/>
              <a:t>05.03.2015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D2596C1-5ACE-49E5-8BFA-F93C94464DCC}"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11DB52F4-D53B-438E-AF49-0DB222781AD2}" type="datetimeFigureOut">
              <a:rPr lang="ru-RU" smtClean="0"/>
              <a:t>05.03.2015</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CD2596C1-5ACE-49E5-8BFA-F93C94464DCC}"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kk.wikipedia.org/wiki/%D0%A3" TargetMode="External"/><Relationship Id="rId7" Type="http://schemas.openxmlformats.org/officeDocument/2006/relationships/image" Target="../media/image3.png"/><Relationship Id="rId2" Type="http://schemas.openxmlformats.org/officeDocument/2006/relationships/hyperlink" Target="http://kk.wikipedia.org/wiki/%D0%9B%D0%B0%D1%82%D1%8B%D0%BD_%D1%82%D1%96%D0%BB%D1%96"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kk.wikipedia.org/wiki/%D0%91%D0%B8%D0%BE%D1%82%D0%B8%D0%BD" TargetMode="External"/><Relationship Id="rId4" Type="http://schemas.openxmlformats.org/officeDocument/2006/relationships/hyperlink" Target="http://kk.wikipedia.org/wiki/%D0%96%D0%B0%D1%81%D1%83%D1%88%D0%B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algn="ctr"/>
            <a:r>
              <a:rPr lang="kk-KZ" sz="7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Вирустардың морфологиясы</a:t>
            </a:r>
            <a:endParaRPr lang="ru-RU" sz="7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14747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052736"/>
            <a:ext cx="8229600" cy="4325112"/>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just"/>
            <a:r>
              <a:rPr lang="kk-KZ" sz="2400" dirty="0" smtClean="0">
                <a:latin typeface="Times New Roman" panose="02020603050405020304" pitchFamily="18" charset="0"/>
                <a:cs typeface="Times New Roman" panose="02020603050405020304" pitchFamily="18" charset="0"/>
              </a:rPr>
              <a:t>Жануарлар вирустары құрамына қарай жай және күрделі болып бөлінеді</a:t>
            </a:r>
            <a:r>
              <a:rPr lang="kk-KZ" sz="2400" dirty="0">
                <a:latin typeface="Times New Roman" panose="02020603050405020304" pitchFamily="18" charset="0"/>
                <a:cs typeface="Times New Roman" panose="02020603050405020304" pitchFamily="18" charset="0"/>
              </a:rPr>
              <a:t>. Жай вирустар – нуклеин қышқылдары мен белокты қабықтан (капсид) тұрады; бұларға таяқша, жіп және сфералық формалары жатады. Күрделі вирустар – нуклеин қышқылы мен капсидтен басқа, липопротеидті мембрана, көмірсу және ферменттерден тұрады. Вириондардың мөлшері 15 – 350 нм (кейбір жіптәрізді вирустардың ұзындығы 2000 нм-ге жетеді); негізінен вирустарды тек электрондық микроскоп арқылы көруге болады. Вирустардың </a:t>
            </a:r>
            <a:r>
              <a:rPr lang="kk-KZ" sz="2400" dirty="0" smtClean="0">
                <a:latin typeface="Times New Roman" panose="02020603050405020304" pitchFamily="18" charset="0"/>
                <a:cs typeface="Times New Roman" panose="02020603050405020304" pitchFamily="18" charset="0"/>
              </a:rPr>
              <a:t>қандай түрі болмасын олардың генетикалық материалы, тек вирустың ортасында ғана болады. Оларды нуклеоид  деп атайды.</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27618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29600" cy="2016224"/>
          </a:xfrm>
        </p:spPr>
        <p:txBody>
          <a:bodyPr>
            <a:normAutofit/>
          </a:bodyPr>
          <a:lstStyle/>
          <a:p>
            <a:pPr algn="ctr"/>
            <a:r>
              <a:rPr lang="ru-RU" sz="2400" i="1" dirty="0">
                <a:effectLst>
                  <a:outerShdw blurRad="38100" dist="38100" dir="2700000" algn="tl">
                    <a:srgbClr val="000000">
                      <a:alpha val="43137"/>
                    </a:srgbClr>
                  </a:outerShdw>
                </a:effectLst>
              </a:rPr>
              <a:t>Вирус тек </a:t>
            </a:r>
            <a:r>
              <a:rPr lang="ru-RU" sz="2400" i="1" dirty="0" err="1">
                <a:effectLst>
                  <a:outerShdw blurRad="38100" dist="38100" dir="2700000" algn="tl">
                    <a:srgbClr val="000000">
                      <a:alpha val="43137"/>
                    </a:srgbClr>
                  </a:outerShdw>
                </a:effectLst>
              </a:rPr>
              <a:t>бір</a:t>
            </a:r>
            <a:r>
              <a:rPr lang="ru-RU" sz="2400" i="1" dirty="0">
                <a:effectLst>
                  <a:outerShdw blurRad="38100" dist="38100" dir="2700000" algn="tl">
                    <a:srgbClr val="000000">
                      <a:alpha val="43137"/>
                    </a:srgbClr>
                  </a:outerShdw>
                </a:effectLst>
              </a:rPr>
              <a:t> </a:t>
            </a:r>
            <a:r>
              <a:rPr lang="ru-RU" sz="2400" i="1" dirty="0" err="1">
                <a:effectLst>
                  <a:outerShdw blurRad="38100" dist="38100" dir="2700000" algn="tl">
                    <a:srgbClr val="000000">
                      <a:alpha val="43137"/>
                    </a:srgbClr>
                  </a:outerShdw>
                </a:effectLst>
              </a:rPr>
              <a:t>типті</a:t>
            </a:r>
            <a:r>
              <a:rPr lang="ru-RU" sz="2400" i="1" dirty="0">
                <a:effectLst>
                  <a:outerShdw blurRad="38100" dist="38100" dir="2700000" algn="tl">
                    <a:srgbClr val="000000">
                      <a:alpha val="43137"/>
                    </a:srgbClr>
                  </a:outerShdw>
                </a:effectLst>
              </a:rPr>
              <a:t> нуклеин </a:t>
            </a:r>
            <a:r>
              <a:rPr lang="ru-RU" sz="2400" i="1" dirty="0" err="1">
                <a:effectLst>
                  <a:outerShdw blurRad="38100" dist="38100" dir="2700000" algn="tl">
                    <a:srgbClr val="000000">
                      <a:alpha val="43137"/>
                    </a:srgbClr>
                  </a:outerShdw>
                </a:effectLst>
              </a:rPr>
              <a:t>қышқылынан</a:t>
            </a:r>
            <a:r>
              <a:rPr lang="ru-RU" sz="2400" i="1" dirty="0">
                <a:effectLst>
                  <a:outerShdw blurRad="38100" dist="38100" dir="2700000" algn="tl">
                    <a:srgbClr val="000000">
                      <a:alpha val="43137"/>
                    </a:srgbClr>
                  </a:outerShdw>
                </a:effectLst>
              </a:rPr>
              <a:t> (ДНҚ </a:t>
            </a:r>
            <a:r>
              <a:rPr lang="ru-RU" sz="2400" i="1" dirty="0" err="1">
                <a:effectLst>
                  <a:outerShdw blurRad="38100" dist="38100" dir="2700000" algn="tl">
                    <a:srgbClr val="000000">
                      <a:alpha val="43137"/>
                    </a:srgbClr>
                  </a:outerShdw>
                </a:effectLst>
              </a:rPr>
              <a:t>немесе</a:t>
            </a:r>
            <a:r>
              <a:rPr lang="ru-RU" sz="2400" i="1" dirty="0">
                <a:effectLst>
                  <a:outerShdw blurRad="38100" dist="38100" dir="2700000" algn="tl">
                    <a:srgbClr val="000000">
                      <a:alpha val="43137"/>
                    </a:srgbClr>
                  </a:outerShdw>
                </a:effectLst>
              </a:rPr>
              <a:t> РНҚ) </a:t>
            </a:r>
            <a:r>
              <a:rPr lang="ru-RU" sz="2400" i="1" dirty="0" err="1">
                <a:effectLst>
                  <a:outerShdw blurRad="38100" dist="38100" dir="2700000" algn="tl">
                    <a:srgbClr val="000000">
                      <a:alpha val="43137"/>
                    </a:srgbClr>
                  </a:outerShdw>
                </a:effectLst>
              </a:rPr>
              <a:t>тұрады</a:t>
            </a:r>
            <a:r>
              <a:rPr lang="ru-RU" sz="2400" i="1" dirty="0">
                <a:effectLst>
                  <a:outerShdw blurRad="38100" dist="38100" dir="2700000" algn="tl">
                    <a:srgbClr val="000000">
                      <a:alpha val="43137"/>
                    </a:srgbClr>
                  </a:outerShdw>
                </a:effectLst>
              </a:rPr>
              <a:t>. ДНҚ-да </a:t>
            </a:r>
            <a:r>
              <a:rPr lang="ru-RU" sz="2400" i="1" dirty="0" err="1">
                <a:effectLst>
                  <a:outerShdw blurRad="38100" dist="38100" dir="2700000" algn="tl">
                    <a:srgbClr val="000000">
                      <a:alpha val="43137"/>
                    </a:srgbClr>
                  </a:outerShdw>
                </a:effectLst>
              </a:rPr>
              <a:t>вирустардың</a:t>
            </a:r>
            <a:r>
              <a:rPr lang="ru-RU" sz="2400" i="1" dirty="0">
                <a:effectLst>
                  <a:outerShdw blurRad="38100" dist="38100" dir="2700000" algn="tl">
                    <a:srgbClr val="000000">
                      <a:alpha val="43137"/>
                    </a:srgbClr>
                  </a:outerShdw>
                </a:effectLst>
              </a:rPr>
              <a:t> </a:t>
            </a:r>
            <a:r>
              <a:rPr lang="ru-RU" sz="2400" i="1" dirty="0" err="1">
                <a:effectLst>
                  <a:outerShdw blurRad="38100" dist="38100" dir="2700000" algn="tl">
                    <a:srgbClr val="000000">
                      <a:alpha val="43137"/>
                    </a:srgbClr>
                  </a:outerShdw>
                </a:effectLst>
              </a:rPr>
              <a:t>молекулалық</a:t>
            </a:r>
            <a:r>
              <a:rPr lang="ru-RU" sz="2400" i="1" dirty="0">
                <a:effectLst>
                  <a:outerShdw blurRad="38100" dist="38100" dir="2700000" algn="tl">
                    <a:srgbClr val="000000">
                      <a:alpha val="43137"/>
                    </a:srgbClr>
                  </a:outerShdw>
                </a:effectLst>
              </a:rPr>
              <a:t> саны 106 – 200Һ106, ал РНҚ-</a:t>
            </a:r>
            <a:r>
              <a:rPr lang="ru-RU" sz="2400" i="1" dirty="0" err="1">
                <a:effectLst>
                  <a:outerShdw blurRad="38100" dist="38100" dir="2700000" algn="tl">
                    <a:srgbClr val="000000">
                      <a:alpha val="43137"/>
                    </a:srgbClr>
                  </a:outerShdw>
                </a:effectLst>
              </a:rPr>
              <a:t>дағы</a:t>
            </a:r>
            <a:r>
              <a:rPr lang="ru-RU" sz="2400" i="1" dirty="0">
                <a:effectLst>
                  <a:outerShdw blurRad="38100" dist="38100" dir="2700000" algn="tl">
                    <a:srgbClr val="000000">
                      <a:alpha val="43137"/>
                    </a:srgbClr>
                  </a:outerShdw>
                </a:effectLst>
              </a:rPr>
              <a:t> </a:t>
            </a:r>
            <a:r>
              <a:rPr lang="ru-RU" sz="2400" i="1" dirty="0" err="1">
                <a:effectLst>
                  <a:outerShdw blurRad="38100" dist="38100" dir="2700000" algn="tl">
                    <a:srgbClr val="000000">
                      <a:alpha val="43137"/>
                    </a:srgbClr>
                  </a:outerShdw>
                </a:effectLst>
              </a:rPr>
              <a:t>вирустардікі</a:t>
            </a:r>
            <a:r>
              <a:rPr lang="ru-RU" sz="2400" i="1" dirty="0">
                <a:effectLst>
                  <a:outerShdw blurRad="38100" dist="38100" dir="2700000" algn="tl">
                    <a:srgbClr val="000000">
                      <a:alpha val="43137"/>
                    </a:srgbClr>
                  </a:outerShdw>
                </a:effectLst>
              </a:rPr>
              <a:t> – 106 – 15Һ106 </a:t>
            </a:r>
            <a:r>
              <a:rPr lang="ru-RU" sz="2400" i="1" dirty="0" err="1">
                <a:effectLst>
                  <a:outerShdw blurRad="38100" dist="38100" dir="2700000" algn="tl">
                    <a:srgbClr val="000000">
                      <a:alpha val="43137"/>
                    </a:srgbClr>
                  </a:outerShdw>
                </a:effectLst>
              </a:rPr>
              <a:t>болады</a:t>
            </a:r>
            <a:r>
              <a:rPr lang="ru-RU" sz="2400" i="1" dirty="0">
                <a:effectLst>
                  <a:outerShdw blurRad="38100" dist="38100" dir="2700000" algn="tl">
                    <a:srgbClr val="000000">
                      <a:alpha val="43137"/>
                    </a:srgbClr>
                  </a:outerShdw>
                </a:effectLst>
              </a:rPr>
              <a:t>.</a:t>
            </a:r>
          </a:p>
        </p:txBody>
      </p:sp>
      <p:graphicFrame>
        <p:nvGraphicFramePr>
          <p:cNvPr id="4" name="Таблица 3"/>
          <p:cNvGraphicFramePr>
            <a:graphicFrameLocks noGrp="1"/>
          </p:cNvGraphicFramePr>
          <p:nvPr>
            <p:extLst>
              <p:ext uri="{D42A27DB-BD31-4B8C-83A1-F6EECF244321}">
                <p14:modId xmlns:p14="http://schemas.microsoft.com/office/powerpoint/2010/main" val="2714801824"/>
              </p:ext>
            </p:extLst>
          </p:nvPr>
        </p:nvGraphicFramePr>
        <p:xfrm>
          <a:off x="2699792" y="2636912"/>
          <a:ext cx="3528392" cy="3672408"/>
        </p:xfrm>
        <a:graphic>
          <a:graphicData uri="http://schemas.openxmlformats.org/drawingml/2006/table">
            <a:tbl>
              <a:tblPr firstRow="1" firstCol="1" bandRow="1"/>
              <a:tblGrid>
                <a:gridCol w="1764196"/>
                <a:gridCol w="1764196"/>
              </a:tblGrid>
              <a:tr h="408045">
                <a:tc>
                  <a:txBody>
                    <a:bodyPr/>
                    <a:lstStyle/>
                    <a:p>
                      <a:pPr>
                        <a:lnSpc>
                          <a:spcPct val="115000"/>
                        </a:lnSpc>
                        <a:spcAft>
                          <a:spcPts val="0"/>
                        </a:spcAft>
                      </a:pPr>
                      <a:r>
                        <a:rPr lang="ru-RU" sz="2000" dirty="0">
                          <a:effectLst/>
                          <a:latin typeface="Calibri"/>
                          <a:ea typeface="Calibri"/>
                          <a:cs typeface="Times New Roman"/>
                        </a:rPr>
                        <a:t>Р</a:t>
                      </a:r>
                      <a:r>
                        <a:rPr lang="ru-RU" sz="2000" dirty="0" smtClean="0">
                          <a:effectLst/>
                          <a:latin typeface="Calibri"/>
                          <a:ea typeface="Calibri"/>
                          <a:cs typeface="Times New Roman"/>
                        </a:rPr>
                        <a:t>Н</a:t>
                      </a:r>
                      <a:r>
                        <a:rPr lang="kk-KZ" sz="2000" dirty="0">
                          <a:effectLst/>
                          <a:latin typeface="Calibri"/>
                          <a:ea typeface="Calibri"/>
                          <a:cs typeface="Times New Roman"/>
                        </a:rPr>
                        <a:t>Қ</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kk-KZ" sz="2000" dirty="0">
                          <a:effectLst/>
                          <a:latin typeface="Calibri"/>
                          <a:ea typeface="Calibri"/>
                          <a:cs typeface="Times New Roman"/>
                        </a:rPr>
                        <a:t>Д</a:t>
                      </a:r>
                      <a:r>
                        <a:rPr lang="kk-KZ" sz="2000" dirty="0" smtClean="0">
                          <a:effectLst/>
                          <a:latin typeface="Calibri"/>
                          <a:ea typeface="Calibri"/>
                          <a:cs typeface="Times New Roman"/>
                        </a:rPr>
                        <a:t>НҚ</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4363">
                <a:tc>
                  <a:txBody>
                    <a:bodyPr/>
                    <a:lstStyle/>
                    <a:p>
                      <a:pPr>
                        <a:lnSpc>
                          <a:spcPct val="115000"/>
                        </a:lnSpc>
                        <a:spcAft>
                          <a:spcPts val="0"/>
                        </a:spcAft>
                      </a:pPr>
                      <a:r>
                        <a:rPr lang="kk-KZ" sz="2000" dirty="0">
                          <a:effectLst/>
                          <a:latin typeface="Calibri"/>
                          <a:ea typeface="Calibri"/>
                          <a:cs typeface="Times New Roman"/>
                        </a:rPr>
                        <a:t>Пикарно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Таго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Короно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Ортамиксо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Паромиксо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Рабдо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Ретро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Реовирустар</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kk-KZ" sz="2000" dirty="0">
                          <a:effectLst/>
                          <a:latin typeface="Calibri"/>
                          <a:ea typeface="Calibri"/>
                          <a:cs typeface="Times New Roman"/>
                        </a:rPr>
                        <a:t>Адено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Герпес</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Папово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Иридо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Парво</a:t>
                      </a:r>
                      <a:endParaRPr lang="ru-RU" sz="2000" dirty="0">
                        <a:effectLst/>
                        <a:latin typeface="Calibri"/>
                        <a:ea typeface="Calibri"/>
                        <a:cs typeface="Times New Roman"/>
                      </a:endParaRPr>
                    </a:p>
                    <a:p>
                      <a:pPr>
                        <a:lnSpc>
                          <a:spcPct val="115000"/>
                        </a:lnSpc>
                        <a:spcAft>
                          <a:spcPts val="0"/>
                        </a:spcAft>
                      </a:pPr>
                      <a:r>
                        <a:rPr lang="kk-KZ" sz="2000" dirty="0">
                          <a:effectLst/>
                          <a:latin typeface="Calibri"/>
                          <a:ea typeface="Calibri"/>
                          <a:cs typeface="Times New Roman"/>
                        </a:rPr>
                        <a:t>Поксвмрустар</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21793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548680"/>
            <a:ext cx="8229600" cy="1872208"/>
          </a:xfrm>
        </p:spPr>
        <p:txBody>
          <a:bodyPr>
            <a:normAutofit fontScale="92500"/>
          </a:bodyPr>
          <a:lstStyle/>
          <a:p>
            <a:pPr algn="ctr"/>
            <a:r>
              <a:rPr lang="kk-KZ" sz="2400" i="1" dirty="0" smtClean="0">
                <a:effectLst>
                  <a:outerShdw blurRad="38100" dist="38100" dir="2700000" algn="tl">
                    <a:srgbClr val="000000">
                      <a:alpha val="43137"/>
                    </a:srgbClr>
                  </a:outerShdw>
                </a:effectLst>
              </a:rPr>
              <a:t>Нуклеин қышқылы сыртынан қабықпен қоршалған, ол қабад капсид деп аталады. Капсид ақ заттан тұрады. Нуклеин қышқылын сол тысқы қабатымен қосып нуклеокапсид деп атайды. Капсид капсомерден тұрады. Олардың орналасуы мен саны әр түрлі</a:t>
            </a:r>
            <a:endParaRPr lang="ru-RU" sz="2400" i="1" dirty="0">
              <a:effectLst>
                <a:outerShdw blurRad="38100" dist="38100" dir="2700000" algn="tl">
                  <a:srgbClr val="000000">
                    <a:alpha val="43137"/>
                  </a:srgbClr>
                </a:outerShdw>
              </a:effectLst>
            </a:endParaRP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56725" y="3240492"/>
            <a:ext cx="4238061" cy="26642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3166" y="2608510"/>
            <a:ext cx="3456383" cy="3905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571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0528" y="836712"/>
            <a:ext cx="4968552" cy="5377784"/>
          </a:xfrm>
        </p:spPr>
        <p:txBody>
          <a:bodyPr>
            <a:normAutofit fontScale="92500"/>
          </a:bodyPr>
          <a:lstStyle/>
          <a:p>
            <a:pPr algn="ctr"/>
            <a:r>
              <a:rPr lang="kk-KZ" dirty="0" smtClean="0">
                <a:latin typeface="Times New Roman" panose="02020603050405020304" pitchFamily="18" charset="0"/>
                <a:cs typeface="Times New Roman" panose="02020603050405020304" pitchFamily="18" charset="0"/>
              </a:rPr>
              <a:t>Капсомердің өзі белгілі бір құрылымдардан тұрады, оны құрылымды бөліктер деп атайды. Олар белоктың химиялық жетілген бір бөлігі. Құрылымды бөліктер белокты суббөліктерден тұрады. Ал БС полипептид тізбектерінен құралған. Поолипептид тізбегі аминқышқылдарынан тұрады. Демек, капсомер дегеніміз белок суббөліктерінен тұратын үлкен агрегат. </a:t>
            </a:r>
            <a:endParaRPr lang="ru-RU" dirty="0">
              <a:latin typeface="Times New Roman" panose="02020603050405020304" pitchFamily="18" charset="0"/>
              <a:cs typeface="Times New Roman" panose="02020603050405020304"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916832"/>
            <a:ext cx="3816424"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89071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8229600" cy="1944216"/>
          </a:xfrm>
        </p:spPr>
        <p:txBody>
          <a:bodyPr>
            <a:normAutofit fontScale="85000" lnSpcReduction="20000"/>
          </a:bodyPr>
          <a:lstStyle/>
          <a:p>
            <a:pPr algn="ctr"/>
            <a:r>
              <a:rPr lang="kk-KZ" dirty="0" smtClean="0">
                <a:effectLst>
                  <a:outerShdw blurRad="38100" dist="38100" dir="2700000" algn="tl">
                    <a:srgbClr val="000000">
                      <a:alpha val="43137"/>
                    </a:srgbClr>
                  </a:outerShdw>
                </a:effectLst>
              </a:rPr>
              <a:t>Күрделі вирустардың құрамында нуклеокапсидтерге қоса липопротеидтерден тұратын сыртқы қабықша болады. Оны суперкапсид немесе пеплос деп атайды. Кейбір вирустардың суперкапсидінің сыртқы жағында шығып тұратын өскіндері, бүрлері пеломерлері бар. </a:t>
            </a:r>
            <a:endParaRPr lang="ru-RU" dirty="0">
              <a:effectLst>
                <a:outerShdw blurRad="38100" dist="38100" dir="2700000" algn="tl">
                  <a:srgbClr val="000000">
                    <a:alpha val="43137"/>
                  </a:srgbClr>
                </a:outerShdw>
              </a:effectLst>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492896"/>
            <a:ext cx="6626225" cy="401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77211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3704" y="2967335"/>
            <a:ext cx="6556602" cy="1754326"/>
          </a:xfrm>
          <a:prstGeom prst="rect">
            <a:avLst/>
          </a:prstGeom>
          <a:noFill/>
        </p:spPr>
        <p:txBody>
          <a:bodyPr wrap="none" lIns="91440" tIns="45720" rIns="91440" bIns="45720">
            <a:spAutoFit/>
          </a:bodyPr>
          <a:lstStyle/>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Назарларыңызға</a:t>
            </a: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рахмет</a:t>
            </a: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1332867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20689"/>
            <a:ext cx="8229600" cy="3096344"/>
          </a:xfrm>
        </p:spPr>
        <p:txBody>
          <a:bodyPr>
            <a:normAutofit/>
          </a:bodyPr>
          <a:lstStyle/>
          <a:p>
            <a:pPr algn="ctr"/>
            <a:r>
              <a:rPr lang="ru-RU" b="1" dirty="0" smtClean="0">
                <a:latin typeface="Times New Roman" panose="02020603050405020304" pitchFamily="18" charset="0"/>
                <a:cs typeface="Times New Roman" panose="02020603050405020304" pitchFamily="18" charset="0"/>
              </a:rPr>
              <a:t>Вирус</a:t>
            </a:r>
            <a:r>
              <a:rPr lang="ru-RU"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hlinkClick r:id="rId2" tooltip="Латын тілі"/>
              </a:rPr>
              <a:t>лат.</a:t>
            </a:r>
            <a:r>
              <a:rPr lang="ru-RU"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vīrus</a:t>
            </a:r>
            <a:r>
              <a:rPr lang="en-US" dirty="0">
                <a:latin typeface="Times New Roman" panose="02020603050405020304" pitchFamily="18" charset="0"/>
                <a:cs typeface="Times New Roman" panose="02020603050405020304" pitchFamily="18" charset="0"/>
              </a:rPr>
              <a:t> - «</a:t>
            </a:r>
            <a:r>
              <a:rPr lang="ru-RU" dirty="0">
                <a:latin typeface="Times New Roman" panose="02020603050405020304" pitchFamily="18" charset="0"/>
                <a:cs typeface="Times New Roman" panose="02020603050405020304" pitchFamily="18" charset="0"/>
                <a:hlinkClick r:id="rId3" tooltip="У"/>
              </a:rPr>
              <a:t>у»</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тірі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организмдердің</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ішіндегі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hlinkClick r:id="rId4" tooltip="Жасуша"/>
              </a:rPr>
              <a:t>жасушасыз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тіршілік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иесі</a:t>
            </a:r>
            <a:r>
              <a:rPr lang="ru-RU" dirty="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Кейбір</a:t>
            </a:r>
            <a:r>
              <a:rPr lang="ru-RU" dirty="0" smtClean="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вирустардың</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құрамында</a:t>
            </a:r>
            <a:r>
              <a:rPr lang="ru-RU" dirty="0">
                <a:latin typeface="Times New Roman" panose="02020603050405020304" pitchFamily="18" charset="0"/>
                <a:cs typeface="Times New Roman" panose="02020603050405020304" pitchFamily="18" charset="0"/>
              </a:rPr>
              <a:t> нуклеин </a:t>
            </a:r>
            <a:r>
              <a:rPr lang="ru-RU" dirty="0" err="1">
                <a:latin typeface="Times New Roman" panose="02020603050405020304" pitchFamily="18" charset="0"/>
                <a:cs typeface="Times New Roman" panose="02020603050405020304" pitchFamily="18" charset="0"/>
              </a:rPr>
              <a:t>қышқылдарынан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басқа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көмірсулар</a:t>
            </a:r>
            <a:r>
              <a:rPr lang="ru-RU" dirty="0">
                <a:latin typeface="Times New Roman" panose="02020603050405020304" pitchFamily="18" charset="0"/>
                <a:cs typeface="Times New Roman" panose="02020603050405020304" pitchFamily="18" charset="0"/>
              </a:rPr>
              <a:t>, май </a:t>
            </a:r>
            <a:r>
              <a:rPr lang="ru-RU" dirty="0" err="1">
                <a:latin typeface="Times New Roman" panose="02020603050405020304" pitchFamily="18" charset="0"/>
                <a:cs typeface="Times New Roman" panose="02020603050405020304" pitchFamily="18" charset="0"/>
              </a:rPr>
              <a:t>текті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заттар</a:t>
            </a:r>
            <a:r>
              <a:rPr lang="ru-RU"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hlinkClick r:id="rId5" tooltip="Биотин"/>
              </a:rPr>
              <a:t>биотин</a:t>
            </a:r>
            <a:r>
              <a:rPr lang="ru-RU" dirty="0">
                <a:latin typeface="Times New Roman" panose="02020603050405020304" pitchFamily="18" charset="0"/>
                <a:cs typeface="Times New Roman" panose="02020603050405020304" pitchFamily="18" charset="0"/>
              </a:rPr>
              <a:t> (Н </a:t>
            </a:r>
            <a:r>
              <a:rPr lang="ru-RU" dirty="0" err="1">
                <a:latin typeface="Times New Roman" panose="02020603050405020304" pitchFamily="18" charset="0"/>
                <a:cs typeface="Times New Roman" panose="02020603050405020304" pitchFamily="18" charset="0"/>
              </a:rPr>
              <a:t>витамині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және</a:t>
            </a:r>
            <a:r>
              <a:rPr lang="ru-RU" dirty="0">
                <a:latin typeface="Times New Roman" panose="02020603050405020304" pitchFamily="18" charset="0"/>
                <a:cs typeface="Times New Roman" panose="02020603050405020304" pitchFamily="18" charset="0"/>
              </a:rPr>
              <a:t> мыс </a:t>
            </a:r>
            <a:r>
              <a:rPr lang="ru-RU" dirty="0" err="1">
                <a:latin typeface="Times New Roman" panose="02020603050405020304" pitchFamily="18" charset="0"/>
                <a:cs typeface="Times New Roman" panose="02020603050405020304" pitchFamily="18" charset="0"/>
              </a:rPr>
              <a:t>молекулалары</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кездеседі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Вирустар</a:t>
            </a:r>
            <a:r>
              <a:rPr lang="ru-RU" dirty="0">
                <a:latin typeface="Times New Roman" panose="02020603050405020304" pitchFamily="18" charset="0"/>
                <a:cs typeface="Times New Roman" panose="02020603050405020304" pitchFamily="18" charset="0"/>
              </a:rPr>
              <a:t> тек </a:t>
            </a:r>
            <a:r>
              <a:rPr lang="ru-RU" dirty="0" err="1">
                <a:latin typeface="Times New Roman" panose="02020603050405020304" pitchFamily="18" charset="0"/>
                <a:cs typeface="Times New Roman" panose="02020603050405020304" pitchFamily="18" charset="0"/>
              </a:rPr>
              <a:t>тірі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жасушада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өніп-өсіп</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көбеюге</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бейімделген</a:t>
            </a:r>
            <a:r>
              <a:rPr lang="ru-RU" dirty="0">
                <a:latin typeface="Times New Roman" panose="02020603050405020304" pitchFamily="18" charset="0"/>
                <a:cs typeface="Times New Roman" panose="02020603050405020304" pitchFamily="18" charset="0"/>
              </a:rPr>
              <a:t>. </a:t>
            </a: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584" y="3687864"/>
            <a:ext cx="3087206" cy="25922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7755" y="3753036"/>
            <a:ext cx="3402662" cy="23762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22346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586758" y="1075552"/>
            <a:ext cx="5554960" cy="5593808"/>
          </a:xfrm>
        </p:spPr>
        <p:txBody>
          <a:bodyPr>
            <a:normAutofit fontScale="85000" lnSpcReduction="20000"/>
          </a:bodyPr>
          <a:lstStyle/>
          <a:p>
            <a:pPr algn="ctr"/>
            <a:r>
              <a:rPr lang="kk-KZ" b="1" dirty="0" smtClean="0">
                <a:effectLst>
                  <a:outerShdw blurRad="38100" dist="38100" dir="2700000" algn="tl">
                    <a:srgbClr val="000000">
                      <a:alpha val="43137"/>
                    </a:srgbClr>
                  </a:outerShdw>
                </a:effectLst>
              </a:rPr>
              <a:t>Табиғатта олар әр түрлі кездеседі:</a:t>
            </a:r>
          </a:p>
          <a:p>
            <a:pPr marL="624078" indent="-514350">
              <a:buAutoNum type="arabicPeriod"/>
            </a:pPr>
            <a:r>
              <a:rPr lang="kk-KZ" i="1" dirty="0" smtClean="0">
                <a:effectLst>
                  <a:outerShdw blurRad="38100" dist="38100" dir="2700000" algn="tl">
                    <a:srgbClr val="000000">
                      <a:alpha val="43137"/>
                    </a:srgbClr>
                  </a:outerShdw>
                </a:effectLst>
              </a:rPr>
              <a:t>Вирион – клеткадан тыс түрі</a:t>
            </a:r>
          </a:p>
          <a:p>
            <a:pPr marL="624078" indent="-514350">
              <a:buAutoNum type="arabicPeriod"/>
            </a:pPr>
            <a:r>
              <a:rPr lang="kk-KZ" i="1" dirty="0" smtClean="0">
                <a:effectLst>
                  <a:outerShdw blurRad="38100" dist="38100" dir="2700000" algn="tl">
                    <a:srgbClr val="000000">
                      <a:alpha val="43137"/>
                    </a:srgbClr>
                  </a:outerShdw>
                </a:effectLst>
              </a:rPr>
              <a:t>Клеткадан өсіп-өнетін түрі. Басқада мағынада «вирус – клетка кешені» деп атайды.</a:t>
            </a:r>
          </a:p>
          <a:p>
            <a:pPr marL="624078" indent="-514350">
              <a:buAutoNum type="arabicPeriod"/>
            </a:pPr>
            <a:r>
              <a:rPr lang="kk-KZ" i="1" dirty="0" smtClean="0">
                <a:effectLst>
                  <a:outerShdw blurRad="38100" dist="38100" dir="2700000" algn="tl">
                    <a:srgbClr val="000000">
                      <a:alpha val="43137"/>
                    </a:srgbClr>
                  </a:outerShdw>
                </a:effectLst>
              </a:rPr>
              <a:t>Провирус – вирус геномы клетка геномының құрамына кіреді. </a:t>
            </a:r>
          </a:p>
          <a:p>
            <a:pPr marL="624078" indent="-514350">
              <a:buAutoNum type="arabicPeriod"/>
            </a:pPr>
            <a:r>
              <a:rPr lang="kk-KZ" i="1" dirty="0" smtClean="0">
                <a:effectLst>
                  <a:outerShdw blurRad="38100" dist="38100" dir="2700000" algn="tl">
                    <a:srgbClr val="000000">
                      <a:alpha val="43137"/>
                    </a:srgbClr>
                  </a:outerShdw>
                </a:effectLst>
              </a:rPr>
              <a:t>Ди – бөлшектер – интерференция туғыза алатын зақымдалған вирус. Бұл вирустардың кемшілігі бар толықсыз түрі. Олар клеткада толық вирустардың өсіп өнуіне кедергі жасайды. Мұны интерференция деп атайды.</a:t>
            </a:r>
            <a:endParaRPr lang="ru-RU" i="1" dirty="0">
              <a:effectLst>
                <a:outerShdw blurRad="38100" dist="38100" dir="2700000" algn="tl">
                  <a:srgbClr val="000000">
                    <a:alpha val="43137"/>
                  </a:srgbClr>
                </a:outerShdw>
              </a:effectLst>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96752"/>
            <a:ext cx="3240360"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7841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836712"/>
            <a:ext cx="8229600" cy="5737824"/>
          </a:xfrm>
          <a:effectLst>
            <a:outerShdw blurRad="51500" dist="25400" dir="5400000" rotWithShape="0">
              <a:srgbClr val="000000">
                <a:alpha val="40000"/>
              </a:srgbClr>
            </a:outerShdw>
            <a:softEdge rad="635000"/>
          </a:effectLst>
        </p:spPr>
        <p:style>
          <a:lnRef idx="1">
            <a:schemeClr val="accent2"/>
          </a:lnRef>
          <a:fillRef idx="2">
            <a:schemeClr val="accent2"/>
          </a:fillRef>
          <a:effectRef idx="1">
            <a:schemeClr val="accent2"/>
          </a:effectRef>
          <a:fontRef idx="minor">
            <a:schemeClr val="dk1"/>
          </a:fontRef>
        </p:style>
        <p:txBody>
          <a:bodyPr>
            <a:normAutofit/>
          </a:bodyPr>
          <a:lstStyle/>
          <a:p>
            <a:pPr algn="just"/>
            <a:r>
              <a:rPr lang="kk-KZ" sz="2400" dirty="0" smtClean="0">
                <a:effectLst>
                  <a:outerShdw blurRad="38100" dist="38100" dir="2700000" algn="tl">
                    <a:srgbClr val="000000">
                      <a:alpha val="43137"/>
                    </a:srgbClr>
                  </a:outerShdw>
                </a:effectLst>
              </a:rPr>
              <a:t>Вирустар дүниесі өздерінің құрылымына, көлеміне, пішініне және химиялық құрамына сәйкес әр түрлі болады. </a:t>
            </a:r>
            <a:r>
              <a:rPr lang="en-US" sz="2400" dirty="0" err="1" smtClean="0">
                <a:effectLst>
                  <a:outerShdw blurRad="38100" dist="38100" dir="2700000" algn="tl">
                    <a:srgbClr val="000000">
                      <a:alpha val="43137"/>
                    </a:srgbClr>
                  </a:outerShdw>
                </a:effectLst>
              </a:rPr>
              <a:t>Morphe</a:t>
            </a:r>
            <a:r>
              <a:rPr lang="en-US" sz="2400" dirty="0" smtClean="0">
                <a:effectLst>
                  <a:outerShdw blurRad="38100" dist="38100" dir="2700000" algn="tl">
                    <a:srgbClr val="000000">
                      <a:alpha val="43137"/>
                    </a:srgbClr>
                  </a:outerShdw>
                </a:effectLst>
              </a:rPr>
              <a:t> – </a:t>
            </a:r>
            <a:r>
              <a:rPr lang="kk-KZ" sz="2400" dirty="0" smtClean="0">
                <a:effectLst>
                  <a:outerShdw blurRad="38100" dist="38100" dir="2700000" algn="tl">
                    <a:srgbClr val="000000">
                      <a:alpha val="43137"/>
                    </a:srgbClr>
                  </a:outerShdw>
                </a:effectLst>
              </a:rPr>
              <a:t>грек тілінен аударғанда – пішін, бейне, түр деген сөз.  Вирустардың мынандай түрлері бар:</a:t>
            </a:r>
          </a:p>
          <a:p>
            <a:pPr algn="ctr">
              <a:buFont typeface="+mj-lt"/>
              <a:buAutoNum type="arabicPeriod"/>
            </a:pPr>
            <a:r>
              <a:rPr lang="kk-KZ" sz="2400" dirty="0" smtClean="0">
                <a:effectLst>
                  <a:outerShdw blurRad="38100" dist="38100" dir="2700000" algn="tl">
                    <a:srgbClr val="000000">
                      <a:alpha val="43137"/>
                    </a:srgbClr>
                  </a:outerShdw>
                </a:effectLst>
              </a:rPr>
              <a:t>Икосаэдралық немесе куб тәрізді</a:t>
            </a:r>
          </a:p>
          <a:p>
            <a:pPr algn="ctr">
              <a:buFont typeface="+mj-lt"/>
              <a:buAutoNum type="arabicPeriod"/>
            </a:pPr>
            <a:r>
              <a:rPr lang="kk-KZ" sz="2400" dirty="0" smtClean="0">
                <a:effectLst>
                  <a:outerShdw blurRad="38100" dist="38100" dir="2700000" algn="tl">
                    <a:srgbClr val="000000">
                      <a:alpha val="43137"/>
                    </a:srgbClr>
                  </a:outerShdw>
                </a:effectLst>
              </a:rPr>
              <a:t>Таяқша, цилиндр тәрізді</a:t>
            </a:r>
          </a:p>
          <a:p>
            <a:pPr algn="ctr">
              <a:buFont typeface="+mj-lt"/>
              <a:buAutoNum type="arabicPeriod"/>
            </a:pPr>
            <a:r>
              <a:rPr lang="kk-KZ" sz="2400" dirty="0" smtClean="0">
                <a:effectLst>
                  <a:outerShdw blurRad="38100" dist="38100" dir="2700000" algn="tl">
                    <a:srgbClr val="000000">
                      <a:alpha val="43137"/>
                    </a:srgbClr>
                  </a:outerShdw>
                </a:effectLst>
              </a:rPr>
              <a:t>Сферикалық, дөңгелек немесе шар тәрізді</a:t>
            </a:r>
          </a:p>
          <a:p>
            <a:pPr algn="ctr">
              <a:buFont typeface="+mj-lt"/>
              <a:buAutoNum type="arabicPeriod"/>
            </a:pPr>
            <a:r>
              <a:rPr lang="kk-KZ" sz="2400" dirty="0" smtClean="0">
                <a:effectLst>
                  <a:outerShdw blurRad="38100" dist="38100" dir="2700000" algn="tl">
                    <a:srgbClr val="000000">
                      <a:alpha val="43137"/>
                    </a:srgbClr>
                  </a:outerShdw>
                </a:effectLst>
              </a:rPr>
              <a:t>Сперматазоидқа тәрізді түрлері</a:t>
            </a:r>
          </a:p>
          <a:p>
            <a:pPr algn="ctr">
              <a:buFont typeface="+mj-lt"/>
              <a:buAutoNum type="arabicPeriod"/>
            </a:pPr>
            <a:r>
              <a:rPr lang="kk-KZ" sz="2400" dirty="0" smtClean="0">
                <a:effectLst>
                  <a:outerShdw blurRad="38100" dist="38100" dir="2700000" algn="tl">
                    <a:srgbClr val="000000">
                      <a:alpha val="43137"/>
                    </a:srgbClr>
                  </a:outerShdw>
                </a:effectLst>
              </a:rPr>
              <a:t>Жіп тәрізді </a:t>
            </a:r>
          </a:p>
          <a:p>
            <a:pPr algn="ctr">
              <a:buFont typeface="+mj-lt"/>
              <a:buAutoNum type="arabicPeriod"/>
            </a:pPr>
            <a:r>
              <a:rPr lang="kk-KZ" sz="2400" dirty="0" smtClean="0">
                <a:effectLst>
                  <a:outerShdw blurRad="38100" dist="38100" dir="2700000" algn="tl">
                    <a:srgbClr val="000000">
                      <a:alpha val="43137"/>
                    </a:srgbClr>
                  </a:outerShdw>
                </a:effectLst>
              </a:rPr>
              <a:t>Сопақша тәрізді</a:t>
            </a:r>
            <a:endParaRPr lang="ru-RU"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242396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95536" y="548680"/>
            <a:ext cx="4041648" cy="936104"/>
          </a:xfrm>
        </p:spPr>
        <p:txBody>
          <a:bodyPr/>
          <a:lstStyle/>
          <a:p>
            <a:pPr algn="ctr"/>
            <a:r>
              <a:rPr lang="ru-RU" sz="2400" dirty="0" err="1"/>
              <a:t>Икосаэдралық</a:t>
            </a:r>
            <a:r>
              <a:rPr lang="ru-RU" sz="2400" dirty="0"/>
              <a:t> </a:t>
            </a:r>
            <a:r>
              <a:rPr lang="ru-RU" sz="2400" dirty="0" err="1"/>
              <a:t>немесе</a:t>
            </a:r>
            <a:r>
              <a:rPr lang="ru-RU" sz="2400" dirty="0"/>
              <a:t> куб </a:t>
            </a:r>
            <a:r>
              <a:rPr lang="ru-RU" sz="2400" dirty="0" err="1"/>
              <a:t>тәрізді</a:t>
            </a:r>
            <a:endParaRPr lang="ru-RU" sz="2400" dirty="0"/>
          </a:p>
          <a:p>
            <a:endParaRPr lang="ru-RU" dirty="0"/>
          </a:p>
        </p:txBody>
      </p:sp>
      <p:sp>
        <p:nvSpPr>
          <p:cNvPr id="4" name="Текст 3"/>
          <p:cNvSpPr>
            <a:spLocks noGrp="1"/>
          </p:cNvSpPr>
          <p:nvPr>
            <p:ph type="body" sz="half" idx="3"/>
          </p:nvPr>
        </p:nvSpPr>
        <p:spPr>
          <a:xfrm>
            <a:off x="4788024" y="548680"/>
            <a:ext cx="4041775" cy="936104"/>
          </a:xfrm>
        </p:spPr>
        <p:txBody>
          <a:bodyPr/>
          <a:lstStyle/>
          <a:p>
            <a:pPr algn="ctr"/>
            <a:r>
              <a:rPr lang="ru-RU" sz="2400" dirty="0" err="1"/>
              <a:t>Таяқша</a:t>
            </a:r>
            <a:r>
              <a:rPr lang="ru-RU" sz="2400" dirty="0"/>
              <a:t>, цилиндр </a:t>
            </a:r>
            <a:r>
              <a:rPr lang="ru-RU" sz="2400" dirty="0" err="1"/>
              <a:t>тәрізді</a:t>
            </a:r>
            <a:endParaRPr lang="ru-RU" sz="2400" dirty="0"/>
          </a:p>
          <a:p>
            <a:endParaRPr lang="ru-RU" dirty="0"/>
          </a:p>
        </p:txBody>
      </p:sp>
      <p:sp>
        <p:nvSpPr>
          <p:cNvPr id="5" name="Объект 4"/>
          <p:cNvSpPr>
            <a:spLocks noGrp="1"/>
          </p:cNvSpPr>
          <p:nvPr>
            <p:ph sz="quarter" idx="2"/>
          </p:nvPr>
        </p:nvSpPr>
        <p:spPr>
          <a:xfrm>
            <a:off x="0" y="1484785"/>
            <a:ext cx="4644008" cy="2160239"/>
          </a:xfrm>
        </p:spPr>
        <p:txBody>
          <a:bodyPr>
            <a:noAutofit/>
          </a:bodyPr>
          <a:lstStyle/>
          <a:p>
            <a:pPr algn="ctr"/>
            <a:r>
              <a:rPr lang="kk-KZ" dirty="0" smtClean="0">
                <a:effectLst>
                  <a:outerShdw blurRad="38100" dist="38100" dir="2700000" algn="tl">
                    <a:srgbClr val="000000">
                      <a:alpha val="43137"/>
                    </a:srgbClr>
                  </a:outerShdw>
                </a:effectLst>
              </a:rPr>
              <a:t>Мал мен адамның жұқпалы ауруын тарататын вирустардың негізгі көпшілігінің түрі осындай болады (олар – реовирустар, пикарновирустар, аденовирустар және т.б)</a:t>
            </a:r>
            <a:endParaRPr lang="ru-RU" dirty="0">
              <a:effectLst>
                <a:outerShdw blurRad="38100" dist="38100" dir="2700000" algn="tl">
                  <a:srgbClr val="000000">
                    <a:alpha val="43137"/>
                  </a:srgbClr>
                </a:outerShdw>
              </a:effectLst>
            </a:endParaRPr>
          </a:p>
        </p:txBody>
      </p:sp>
      <p:sp>
        <p:nvSpPr>
          <p:cNvPr id="6" name="Объект 5"/>
          <p:cNvSpPr>
            <a:spLocks noGrp="1"/>
          </p:cNvSpPr>
          <p:nvPr>
            <p:ph sz="quarter" idx="4"/>
          </p:nvPr>
        </p:nvSpPr>
        <p:spPr>
          <a:xfrm>
            <a:off x="4716016" y="1556792"/>
            <a:ext cx="4041775" cy="3886200"/>
          </a:xfrm>
        </p:spPr>
        <p:txBody>
          <a:bodyPr>
            <a:normAutofit/>
          </a:bodyPr>
          <a:lstStyle/>
          <a:p>
            <a:pPr algn="ctr"/>
            <a:r>
              <a:rPr lang="kk-KZ" dirty="0" smtClean="0">
                <a:effectLst>
                  <a:outerShdw blurRad="38100" dist="38100" dir="2700000" algn="tl">
                    <a:srgbClr val="000000">
                      <a:alpha val="43137"/>
                    </a:srgbClr>
                  </a:outerShdw>
                </a:effectLst>
              </a:rPr>
              <a:t>Оларға радовирустар, өсімдік вирустары жатады.Олардың қабырғалары жазық емес, жеке ұсақ бөліктерден тұрады.</a:t>
            </a:r>
            <a:endParaRPr lang="ru-RU" dirty="0">
              <a:effectLst>
                <a:outerShdw blurRad="38100" dist="38100" dir="2700000" algn="tl">
                  <a:srgbClr val="000000">
                    <a:alpha val="43137"/>
                  </a:srgbClr>
                </a:outerShdw>
              </a:effectLst>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3651850"/>
            <a:ext cx="286986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descr="C:\Users\Sayat\Desktop\8vir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3651850"/>
            <a:ext cx="3384376" cy="2646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6199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quarter" idx="2"/>
          </p:nvPr>
        </p:nvSpPr>
        <p:spPr>
          <a:xfrm>
            <a:off x="107504" y="3963566"/>
            <a:ext cx="4315144" cy="2631152"/>
          </a:xfrm>
        </p:spPr>
        <p:txBody>
          <a:bodyPr>
            <a:normAutofit lnSpcReduction="10000"/>
          </a:bodyPr>
          <a:lstStyle/>
          <a:p>
            <a:pPr algn="ctr"/>
            <a:r>
              <a:rPr lang="kk-KZ" sz="2400" dirty="0">
                <a:effectLst>
                  <a:outerShdw blurRad="38100" dist="38100" dir="2700000" algn="tl">
                    <a:srgbClr val="000000">
                      <a:alpha val="43137"/>
                    </a:srgbClr>
                  </a:outerShdw>
                </a:effectLst>
              </a:rPr>
              <a:t>Олар бактериофагтар, бактериалардың вирустары. Олардың денесі – басы, құйрығы және іші қуыс тармақталған базальді түтікшелерден тұрады.</a:t>
            </a:r>
            <a:endParaRPr lang="ru-RU" sz="2400" dirty="0">
              <a:effectLst>
                <a:outerShdw blurRad="38100" dist="38100" dir="2700000" algn="tl">
                  <a:srgbClr val="000000">
                    <a:alpha val="43137"/>
                  </a:srgbClr>
                </a:outerShdw>
              </a:effectLst>
            </a:endParaRPr>
          </a:p>
        </p:txBody>
      </p:sp>
      <p:sp>
        <p:nvSpPr>
          <p:cNvPr id="6" name="Объект 5"/>
          <p:cNvSpPr>
            <a:spLocks noGrp="1"/>
          </p:cNvSpPr>
          <p:nvPr>
            <p:ph sz="quarter" idx="4"/>
          </p:nvPr>
        </p:nvSpPr>
        <p:spPr>
          <a:xfrm>
            <a:off x="4551764" y="4365104"/>
            <a:ext cx="4412724" cy="2373630"/>
          </a:xfrm>
        </p:spPr>
        <p:txBody>
          <a:bodyPr>
            <a:normAutofit/>
          </a:bodyPr>
          <a:lstStyle/>
          <a:p>
            <a:pPr algn="ctr"/>
            <a:r>
              <a:rPr lang="kk-KZ" sz="2400" dirty="0" smtClean="0">
                <a:effectLst>
                  <a:outerShdw blurRad="38100" dist="38100" dir="2700000" algn="tl">
                    <a:srgbClr val="000000">
                      <a:alpha val="43137"/>
                    </a:srgbClr>
                  </a:outerShdw>
                </a:effectLst>
              </a:rPr>
              <a:t>Оларға паромиксовирустар, ортомиксовирустар, ретровирустар, жатады.</a:t>
            </a:r>
            <a:endParaRPr lang="ru-RU" sz="2400" dirty="0">
              <a:effectLst>
                <a:outerShdw blurRad="38100" dist="38100" dir="2700000" algn="tl">
                  <a:srgbClr val="000000">
                    <a:alpha val="43137"/>
                  </a:srgbClr>
                </a:outerShdw>
              </a:effectLst>
            </a:endParaRPr>
          </a:p>
        </p:txBody>
      </p:sp>
      <p:sp>
        <p:nvSpPr>
          <p:cNvPr id="7" name="Блок-схема: процесс 6"/>
          <p:cNvSpPr/>
          <p:nvPr/>
        </p:nvSpPr>
        <p:spPr>
          <a:xfrm>
            <a:off x="251520" y="620688"/>
            <a:ext cx="4104456" cy="1008112"/>
          </a:xfrm>
          <a:prstGeom prst="flowChartProcess">
            <a:avLst/>
          </a:prstGeom>
          <a:effectLst>
            <a:glow rad="228600">
              <a:schemeClr val="accent1">
                <a:satMod val="175000"/>
                <a:alpha val="40000"/>
              </a:schemeClr>
            </a:glow>
            <a:outerShdw blurRad="51500" dist="25400" dir="5400000" rotWithShape="0">
              <a:srgbClr val="000000">
                <a:alpha val="40000"/>
              </a:srgb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dirty="0" err="1" smtClean="0">
                <a:latin typeface="Times New Roman" panose="02020603050405020304" pitchFamily="18" charset="0"/>
                <a:cs typeface="Times New Roman" panose="02020603050405020304" pitchFamily="18" charset="0"/>
              </a:rPr>
              <a:t>Сперматазоидқа</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тәрізді</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түрлері</a:t>
            </a:r>
            <a:endParaRPr lang="ru-RU" sz="2400" dirty="0" smtClean="0">
              <a:latin typeface="Times New Roman" panose="02020603050405020304" pitchFamily="18" charset="0"/>
              <a:cs typeface="Times New Roman" panose="02020603050405020304" pitchFamily="18" charset="0"/>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1764" y="332581"/>
            <a:ext cx="4681537"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772816"/>
            <a:ext cx="3600400" cy="21907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9032" y="1761386"/>
            <a:ext cx="2667000" cy="2667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0872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81000" y="908720"/>
            <a:ext cx="4041648" cy="864096"/>
          </a:xfrm>
        </p:spPr>
        <p:style>
          <a:lnRef idx="1">
            <a:schemeClr val="accent6"/>
          </a:lnRef>
          <a:fillRef idx="2">
            <a:schemeClr val="accent6"/>
          </a:fillRef>
          <a:effectRef idx="1">
            <a:schemeClr val="accent6"/>
          </a:effectRef>
          <a:fontRef idx="minor">
            <a:schemeClr val="dk1"/>
          </a:fontRef>
        </p:style>
        <p:txBody>
          <a:bodyPr/>
          <a:lstStyle/>
          <a:p>
            <a:pPr algn="ctr"/>
            <a:r>
              <a:rPr lang="ru-RU" sz="3600" i="1" dirty="0" err="1">
                <a:latin typeface="Times New Roman" panose="02020603050405020304" pitchFamily="18" charset="0"/>
                <a:cs typeface="Times New Roman" panose="02020603050405020304" pitchFamily="18" charset="0"/>
              </a:rPr>
              <a:t>Жіп</a:t>
            </a:r>
            <a:r>
              <a:rPr lang="ru-RU" sz="3600" i="1" dirty="0">
                <a:latin typeface="Times New Roman" panose="02020603050405020304" pitchFamily="18" charset="0"/>
                <a:cs typeface="Times New Roman" panose="02020603050405020304" pitchFamily="18" charset="0"/>
              </a:rPr>
              <a:t> </a:t>
            </a:r>
            <a:r>
              <a:rPr lang="ru-RU" sz="3600" i="1" dirty="0" err="1">
                <a:latin typeface="Times New Roman" panose="02020603050405020304" pitchFamily="18" charset="0"/>
                <a:cs typeface="Times New Roman" panose="02020603050405020304" pitchFamily="18" charset="0"/>
              </a:rPr>
              <a:t>тәрізді</a:t>
            </a:r>
            <a:r>
              <a:rPr lang="ru-RU" sz="3600" i="1" dirty="0">
                <a:latin typeface="Times New Roman" panose="02020603050405020304" pitchFamily="18" charset="0"/>
                <a:cs typeface="Times New Roman" panose="02020603050405020304" pitchFamily="18" charset="0"/>
              </a:rPr>
              <a:t> </a:t>
            </a:r>
          </a:p>
          <a:p>
            <a:endParaRPr lang="ru-RU" dirty="0"/>
          </a:p>
        </p:txBody>
      </p:sp>
      <p:sp>
        <p:nvSpPr>
          <p:cNvPr id="4" name="Текст 3"/>
          <p:cNvSpPr>
            <a:spLocks noGrp="1"/>
          </p:cNvSpPr>
          <p:nvPr>
            <p:ph type="body" sz="half" idx="3"/>
          </p:nvPr>
        </p:nvSpPr>
        <p:spPr>
          <a:xfrm>
            <a:off x="4721225" y="908720"/>
            <a:ext cx="4041775" cy="864096"/>
          </a:xfrm>
        </p:spPr>
        <p:style>
          <a:lnRef idx="1">
            <a:schemeClr val="accent6"/>
          </a:lnRef>
          <a:fillRef idx="2">
            <a:schemeClr val="accent6"/>
          </a:fillRef>
          <a:effectRef idx="1">
            <a:schemeClr val="accent6"/>
          </a:effectRef>
          <a:fontRef idx="minor">
            <a:schemeClr val="dk1"/>
          </a:fontRef>
        </p:style>
        <p:txBody>
          <a:bodyPr/>
          <a:lstStyle/>
          <a:p>
            <a:pPr algn="ctr"/>
            <a:r>
              <a:rPr lang="ru-RU" sz="3200" b="0"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Сопақша</a:t>
            </a:r>
            <a:r>
              <a:rPr lang="ru-RU" sz="3200" b="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3200" b="0"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тәрізді</a:t>
            </a:r>
            <a:endParaRPr lang="ru-RU" sz="3200" b="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ru-RU" dirty="0"/>
          </a:p>
        </p:txBody>
      </p:sp>
      <p:sp>
        <p:nvSpPr>
          <p:cNvPr id="5" name="Объект 4"/>
          <p:cNvSpPr>
            <a:spLocks noGrp="1"/>
          </p:cNvSpPr>
          <p:nvPr>
            <p:ph sz="quarter" idx="2"/>
          </p:nvPr>
        </p:nvSpPr>
        <p:spPr>
          <a:xfrm>
            <a:off x="395536" y="1844825"/>
            <a:ext cx="4027112" cy="1440159"/>
          </a:xfrm>
        </p:spPr>
        <p:style>
          <a:lnRef idx="2">
            <a:schemeClr val="accent6"/>
          </a:lnRef>
          <a:fillRef idx="1">
            <a:schemeClr val="lt1"/>
          </a:fillRef>
          <a:effectRef idx="0">
            <a:schemeClr val="accent6"/>
          </a:effectRef>
          <a:fontRef idx="minor">
            <a:schemeClr val="dk1"/>
          </a:fontRef>
        </p:style>
        <p:txBody>
          <a:bodyPr>
            <a:noAutofit/>
          </a:bodyPr>
          <a:lstStyle/>
          <a:p>
            <a:pPr algn="ctr"/>
            <a:r>
              <a:rPr lang="kk-KZ" sz="2400" i="1" dirty="0" smtClean="0">
                <a:effectLst>
                  <a:outerShdw blurRad="38100" dist="38100" dir="2700000" algn="tl">
                    <a:srgbClr val="000000">
                      <a:alpha val="43137"/>
                    </a:srgbClr>
                  </a:outerShdw>
                </a:effectLst>
              </a:rPr>
              <a:t>Кейбір</a:t>
            </a:r>
          </a:p>
          <a:p>
            <a:pPr algn="ctr"/>
            <a:r>
              <a:rPr lang="kk-KZ" sz="2400" i="1" dirty="0" smtClean="0">
                <a:effectLst>
                  <a:outerShdw blurRad="38100" dist="38100" dir="2700000" algn="tl">
                    <a:srgbClr val="000000">
                      <a:alpha val="43137"/>
                    </a:srgbClr>
                  </a:outerShdw>
                </a:effectLst>
              </a:rPr>
              <a:t>бактериофагтардың  вирустары жатады</a:t>
            </a:r>
            <a:endParaRPr lang="ru-RU" sz="2400" i="1" dirty="0">
              <a:effectLst>
                <a:outerShdw blurRad="38100" dist="38100" dir="2700000" algn="tl">
                  <a:srgbClr val="000000">
                    <a:alpha val="43137"/>
                  </a:srgbClr>
                </a:outerShdw>
              </a:effectLst>
            </a:endParaRPr>
          </a:p>
        </p:txBody>
      </p:sp>
      <p:sp>
        <p:nvSpPr>
          <p:cNvPr id="6" name="Объект 5"/>
          <p:cNvSpPr>
            <a:spLocks noGrp="1"/>
          </p:cNvSpPr>
          <p:nvPr>
            <p:ph sz="quarter" idx="4"/>
          </p:nvPr>
        </p:nvSpPr>
        <p:spPr>
          <a:xfrm>
            <a:off x="4716016" y="1844824"/>
            <a:ext cx="4041775" cy="1440160"/>
          </a:xfrm>
        </p:spPr>
        <p:style>
          <a:lnRef idx="2">
            <a:schemeClr val="accent6"/>
          </a:lnRef>
          <a:fillRef idx="1">
            <a:schemeClr val="lt1"/>
          </a:fillRef>
          <a:effectRef idx="0">
            <a:schemeClr val="accent6"/>
          </a:effectRef>
          <a:fontRef idx="minor">
            <a:schemeClr val="dk1"/>
          </a:fontRef>
        </p:style>
        <p:txBody>
          <a:bodyPr>
            <a:normAutofit/>
          </a:bodyPr>
          <a:lstStyle/>
          <a:p>
            <a:pPr algn="ctr"/>
            <a:r>
              <a:rPr lang="kk-KZ" sz="2400" i="1" dirty="0" smtClean="0">
                <a:effectLst>
                  <a:outerShdw blurRad="38100" dist="38100" dir="2700000" algn="tl">
                    <a:srgbClr val="000000">
                      <a:alpha val="43137"/>
                    </a:srgbClr>
                  </a:outerShdw>
                </a:effectLst>
              </a:rPr>
              <a:t>Өсімдіктердің вирустары</a:t>
            </a:r>
            <a:endParaRPr lang="ru-RU" sz="2400" i="1" dirty="0">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550704"/>
            <a:ext cx="6880036"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4443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836712"/>
            <a:ext cx="8229600" cy="1066800"/>
          </a:xfrm>
        </p:spPr>
        <p:txBody>
          <a:bodyPr>
            <a:normAutofit/>
          </a:bodyPr>
          <a:lstStyle/>
          <a:p>
            <a:pPr algn="ctr"/>
            <a:r>
              <a:rPr lang="kk-KZ" sz="320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Вирустардың мөлшері </a:t>
            </a:r>
            <a:r>
              <a:rPr lang="kk-KZ" sz="32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 әр түрлі болады. Соған байланысты бірнеше топқа бөлінеді.</a:t>
            </a:r>
            <a:endParaRPr lang="ru-RU" sz="32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kk-KZ" dirty="0" smtClean="0">
                <a:latin typeface="Times New Roman" panose="02020603050405020304" pitchFamily="18" charset="0"/>
                <a:cs typeface="Times New Roman" panose="02020603050405020304" pitchFamily="18" charset="0"/>
              </a:rPr>
              <a:t>1. Өте ұсақ вирустар: Олардың мөлшері 20-30 нм (парвовирустар, пикарновирустар)</a:t>
            </a:r>
            <a:endParaRPr lang="ru-RU" dirty="0">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805436"/>
            <a:ext cx="3024336"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789040"/>
            <a:ext cx="2485281" cy="2121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44021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908720"/>
            <a:ext cx="4038600" cy="5866667"/>
          </a:xfrm>
        </p:spPr>
        <p:txBody>
          <a:bodyPr>
            <a:normAutofit/>
          </a:bodyPr>
          <a:lstStyle/>
          <a:p>
            <a:pPr algn="ctr"/>
            <a:r>
              <a:rPr lang="kk-KZ" sz="2400" i="1" dirty="0" smtClean="0">
                <a:effectLst>
                  <a:outerShdw blurRad="38100" dist="38100" dir="2700000" algn="tl">
                    <a:srgbClr val="000000">
                      <a:alpha val="43137"/>
                    </a:srgbClr>
                  </a:outerShdw>
                </a:effectLst>
              </a:rPr>
              <a:t>Үлкендігі орташа вирустар: мөлшері 50  -150 нм. (тогавирустар, ортомиксвирустар, ретровирустар, аденовирустар)</a:t>
            </a:r>
            <a:endParaRPr lang="ru-RU" sz="2400" i="1" dirty="0">
              <a:effectLst>
                <a:outerShdw blurRad="38100" dist="38100" dir="2700000" algn="tl">
                  <a:srgbClr val="000000">
                    <a:alpha val="43137"/>
                  </a:srgbClr>
                </a:outerShdw>
              </a:effectLst>
            </a:endParaRPr>
          </a:p>
        </p:txBody>
      </p:sp>
      <p:sp>
        <p:nvSpPr>
          <p:cNvPr id="4" name="Объект 3"/>
          <p:cNvSpPr>
            <a:spLocks noGrp="1"/>
          </p:cNvSpPr>
          <p:nvPr>
            <p:ph sz="half" idx="2"/>
          </p:nvPr>
        </p:nvSpPr>
        <p:spPr>
          <a:xfrm>
            <a:off x="4761284" y="1196752"/>
            <a:ext cx="4038600" cy="5866667"/>
          </a:xfrm>
        </p:spPr>
        <p:txBody>
          <a:bodyPr>
            <a:normAutofit/>
          </a:bodyPr>
          <a:lstStyle/>
          <a:p>
            <a:pPr algn="ctr"/>
            <a:r>
              <a:rPr lang="kk-KZ" sz="2400" i="1" dirty="0" smtClean="0">
                <a:effectLst>
                  <a:outerShdw blurRad="38100" dist="38100" dir="2700000" algn="tl">
                    <a:srgbClr val="000000">
                      <a:alpha val="43137"/>
                    </a:srgbClr>
                  </a:outerShdw>
                </a:effectLst>
              </a:rPr>
              <a:t>Ірі вирустар: олардың мөлшері майда бактериаларға дейін жетеді, мөлшері 200 – 300 нм (поксвирустар)</a:t>
            </a:r>
            <a:endParaRPr lang="ru-RU" sz="2400" i="1" dirty="0">
              <a:effectLst>
                <a:outerShdw blurRad="38100" dist="38100" dir="2700000" algn="tl">
                  <a:srgbClr val="000000">
                    <a:alpha val="43137"/>
                  </a:srgbClr>
                </a:outerShdw>
              </a:effectLst>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933056"/>
            <a:ext cx="3888432" cy="2448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933056"/>
            <a:ext cx="4032448" cy="2448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807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287</TotalTime>
  <Words>537</Words>
  <Application>Microsoft Office PowerPoint</Application>
  <PresentationFormat>Экран (4:3)</PresentationFormat>
  <Paragraphs>54</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Городская</vt:lpstr>
      <vt:lpstr>Вирустардың морфологиясы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Вирустардың мөлшері де әр түрлі болады. Соған байланысты бірнеше топқа бөлінеді.</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Sayat</dc:creator>
  <cp:lastModifiedBy>Sayat</cp:lastModifiedBy>
  <cp:revision>18</cp:revision>
  <dcterms:created xsi:type="dcterms:W3CDTF">2015-03-04T09:22:50Z</dcterms:created>
  <dcterms:modified xsi:type="dcterms:W3CDTF">2015-03-05T06:57:10Z</dcterms:modified>
</cp:coreProperties>
</file>