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 id="259" r:id="rId6"/>
    <p:sldId id="269" r:id="rId7"/>
    <p:sldId id="261" r:id="rId8"/>
    <p:sldId id="262" r:id="rId9"/>
    <p:sldId id="263" r:id="rId10"/>
    <p:sldId id="264" r:id="rId11"/>
    <p:sldId id="265" r:id="rId12"/>
    <p:sldId id="266" r:id="rId13"/>
    <p:sldId id="267" r:id="rId14"/>
    <p:sldId id="268"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28.04.2015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28.04.2015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28.04.2015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28.04.2015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28.04.2015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28.04.2015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28.04.2015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28.04.2015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28.04.2015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28.04.2015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28.04.2015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0" r="-10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28.04.2015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 Id="rId9" Type="http://schemas.openxmlformats.org/officeDocument/2006/relationships/image" Target="../media/image10.jpg"/></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908720"/>
            <a:ext cx="7772400" cy="1470025"/>
          </a:xfrm>
        </p:spPr>
        <p:txBody>
          <a:bodyPr>
            <a:prstTxWarp prst="textChevron">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err="1">
                <a:ln w="11430"/>
                <a:solidFill>
                  <a:srgbClr val="0070C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Құтыру</a:t>
            </a:r>
            <a:endParaRPr lang="ru-RU" b="1" dirty="0">
              <a:ln w="11430"/>
              <a:solidFill>
                <a:srgbClr val="0070C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827584" y="4797152"/>
            <a:ext cx="6400800" cy="1752600"/>
          </a:xfrm>
        </p:spPr>
        <p:txBody>
          <a:bodyPr/>
          <a:lstStyle/>
          <a:p>
            <a:r>
              <a:rPr lang="kk-KZ" dirty="0" smtClean="0">
                <a:solidFill>
                  <a:srgbClr val="FF0000"/>
                </a:solidFill>
                <a:latin typeface="Times New Roman" panose="02020603050405020304" pitchFamily="18" charset="0"/>
                <a:cs typeface="Times New Roman" panose="02020603050405020304" pitchFamily="18" charset="0"/>
              </a:rPr>
              <a:t>Орындаған: Дүйсенғали А.Б.</a:t>
            </a:r>
          </a:p>
          <a:p>
            <a:r>
              <a:rPr lang="kk-KZ" dirty="0" smtClean="0">
                <a:solidFill>
                  <a:srgbClr val="FF0000"/>
                </a:solidFill>
                <a:latin typeface="Times New Roman" panose="02020603050405020304" pitchFamily="18" charset="0"/>
                <a:cs typeface="Times New Roman" panose="02020603050405020304" pitchFamily="18" charset="0"/>
              </a:rPr>
              <a:t>13-700-21 топ.</a:t>
            </a:r>
            <a:endParaRPr lang="ru-RU"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970907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5000" r="-15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kk-KZ"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2">
                      <a:satMod val="175000"/>
                      <a:alpha val="40000"/>
                    </a:schemeClr>
                  </a:glow>
                  <a:outerShdw blurRad="50800" dist="39000" dir="5460000" algn="tl">
                    <a:srgbClr val="000000">
                      <a:alpha val="38000"/>
                    </a:srgbClr>
                  </a:outerShdw>
                </a:effectLst>
              </a:rPr>
              <a:t>Патологиялық материал</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2">
                    <a:satMod val="175000"/>
                    <a:alpha val="40000"/>
                  </a:schemeClr>
                </a:glow>
                <a:outerShdw blurRad="50800" dist="39000" dir="5460000" algn="tl">
                  <a:srgbClr val="000000">
                    <a:alpha val="38000"/>
                  </a:srgbClr>
                </a:outerShdw>
              </a:effectLst>
            </a:endParaRPr>
          </a:p>
        </p:txBody>
      </p:sp>
      <p:sp>
        <p:nvSpPr>
          <p:cNvPr id="3" name="Объект 2"/>
          <p:cNvSpPr>
            <a:spLocks noGrp="1"/>
          </p:cNvSpPr>
          <p:nvPr>
            <p:ph idx="1"/>
          </p:nvPr>
        </p:nvSpPr>
        <p:spPr/>
        <p:txBody>
          <a:bodyPr>
            <a:normAutofit fontScale="77500" lnSpcReduction="20000"/>
          </a:bodyPr>
          <a:lstStyle/>
          <a:p>
            <a:pPr marL="0" indent="0" algn="ctr">
              <a:buNone/>
            </a:pPr>
            <a:r>
              <a:rPr lang="kk-KZ" sz="3300" b="1" i="1" dirty="0" smtClean="0">
                <a:solidFill>
                  <a:schemeClr val="tx2"/>
                </a:solidFill>
                <a:effectLst>
                  <a:glow rad="63500">
                    <a:schemeClr val="accent3">
                      <a:satMod val="175000"/>
                      <a:alpha val="40000"/>
                    </a:schemeClr>
                  </a:glow>
                </a:effectLst>
                <a:latin typeface="Times New Roman" panose="02020603050405020304" pitchFamily="18" charset="0"/>
                <a:cs typeface="Times New Roman" panose="02020603050405020304" pitchFamily="18" charset="0"/>
              </a:rPr>
              <a:t>Пат.материалды </a:t>
            </a:r>
            <a:r>
              <a:rPr lang="kk-KZ" sz="3300" b="1" i="1" dirty="0">
                <a:solidFill>
                  <a:schemeClr val="tx2"/>
                </a:solidFill>
                <a:effectLst>
                  <a:glow rad="63500">
                    <a:schemeClr val="accent3">
                      <a:satMod val="175000"/>
                      <a:alpha val="40000"/>
                    </a:schemeClr>
                  </a:glow>
                </a:effectLst>
                <a:latin typeface="Times New Roman" panose="02020603050405020304" pitchFamily="18" charset="0"/>
                <a:cs typeface="Times New Roman" panose="02020603050405020304" pitchFamily="18" charset="0"/>
              </a:rPr>
              <a:t>алу</a:t>
            </a:r>
            <a:r>
              <a:rPr lang="kk-KZ" sz="3300" dirty="0">
                <a:solidFill>
                  <a:schemeClr val="tx2"/>
                </a:solidFill>
                <a:effectLst>
                  <a:glow rad="63500">
                    <a:schemeClr val="accent3">
                      <a:satMod val="175000"/>
                      <a:alpha val="40000"/>
                    </a:schemeClr>
                  </a:glow>
                </a:effectLst>
                <a:latin typeface="Times New Roman" panose="02020603050405020304" pitchFamily="18" charset="0"/>
                <a:cs typeface="Times New Roman" panose="02020603050405020304" pitchFamily="18" charset="0"/>
              </a:rPr>
              <a:t>. Құтыруды зерттеу үшін ұсақ жануарлардың жаңа өлігін тұтас, ал ірі және орташа жануарлардың  - екі бірінші мойын омыртқасымен зертханаға жолдайды. Ұсақ жануарлар өлігін зерттеуге жіберу алдында инсектици­дпен өңдейді</a:t>
            </a:r>
            <a:r>
              <a:rPr lang="kk-KZ" sz="3300" dirty="0" smtClean="0">
                <a:solidFill>
                  <a:schemeClr val="tx2"/>
                </a:solidFill>
                <a:effectLst>
                  <a:glow rad="63500">
                    <a:schemeClr val="accent3">
                      <a:satMod val="175000"/>
                      <a:alpha val="40000"/>
                    </a:schemeClr>
                  </a:glow>
                </a:effectLst>
                <a:latin typeface="Times New Roman" panose="02020603050405020304" pitchFamily="18" charset="0"/>
                <a:cs typeface="Times New Roman" panose="02020603050405020304" pitchFamily="18" charset="0"/>
              </a:rPr>
              <a:t>.</a:t>
            </a:r>
          </a:p>
          <a:p>
            <a:pPr marL="0" indent="0" algn="ctr">
              <a:buNone/>
            </a:pPr>
            <a:endParaRPr lang="ru-RU" sz="3300" dirty="0">
              <a:solidFill>
                <a:schemeClr val="tx2"/>
              </a:solidFill>
              <a:effectLst>
                <a:glow rad="63500">
                  <a:schemeClr val="accent3">
                    <a:satMod val="175000"/>
                    <a:alpha val="40000"/>
                  </a:schemeClr>
                </a:glow>
              </a:effectLst>
              <a:latin typeface="Times New Roman" panose="02020603050405020304" pitchFamily="18" charset="0"/>
              <a:cs typeface="Times New Roman" panose="02020603050405020304" pitchFamily="18" charset="0"/>
            </a:endParaRPr>
          </a:p>
          <a:p>
            <a:pPr marL="0" indent="0" algn="ctr">
              <a:buNone/>
            </a:pPr>
            <a:r>
              <a:rPr lang="kk-KZ" sz="3300" dirty="0">
                <a:solidFill>
                  <a:schemeClr val="tx2"/>
                </a:solidFill>
                <a:effectLst>
                  <a:glow rad="63500">
                    <a:schemeClr val="accent3">
                      <a:satMod val="175000"/>
                      <a:alpha val="40000"/>
                    </a:schemeClr>
                  </a:glow>
                </a:effectLst>
                <a:latin typeface="Times New Roman" panose="02020603050405020304" pitchFamily="18" charset="0"/>
                <a:cs typeface="Times New Roman" panose="02020603050405020304" pitchFamily="18" charset="0"/>
              </a:rPr>
              <a:t>Патологиялық материалды пластмасса қапшықтарына буып-түйеді, дезинфектант сіңген ылғал жұтатын төсемі бар тығыз жабылатын жәшіктерге салады. Материал және жөнелтуші және оның мекен-жайы, жануар түрі, анамнестикалық мәліметтері бар ілеспе хаты және жануардың құтыру ауруына күміндану негіздемесі, күні және дәрігер қолы нұсқалған.</a:t>
            </a:r>
            <a:endParaRPr lang="ru-RU" sz="3300" dirty="0">
              <a:solidFill>
                <a:schemeClr val="tx2"/>
              </a:solidFill>
              <a:effectLst>
                <a:glow rad="63500">
                  <a:schemeClr val="accent3">
                    <a:satMod val="175000"/>
                    <a:alpha val="40000"/>
                  </a:schemeClr>
                </a:glow>
              </a:effectLst>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68739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barn(inVertical)">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16632"/>
            <a:ext cx="8229600" cy="2952328"/>
          </a:xfrm>
        </p:spPr>
        <p:txBody>
          <a:bodyPr>
            <a:normAutofit fontScale="90000"/>
          </a:bodyPr>
          <a:lstStyle/>
          <a:p>
            <a:r>
              <a:rPr lang="kk-KZ" sz="2800" b="1" i="1" dirty="0" smtClean="0"/>
              <a:t/>
            </a:r>
            <a:br>
              <a:rPr lang="kk-KZ" sz="2800" b="1" i="1" dirty="0" smtClean="0"/>
            </a:br>
            <a:r>
              <a:rPr lang="kk-KZ" sz="2800" b="1" i="1" dirty="0"/>
              <a:t/>
            </a:r>
            <a:br>
              <a:rPr lang="kk-KZ" sz="2800" b="1" i="1" dirty="0"/>
            </a:br>
            <a:r>
              <a:rPr lang="kk-KZ" sz="2800" b="1" i="1" dirty="0" smtClean="0"/>
              <a:t>Зертханалық диагностика</a:t>
            </a:r>
            <a:r>
              <a:rPr lang="kk-KZ" sz="2800" dirty="0" smtClean="0"/>
              <a:t>сы:</a:t>
            </a:r>
            <a:br>
              <a:rPr lang="kk-KZ" sz="2800" dirty="0" smtClean="0"/>
            </a:br>
            <a:r>
              <a:rPr lang="kk-KZ" sz="2800" dirty="0" smtClean="0">
                <a:latin typeface="Times New Roman" panose="02020603050405020304" pitchFamily="18" charset="0"/>
                <a:cs typeface="Times New Roman" panose="02020603050405020304" pitchFamily="18" charset="0"/>
              </a:rPr>
              <a:t>ИФР;</a:t>
            </a:r>
            <a:br>
              <a:rPr lang="kk-KZ" sz="2800" dirty="0" smtClean="0">
                <a:latin typeface="Times New Roman" panose="02020603050405020304" pitchFamily="18" charset="0"/>
                <a:cs typeface="Times New Roman" panose="02020603050405020304" pitchFamily="18" charset="0"/>
              </a:rPr>
            </a:br>
            <a:r>
              <a:rPr lang="kk-KZ" sz="2800" dirty="0" smtClean="0">
                <a:latin typeface="Times New Roman" panose="02020603050405020304" pitchFamily="18" charset="0"/>
                <a:cs typeface="Times New Roman" panose="02020603050405020304" pitchFamily="18" charset="0"/>
              </a:rPr>
              <a:t> ДПР </a:t>
            </a:r>
            <a:r>
              <a:rPr lang="kk-KZ" sz="2800" dirty="0">
                <a:latin typeface="Times New Roman" panose="02020603050405020304" pitchFamily="18" charset="0"/>
                <a:cs typeface="Times New Roman" panose="02020603050405020304" pitchFamily="18" charset="0"/>
              </a:rPr>
              <a:t>вирус­ антигенін </a:t>
            </a:r>
            <a:r>
              <a:rPr lang="kk-KZ" sz="2800" dirty="0" smtClean="0">
                <a:latin typeface="Times New Roman" panose="02020603050405020304" pitchFamily="18" charset="0"/>
                <a:cs typeface="Times New Roman" panose="02020603050405020304" pitchFamily="18" charset="0"/>
              </a:rPr>
              <a:t>анықтау;</a:t>
            </a:r>
            <a:br>
              <a:rPr lang="kk-KZ" sz="2800" dirty="0" smtClean="0">
                <a:latin typeface="Times New Roman" panose="02020603050405020304" pitchFamily="18" charset="0"/>
                <a:cs typeface="Times New Roman" panose="02020603050405020304" pitchFamily="18" charset="0"/>
              </a:rPr>
            </a:br>
            <a:r>
              <a:rPr lang="kk-KZ" sz="2800" dirty="0" smtClean="0">
                <a:latin typeface="Times New Roman" panose="02020603050405020304" pitchFamily="18" charset="0"/>
                <a:cs typeface="Times New Roman" panose="02020603050405020304" pitchFamily="18" charset="0"/>
              </a:rPr>
              <a:t>  Бабеша-Негри денешіктері;</a:t>
            </a:r>
            <a:br>
              <a:rPr lang="kk-KZ" sz="2800" dirty="0" smtClean="0">
                <a:latin typeface="Times New Roman" panose="02020603050405020304" pitchFamily="18" charset="0"/>
                <a:cs typeface="Times New Roman" panose="02020603050405020304" pitchFamily="18" charset="0"/>
              </a:rPr>
            </a:br>
            <a:r>
              <a:rPr lang="kk-KZ" sz="2800" dirty="0" smtClean="0">
                <a:latin typeface="Times New Roman" panose="02020603050405020304" pitchFamily="18" charset="0"/>
                <a:cs typeface="Times New Roman" panose="02020603050405020304" pitchFamily="18" charset="0"/>
              </a:rPr>
              <a:t> </a:t>
            </a:r>
            <a:r>
              <a:rPr lang="kk-KZ" sz="2800" dirty="0">
                <a:latin typeface="Times New Roman" panose="02020603050405020304" pitchFamily="18" charset="0"/>
                <a:cs typeface="Times New Roman" panose="02020603050405020304" pitchFamily="18" charset="0"/>
              </a:rPr>
              <a:t>ақ тышқандардың биологиялық сынамасы. </a:t>
            </a:r>
            <a:r>
              <a:rPr lang="ru-RU" sz="2800" dirty="0">
                <a:latin typeface="Times New Roman" panose="02020603050405020304" pitchFamily="18" charset="0"/>
                <a:cs typeface="Times New Roman" panose="02020603050405020304" pitchFamily="18" charset="0"/>
              </a:rPr>
              <a:t/>
            </a:r>
            <a:br>
              <a:rPr lang="ru-RU" sz="2800" dirty="0">
                <a:latin typeface="Times New Roman" panose="02020603050405020304" pitchFamily="18" charset="0"/>
                <a:cs typeface="Times New Roman" panose="02020603050405020304" pitchFamily="18" charset="0"/>
              </a:rPr>
            </a:br>
            <a:endParaRPr lang="ru-RU" sz="28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7824" y="2996952"/>
            <a:ext cx="3810000" cy="2857500"/>
          </a:xfrm>
          <a:prstGeom prst="rect">
            <a:avLst/>
          </a:prstGeom>
        </p:spPr>
      </p:pic>
    </p:spTree>
    <p:extLst>
      <p:ext uri="{BB962C8B-B14F-4D97-AF65-F5344CB8AC3E}">
        <p14:creationId xmlns:p14="http://schemas.microsoft.com/office/powerpoint/2010/main" val="14007460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8488C4"/>
            </a:gs>
            <a:gs pos="53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55000" lnSpcReduction="20000"/>
          </a:bodyPr>
          <a:lstStyle/>
          <a:p>
            <a:r>
              <a:rPr lang="kk-KZ" sz="3800" b="1" i="1" u="sng" dirty="0">
                <a:latin typeface="Times New Roman" panose="02020603050405020304" pitchFamily="18" charset="0"/>
                <a:cs typeface="Times New Roman" panose="02020603050405020304" pitchFamily="18" charset="0"/>
              </a:rPr>
              <a:t>Бабеш – Негри телецін анықтау</a:t>
            </a:r>
            <a:r>
              <a:rPr lang="kk-KZ" sz="3800" dirty="0">
                <a:latin typeface="Times New Roman" panose="02020603050405020304" pitchFamily="18" charset="0"/>
                <a:cs typeface="Times New Roman" panose="02020603050405020304" pitchFamily="18" charset="0"/>
              </a:rPr>
              <a:t>. </a:t>
            </a:r>
            <a:r>
              <a:rPr lang="kk-KZ" sz="3800" dirty="0" smtClean="0">
                <a:latin typeface="Times New Roman" panose="02020603050405020304" pitchFamily="18" charset="0"/>
                <a:cs typeface="Times New Roman" panose="02020603050405020304" pitchFamily="18" charset="0"/>
              </a:rPr>
              <a:t>затты </a:t>
            </a:r>
            <a:r>
              <a:rPr lang="kk-KZ" sz="3800" dirty="0">
                <a:latin typeface="Times New Roman" panose="02020603050405020304" pitchFamily="18" charset="0"/>
                <a:cs typeface="Times New Roman" panose="02020603050405020304" pitchFamily="18" charset="0"/>
              </a:rPr>
              <a:t>шыныда бас миының (РИФ үшін сияқты) барлық бөлімдерінен жұқа мазоктар немесе таңбалар жасайды, бірақ әр ми бөлімінен екі препараттан кем емес және (Селлерс, Муромцев, Ленц бойынша) әдістерінің бірімен боялады.  </a:t>
            </a:r>
            <a:endParaRPr lang="ru-RU" sz="3800" dirty="0">
              <a:latin typeface="Times New Roman" panose="02020603050405020304" pitchFamily="18" charset="0"/>
              <a:cs typeface="Times New Roman" panose="02020603050405020304" pitchFamily="18" charset="0"/>
            </a:endParaRPr>
          </a:p>
          <a:p>
            <a:r>
              <a:rPr lang="kk-KZ" sz="3800" dirty="0">
                <a:latin typeface="Times New Roman" panose="02020603050405020304" pitchFamily="18" charset="0"/>
                <a:cs typeface="Times New Roman" panose="02020603050405020304" pitchFamily="18" charset="0"/>
              </a:rPr>
              <a:t>     	</a:t>
            </a:r>
            <a:r>
              <a:rPr lang="kk-KZ" sz="3800" u="sng" dirty="0">
                <a:latin typeface="Times New Roman" panose="02020603050405020304" pitchFamily="18" charset="0"/>
                <a:cs typeface="Times New Roman" panose="02020603050405020304" pitchFamily="18" charset="0"/>
              </a:rPr>
              <a:t>Селлерс бойынша бояу</a:t>
            </a:r>
            <a:r>
              <a:rPr lang="kk-KZ" sz="3800" dirty="0">
                <a:latin typeface="Times New Roman" panose="02020603050405020304" pitchFamily="18" charset="0"/>
                <a:cs typeface="Times New Roman" panose="02020603050405020304" pitchFamily="18" charset="0"/>
              </a:rPr>
              <a:t>: жаңа, кеппеген препа­ратқа бояу салады (негізгі фуксиннің 1% ерітіндісінің негізгі бөлігін 1% метилен көгінің екі бөлігімен араластырып), онымен барлық препаратты жауып, 10—30 сек. ұстайды және фосфат буфермен (рН 7,0—7,5) шаяды, бөлме температурасында тігінен кептіреді (қараңғы жерде) және майлы иммерсиясы бар микроско­ппен қарайды.</a:t>
            </a:r>
            <a:endParaRPr lang="ru-RU" sz="3800" dirty="0">
              <a:latin typeface="Times New Roman" panose="02020603050405020304" pitchFamily="18" charset="0"/>
              <a:cs typeface="Times New Roman" panose="02020603050405020304" pitchFamily="18" charset="0"/>
            </a:endParaRPr>
          </a:p>
          <a:p>
            <a:r>
              <a:rPr lang="kk-KZ" sz="3800" dirty="0">
                <a:latin typeface="Times New Roman" panose="02020603050405020304" pitchFamily="18" charset="0"/>
                <a:cs typeface="Times New Roman" panose="02020603050405020304" pitchFamily="18" charset="0"/>
              </a:rPr>
              <a:t>    	 Бабеш-Негри телең болуы </a:t>
            </a:r>
            <a:r>
              <a:rPr lang="kk-KZ" sz="3800" u="sng" dirty="0">
                <a:latin typeface="Times New Roman" panose="02020603050405020304" pitchFamily="18" charset="0"/>
                <a:cs typeface="Times New Roman" panose="02020603050405020304" pitchFamily="18" charset="0"/>
              </a:rPr>
              <a:t>оң нәтиже</a:t>
            </a:r>
            <a:r>
              <a:rPr lang="kk-KZ" sz="3800" dirty="0">
                <a:latin typeface="Times New Roman" panose="02020603050405020304" pitchFamily="18" charset="0"/>
                <a:cs typeface="Times New Roman" panose="02020603050405020304" pitchFamily="18" charset="0"/>
              </a:rPr>
              <a:t> болып есептеледі — клеткалар цитоплазмасында немесе одан тыс орналасқан, ақшыл-қызыл түсті айқын сызылған сопақша немесе ұзынша түйіршіктелген пайда болу.</a:t>
            </a:r>
            <a:endParaRPr lang="ru-RU" sz="3800" dirty="0">
              <a:latin typeface="Times New Roman" panose="02020603050405020304" pitchFamily="18" charset="0"/>
              <a:cs typeface="Times New Roman" panose="02020603050405020304" pitchFamily="18" charset="0"/>
            </a:endParaRPr>
          </a:p>
          <a:p>
            <a:endParaRPr lang="ru-RU"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236911"/>
            <a:ext cx="8208912" cy="6384175"/>
          </a:xfrm>
          <a:prstGeom prst="rect">
            <a:avLst/>
          </a:prstGeom>
        </p:spPr>
      </p:pic>
    </p:spTree>
    <p:extLst>
      <p:ext uri="{BB962C8B-B14F-4D97-AF65-F5344CB8AC3E}">
        <p14:creationId xmlns:p14="http://schemas.microsoft.com/office/powerpoint/2010/main" val="4014243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457200" y="404664"/>
            <a:ext cx="8229600" cy="5904656"/>
          </a:xfrm>
        </p:spPr>
        <p:txBody>
          <a:bodyPr>
            <a:noAutofit/>
          </a:bodyPr>
          <a:lstStyle/>
          <a:p>
            <a:r>
              <a:rPr lang="kk-KZ" sz="1400" dirty="0">
                <a:solidFill>
                  <a:schemeClr val="bg1"/>
                </a:solidFill>
                <a:latin typeface="Times New Roman" panose="02020603050405020304" pitchFamily="18" charset="0"/>
                <a:cs typeface="Times New Roman" panose="02020603050405020304" pitchFamily="18" charset="0"/>
              </a:rPr>
              <a:t>Биологиялық сынама үшін массасы 16—20 г ақ тышқандарды іріктейді, бас миының барлық бөліктерінен нерв тканьді стерильді құммен ыдыста ұнтақтайды,  10% суспензия алғанға дейін физиологиялық ерітіндіні қосады, 30—40 мин. тұндырады және тышқандарды жұқтыру үшін шөгінді үстіндегі сұйықтықты қолданады. Бактериялық ластануға күмән болғанда, 1 мл суспензияға 500 БІРЛ. пеницил­лин мен стрептомицинді қосады және бөлме температурасында 30—40 мин. ұстайды.</a:t>
            </a:r>
            <a:endParaRPr lang="ru-RU" sz="1400" dirty="0">
              <a:solidFill>
                <a:schemeClr val="bg1"/>
              </a:solidFill>
              <a:latin typeface="Times New Roman" panose="02020603050405020304" pitchFamily="18" charset="0"/>
              <a:cs typeface="Times New Roman" panose="02020603050405020304" pitchFamily="18" charset="0"/>
            </a:endParaRPr>
          </a:p>
          <a:p>
            <a:r>
              <a:rPr lang="kk-KZ" sz="1400" dirty="0">
                <a:solidFill>
                  <a:schemeClr val="bg1"/>
                </a:solidFill>
                <a:latin typeface="Times New Roman" panose="02020603050405020304" pitchFamily="18" charset="0"/>
                <a:cs typeface="Times New Roman" panose="02020603050405020304" pitchFamily="18" charset="0"/>
              </a:rPr>
              <a:t>    	Бір биологиялық сынамаға 10—12 тышқанды жұқтырады: жартысын 0,03 мл интрацеребралдық, мұрын немесе үстіңгі ерні жағына 0,1—0,2 мл тері астына енгізеді.</a:t>
            </a:r>
            <a:endParaRPr lang="ru-RU" sz="1400" dirty="0">
              <a:solidFill>
                <a:schemeClr val="bg1"/>
              </a:solidFill>
              <a:latin typeface="Times New Roman" panose="02020603050405020304" pitchFamily="18" charset="0"/>
              <a:cs typeface="Times New Roman" panose="02020603050405020304" pitchFamily="18" charset="0"/>
            </a:endParaRPr>
          </a:p>
          <a:p>
            <a:r>
              <a:rPr lang="kk-KZ" sz="1400" dirty="0">
                <a:solidFill>
                  <a:schemeClr val="bg1"/>
                </a:solidFill>
                <a:latin typeface="Times New Roman" panose="02020603050405020304" pitchFamily="18" charset="0"/>
                <a:cs typeface="Times New Roman" panose="02020603050405020304" pitchFamily="18" charset="0"/>
              </a:rPr>
              <a:t>Жұқтырған тышқандарды шыны банкаға орналастырады (ак­вариум жақсы болады) және күнделікті тіркеуді жргізе отырып, 30 күн оларды бақылайды. Тышқандардың 48 аралығында мерт болуы специ­фикалық емес және нәтижелер бағалауда ескермейді. Пат.материалда құтыру вирусы болған жағдайда 7—10 күннен бастап тышқандарды жұқтырған соң келесі белгілерін байқайды: жүні үрпиіп кетеді, арқасының өзіндік бүкірлігі, қозғалыс координациясының бұзылуы, артқы табандарының параличі, сосын алдыңғы ұштарының параличі және мерт болуы. Мерт болған тышқандардың бас миында Бабеш — Негри телецті анықтау үшін РИФ зерттейді  және РДП қояды.</a:t>
            </a:r>
            <a:endParaRPr lang="ru-RU" sz="1400" dirty="0">
              <a:solidFill>
                <a:schemeClr val="bg1"/>
              </a:solidFill>
              <a:latin typeface="Times New Roman" panose="02020603050405020304" pitchFamily="18" charset="0"/>
              <a:cs typeface="Times New Roman" panose="02020603050405020304" pitchFamily="18" charset="0"/>
            </a:endParaRPr>
          </a:p>
          <a:p>
            <a:r>
              <a:rPr lang="kk-KZ" sz="1400" dirty="0">
                <a:solidFill>
                  <a:schemeClr val="bg1"/>
                </a:solidFill>
                <a:latin typeface="Times New Roman" panose="02020603050405020304" pitchFamily="18" charset="0"/>
                <a:cs typeface="Times New Roman" panose="02020603050405020304" pitchFamily="18" charset="0"/>
              </a:rPr>
              <a:t>    	Егер жұққан тышқандардың миынан препараттарда Бабеш — Негри телец табылса немесе РИФ немесе РДП әдістерімен антиген анықталған болса, құтырудың биологиялық сынамасы </a:t>
            </a:r>
            <a:r>
              <a:rPr lang="kk-KZ" sz="1400" u="sng" dirty="0">
                <a:solidFill>
                  <a:schemeClr val="bg1"/>
                </a:solidFill>
                <a:latin typeface="Times New Roman" panose="02020603050405020304" pitchFamily="18" charset="0"/>
                <a:cs typeface="Times New Roman" panose="02020603050405020304" pitchFamily="18" charset="0"/>
              </a:rPr>
              <a:t>оң болып есептеледі</a:t>
            </a:r>
            <a:r>
              <a:rPr lang="kk-KZ" sz="1400" dirty="0">
                <a:solidFill>
                  <a:schemeClr val="bg1"/>
                </a:solidFill>
                <a:latin typeface="Times New Roman" panose="02020603050405020304" pitchFamily="18" charset="0"/>
                <a:cs typeface="Times New Roman" panose="02020603050405020304" pitchFamily="18" charset="0"/>
              </a:rPr>
              <a:t>.</a:t>
            </a:r>
            <a:endParaRPr lang="ru-RU" sz="1400" dirty="0">
              <a:solidFill>
                <a:schemeClr val="bg1"/>
              </a:solidFill>
              <a:latin typeface="Times New Roman" panose="02020603050405020304" pitchFamily="18" charset="0"/>
              <a:cs typeface="Times New Roman" panose="02020603050405020304" pitchFamily="18" charset="0"/>
            </a:endParaRPr>
          </a:p>
          <a:p>
            <a:r>
              <a:rPr lang="kk-KZ" sz="1400" dirty="0">
                <a:solidFill>
                  <a:schemeClr val="bg1"/>
                </a:solidFill>
                <a:latin typeface="Times New Roman" panose="02020603050405020304" pitchFamily="18" charset="0"/>
                <a:cs typeface="Times New Roman" panose="02020603050405020304" pitchFamily="18" charset="0"/>
              </a:rPr>
              <a:t>   	</a:t>
            </a:r>
            <a:r>
              <a:rPr lang="kk-KZ" sz="1400" u="sng" dirty="0">
                <a:solidFill>
                  <a:schemeClr val="bg1"/>
                </a:solidFill>
                <a:latin typeface="Times New Roman" panose="02020603050405020304" pitchFamily="18" charset="0"/>
                <a:cs typeface="Times New Roman" panose="02020603050405020304" pitchFamily="18" charset="0"/>
              </a:rPr>
              <a:t>Теріс </a:t>
            </a:r>
            <a:r>
              <a:rPr lang="ru-RU" sz="1400" u="sng" dirty="0">
                <a:solidFill>
                  <a:schemeClr val="bg1"/>
                </a:solidFill>
                <a:latin typeface="Times New Roman" panose="02020603050405020304" pitchFamily="18" charset="0"/>
                <a:cs typeface="Times New Roman" panose="02020603050405020304" pitchFamily="18" charset="0"/>
              </a:rPr>
              <a:t>диагноз</a:t>
            </a:r>
            <a:r>
              <a:rPr lang="ru-RU" sz="1400" dirty="0">
                <a:solidFill>
                  <a:schemeClr val="bg1"/>
                </a:solidFill>
                <a:latin typeface="Times New Roman" panose="02020603050405020304" pitchFamily="18" charset="0"/>
                <a:cs typeface="Times New Roman" panose="02020603050405020304" pitchFamily="18" charset="0"/>
              </a:rPr>
              <a:t> —30 </a:t>
            </a:r>
            <a:r>
              <a:rPr lang="kk-KZ" sz="1400" dirty="0">
                <a:solidFill>
                  <a:schemeClr val="bg1"/>
                </a:solidFill>
                <a:latin typeface="Times New Roman" panose="02020603050405020304" pitchFamily="18" charset="0"/>
                <a:cs typeface="Times New Roman" panose="02020603050405020304" pitchFamily="18" charset="0"/>
              </a:rPr>
              <a:t>күн аралығында тышқандар мерт болмаса</a:t>
            </a:r>
            <a:r>
              <a:rPr lang="ru-RU" sz="1400" dirty="0">
                <a:solidFill>
                  <a:schemeClr val="bg1"/>
                </a:solidFill>
                <a:latin typeface="Times New Roman" panose="02020603050405020304" pitchFamily="18" charset="0"/>
                <a:cs typeface="Times New Roman" panose="02020603050405020304" pitchFamily="18" charset="0"/>
              </a:rPr>
              <a:t>.</a:t>
            </a:r>
          </a:p>
          <a:p>
            <a:r>
              <a:rPr lang="kk-KZ" sz="1400" dirty="0">
                <a:solidFill>
                  <a:schemeClr val="bg1"/>
                </a:solidFill>
                <a:latin typeface="Times New Roman" panose="02020603050405020304" pitchFamily="18" charset="0"/>
                <a:cs typeface="Times New Roman" panose="02020603050405020304" pitchFamily="18" charset="0"/>
              </a:rPr>
              <a:t>Биологиялық сынама әдісімен ерте диагностика үшін (егер зерттелетін жануар адамды тістеп алған болса, бұл маңызды) 10—12 тышқанды жұқтыру үшін қолдану, ал жұқтырған соң 20-30 және үшінші күннен бастап тышқандардың бас миын РИФ зерттеу үшін күнделікті 1— 2 тышқаннан өлтіру ұсынылады, бұл (Оң жағдайда) зерттеу мерзімін бернеше күнге қысқартады. </a:t>
            </a:r>
            <a:endParaRPr lang="ru-RU" sz="1400" dirty="0">
              <a:solidFill>
                <a:schemeClr val="bg1"/>
              </a:solidFill>
              <a:latin typeface="Times New Roman" panose="02020603050405020304" pitchFamily="18" charset="0"/>
              <a:cs typeface="Times New Roman" panose="02020603050405020304" pitchFamily="18" charset="0"/>
            </a:endParaRPr>
          </a:p>
          <a:p>
            <a:endParaRPr lang="ru-RU" sz="14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08967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t="44203" b="9620"/>
          <a:stretch/>
        </p:blipFill>
        <p:spPr>
          <a:xfrm>
            <a:off x="539552" y="548680"/>
            <a:ext cx="8064896" cy="5400600"/>
          </a:xfrm>
        </p:spPr>
      </p:pic>
    </p:spTree>
    <p:extLst>
      <p:ext uri="{BB962C8B-B14F-4D97-AF65-F5344CB8AC3E}">
        <p14:creationId xmlns:p14="http://schemas.microsoft.com/office/powerpoint/2010/main" val="29342821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prstTxWarp prst="textFadeDown">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indent="0">
              <a:buNone/>
            </a:pPr>
            <a:r>
              <a:rPr lang="kk-KZ" b="1"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2">
                      <a:satMod val="175000"/>
                      <a:alpha val="40000"/>
                    </a:schemeClr>
                  </a:glow>
                  <a:outerShdw blurRad="76200" dist="50800" dir="5400000" algn="tl" rotWithShape="0">
                    <a:srgbClr val="000000">
                      <a:alpha val="65000"/>
                    </a:srgbClr>
                  </a:outerShdw>
                </a:effectLst>
              </a:rPr>
              <a:t>СОҢЫ</a:t>
            </a:r>
            <a:endParaRPr lang="ru-RU" b="1" spc="50" dirty="0">
              <a:ln w="11430"/>
              <a:gradFill>
                <a:gsLst>
                  <a:gs pos="25000">
                    <a:schemeClr val="accent2">
                      <a:satMod val="155000"/>
                    </a:schemeClr>
                  </a:gs>
                  <a:gs pos="100000">
                    <a:schemeClr val="accent2">
                      <a:shade val="45000"/>
                      <a:satMod val="165000"/>
                    </a:schemeClr>
                  </a:gs>
                </a:gsLst>
                <a:lin ang="5400000"/>
              </a:gradFill>
              <a:effectLst>
                <a:glow rad="228600">
                  <a:schemeClr val="accent2">
                    <a:satMod val="175000"/>
                    <a:alpha val="40000"/>
                  </a:schemeClr>
                </a:glow>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4688603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indent="0" algn="ctr">
              <a:lnSpc>
                <a:spcPct val="150000"/>
              </a:lnSpc>
              <a:buNone/>
            </a:pPr>
            <a:r>
              <a:rPr lang="kk-KZ"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kk-KZ" b="1" u="sng" spc="50" dirty="0">
                <a:ln w="11430"/>
                <a:gradFill>
                  <a:gsLst>
                    <a:gs pos="25000">
                      <a:schemeClr val="accent2">
                        <a:satMod val="155000"/>
                      </a:schemeClr>
                    </a:gs>
                    <a:gs pos="100000">
                      <a:schemeClr val="accent2">
                        <a:shade val="45000"/>
                        <a:satMod val="165000"/>
                      </a:schemeClr>
                    </a:gs>
                  </a:gsLst>
                  <a:lin ang="5400000"/>
                </a:gradFill>
                <a:effectLst>
                  <a:glow rad="228600">
                    <a:schemeClr val="accent2">
                      <a:satMod val="175000"/>
                      <a:alpha val="40000"/>
                    </a:schemeClr>
                  </a:glow>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Құтыру </a:t>
            </a:r>
            <a:r>
              <a:rPr lang="kk-KZ" b="1" spc="50" dirty="0">
                <a:ln w="11430"/>
                <a:gradFill>
                  <a:gsLst>
                    <a:gs pos="25000">
                      <a:schemeClr val="accent2">
                        <a:satMod val="155000"/>
                      </a:schemeClr>
                    </a:gs>
                    <a:gs pos="100000">
                      <a:schemeClr val="accent2">
                        <a:shade val="45000"/>
                        <a:satMod val="165000"/>
                      </a:schemeClr>
                    </a:gs>
                  </a:gsLst>
                  <a:lin ang="5400000"/>
                </a:gradFill>
                <a:effectLst>
                  <a:glow rad="228600">
                    <a:schemeClr val="accent2">
                      <a:satMod val="175000"/>
                      <a:alpha val="40000"/>
                    </a:schemeClr>
                  </a:glow>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 </a:t>
            </a:r>
            <a:r>
              <a:rPr lang="kk-KZ" b="1"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2">
                      <a:satMod val="175000"/>
                      <a:alpha val="40000"/>
                    </a:schemeClr>
                  </a:glow>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жүйке - </a:t>
            </a:r>
            <a:r>
              <a:rPr lang="kk-KZ" b="1" spc="50" dirty="0">
                <a:ln w="11430"/>
                <a:gradFill>
                  <a:gsLst>
                    <a:gs pos="25000">
                      <a:schemeClr val="accent2">
                        <a:satMod val="155000"/>
                      </a:schemeClr>
                    </a:gs>
                    <a:gs pos="100000">
                      <a:schemeClr val="accent2">
                        <a:shade val="45000"/>
                        <a:satMod val="165000"/>
                      </a:schemeClr>
                    </a:gs>
                  </a:gsLst>
                  <a:lin ang="5400000"/>
                </a:gradFill>
                <a:effectLst>
                  <a:glow rad="228600">
                    <a:schemeClr val="accent2">
                      <a:satMod val="175000"/>
                      <a:alpha val="40000"/>
                    </a:schemeClr>
                  </a:glow>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жүйесін қатты зақымдаумен өтетін өткір инфекциялық ауру, әдетте, өлімге апарады. Адам және барлық сүт қоректі жануарлар қабылдағыш. </a:t>
            </a:r>
            <a:endParaRPr lang="ru-RU" b="1" spc="50" dirty="0">
              <a:ln w="11430"/>
              <a:gradFill>
                <a:gsLst>
                  <a:gs pos="25000">
                    <a:schemeClr val="accent2">
                      <a:satMod val="155000"/>
                    </a:schemeClr>
                  </a:gs>
                  <a:gs pos="100000">
                    <a:schemeClr val="accent2">
                      <a:shade val="45000"/>
                      <a:satMod val="165000"/>
                    </a:schemeClr>
                  </a:gs>
                </a:gsLst>
                <a:lin ang="5400000"/>
              </a:gradFill>
              <a:effectLst>
                <a:glow rad="228600">
                  <a:schemeClr val="accent2">
                    <a:satMod val="175000"/>
                    <a:alpha val="40000"/>
                  </a:schemeClr>
                </a:glow>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808774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8488C4"/>
            </a:gs>
            <a:gs pos="53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04664"/>
            <a:ext cx="8229600" cy="1584176"/>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28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Алғашқы</a:t>
            </a:r>
            <a:r>
              <a:rPr lang="ru-RU"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 </a:t>
            </a:r>
            <a:r>
              <a:rPr lang="ru-RU" sz="28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құтыру</a:t>
            </a:r>
            <a:r>
              <a:rPr lang="ru-RU"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 </a:t>
            </a:r>
            <a:r>
              <a:rPr lang="ru-RU" sz="28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ауруын</a:t>
            </a:r>
            <a:r>
              <a:rPr lang="ru-RU"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 </a:t>
            </a:r>
            <a:r>
              <a:rPr lang="ru-RU" sz="28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Авл</a:t>
            </a:r>
            <a:r>
              <a:rPr lang="ru-RU"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 Корнелий </a:t>
            </a:r>
            <a:r>
              <a:rPr lang="ru-RU" sz="28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Цельс</a:t>
            </a:r>
            <a:r>
              <a:rPr lang="ru-RU"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 </a:t>
            </a:r>
            <a:r>
              <a:rPr lang="ru-RU" sz="28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сипаттаған</a:t>
            </a:r>
            <a:r>
              <a:rPr lang="vi-VN"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  — </a:t>
            </a:r>
            <a:r>
              <a:rPr lang="vi-VN"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рим</a:t>
            </a:r>
            <a:r>
              <a:rPr lang="kk-KZ"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дік философ және дәрігері.</a:t>
            </a:r>
            <a:endParaRPr lang="ru-RU"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83768" y="2420888"/>
            <a:ext cx="4104456" cy="4104456"/>
          </a:xfrm>
        </p:spPr>
      </p:pic>
    </p:spTree>
    <p:extLst>
      <p:ext uri="{BB962C8B-B14F-4D97-AF65-F5344CB8AC3E}">
        <p14:creationId xmlns:p14="http://schemas.microsoft.com/office/powerpoint/2010/main" val="25195382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8488C4"/>
            </a:gs>
            <a:gs pos="53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457200" y="908720"/>
            <a:ext cx="8229600" cy="5217443"/>
          </a:xfrm>
        </p:spPr>
        <p:txBody>
          <a:bodyPr>
            <a:normAutofit lnSpcReduction="1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indent="0" algn="ctr">
              <a:lnSpc>
                <a:spcPct val="115000"/>
              </a:lnSpc>
              <a:buNone/>
            </a:pPr>
            <a:r>
              <a:rPr lang="kk-KZ" sz="2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effectLst>
                <a:latin typeface="Times New Roman" panose="02020603050405020304" pitchFamily="18" charset="0"/>
                <a:ea typeface="Times New Roman"/>
                <a:cs typeface="Times New Roman" panose="02020603050405020304" pitchFamily="18" charset="0"/>
              </a:rPr>
              <a:t>Инкубациялық мерзім ұзақтығы шаққан орны және күші, саны және жараға түскен вирус вируленттілігі, шағылған жануар резистенттлігіне байланысты болады, Инкубациялық мерзім 1—3 аптадан бір жылға дейін, кейде одан астам уақытқа созылады</a:t>
            </a:r>
            <a:r>
              <a:rPr lang="kk-KZ" sz="2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effectLst>
                <a:latin typeface="Times New Roman" panose="02020603050405020304" pitchFamily="18" charset="0"/>
                <a:ea typeface="Times New Roman"/>
                <a:cs typeface="Times New Roman" panose="02020603050405020304" pitchFamily="18" charset="0"/>
              </a:rPr>
              <a:t>.</a:t>
            </a:r>
          </a:p>
          <a:p>
            <a:pPr marL="0" indent="0" algn="ctr">
              <a:lnSpc>
                <a:spcPct val="115000"/>
              </a:lnSpc>
              <a:buNone/>
            </a:pPr>
            <a:endParaRPr lang="ru-RU" sz="2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effectLst>
              <a:latin typeface="Times New Roman" panose="02020603050405020304" pitchFamily="18" charset="0"/>
              <a:ea typeface="Calibri"/>
              <a:cs typeface="Times New Roman" panose="02020603050405020304" pitchFamily="18" charset="0"/>
            </a:endParaRPr>
          </a:p>
          <a:p>
            <a:pPr marL="0" indent="0" algn="ctr">
              <a:lnSpc>
                <a:spcPct val="115000"/>
              </a:lnSpc>
              <a:spcAft>
                <a:spcPts val="0"/>
              </a:spcAft>
              <a:buNone/>
            </a:pPr>
            <a:r>
              <a:rPr lang="kk-KZ" sz="2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anose="02020603050405020304" pitchFamily="18" charset="0"/>
                <a:ea typeface="Times New Roman"/>
                <a:cs typeface="Times New Roman" panose="02020603050405020304" pitchFamily="18" charset="0"/>
              </a:rPr>
              <a:t>Инфек­ция </a:t>
            </a:r>
            <a:r>
              <a:rPr lang="kk-KZ" sz="2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anose="02020603050405020304" pitchFamily="18" charset="0"/>
                <a:ea typeface="Times New Roman"/>
                <a:cs typeface="Times New Roman" panose="02020603050405020304" pitchFamily="18" charset="0"/>
              </a:rPr>
              <a:t>қоздырушысын иттер, мысықтар, жабайы кемргіштер мен жыртқыштар, сонымен қатар қан соритын ұшатын жарғанат-вампирлер </a:t>
            </a:r>
            <a:r>
              <a:rPr lang="kk-KZ" sz="2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anose="02020603050405020304" pitchFamily="18" charset="0"/>
                <a:ea typeface="Times New Roman"/>
                <a:cs typeface="Times New Roman" panose="02020603050405020304" pitchFamily="18" charset="0"/>
              </a:rPr>
              <a:t>жұқтырады.</a:t>
            </a:r>
          </a:p>
          <a:p>
            <a:pPr marL="0" indent="0" algn="ctr">
              <a:lnSpc>
                <a:spcPct val="115000"/>
              </a:lnSpc>
              <a:spcAft>
                <a:spcPts val="0"/>
              </a:spcAft>
              <a:buNone/>
            </a:pPr>
            <a:endParaRPr lang="kk-KZ" sz="2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anose="02020603050405020304" pitchFamily="18" charset="0"/>
              <a:ea typeface="Times New Roman"/>
              <a:cs typeface="Times New Roman" panose="02020603050405020304" pitchFamily="18" charset="0"/>
            </a:endParaRPr>
          </a:p>
          <a:p>
            <a:endParaRPr lang="ru-RU"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6846651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1560" y="1052736"/>
            <a:ext cx="8172731" cy="4608512"/>
          </a:xfr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548680"/>
            <a:ext cx="8496944" cy="5855266"/>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178" y="404664"/>
            <a:ext cx="8530302" cy="6164123"/>
          </a:xfrm>
          <a:prstGeom prst="rect">
            <a:avLst/>
          </a:prstGeom>
        </p:spPr>
      </p:pic>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2090" y="389352"/>
            <a:ext cx="8560390" cy="6385775"/>
          </a:xfrm>
          <a:prstGeom prst="rect">
            <a:avLst/>
          </a:prstGeom>
        </p:spPr>
      </p:pic>
      <p:pic>
        <p:nvPicPr>
          <p:cNvPr id="9" name="Рисунок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5766" y="389351"/>
            <a:ext cx="8593615" cy="6385775"/>
          </a:xfrm>
          <a:prstGeom prst="rect">
            <a:avLst/>
          </a:prstGeom>
        </p:spPr>
      </p:pic>
      <p:pic>
        <p:nvPicPr>
          <p:cNvPr id="10" name="Рисунок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2090" y="357628"/>
            <a:ext cx="8560390" cy="6211159"/>
          </a:xfrm>
          <a:prstGeom prst="rect">
            <a:avLst/>
          </a:prstGeom>
        </p:spPr>
      </p:pic>
      <p:pic>
        <p:nvPicPr>
          <p:cNvPr id="11" name="Рисунок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2942" y="357628"/>
            <a:ext cx="8579537" cy="6417498"/>
          </a:xfrm>
          <a:prstGeom prst="rect">
            <a:avLst/>
          </a:prstGeom>
        </p:spPr>
      </p:pic>
      <p:pic>
        <p:nvPicPr>
          <p:cNvPr id="12" name="Рисунок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18591" y="357628"/>
            <a:ext cx="8620790" cy="6417498"/>
          </a:xfrm>
          <a:prstGeom prst="rect">
            <a:avLst/>
          </a:prstGeom>
        </p:spPr>
      </p:pic>
      <p:sp>
        <p:nvSpPr>
          <p:cNvPr id="13" name="TextBox 12"/>
          <p:cNvSpPr txBox="1"/>
          <p:nvPr/>
        </p:nvSpPr>
        <p:spPr>
          <a:xfrm>
            <a:off x="776326" y="6031669"/>
            <a:ext cx="3507641" cy="461665"/>
          </a:xfrm>
          <a:prstGeom prst="rect">
            <a:avLst/>
          </a:prstGeom>
          <a:noFill/>
        </p:spPr>
        <p:txBody>
          <a:bodyPr wrap="square" rtlCol="0">
            <a:spAutoFit/>
          </a:bodyPr>
          <a:lstStyle/>
          <a:p>
            <a:r>
              <a:rPr lang="kk-KZ" sz="2400" dirty="0" smtClean="0">
                <a:solidFill>
                  <a:schemeClr val="bg1"/>
                </a:solidFill>
                <a:latin typeface="Times New Roman" panose="02020603050405020304" pitchFamily="18" charset="0"/>
                <a:cs typeface="Times New Roman" panose="02020603050405020304" pitchFamily="18" charset="0"/>
              </a:rPr>
              <a:t>Аэрогендік таралуы</a:t>
            </a:r>
            <a:endParaRPr lang="ru-RU" sz="24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24585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45" presetClass="entr" presetSubtype="0"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000"/>
                                        <p:tgtEl>
                                          <p:spTgt spid="9"/>
                                        </p:tgtEl>
                                      </p:cBhvr>
                                    </p:animEffect>
                                    <p:anim calcmode="lin" valueType="num">
                                      <p:cBhvr>
                                        <p:cTn id="31" dur="2000" fill="hold"/>
                                        <p:tgtEl>
                                          <p:spTgt spid="9"/>
                                        </p:tgtEl>
                                        <p:attrNameLst>
                                          <p:attrName>ppt_w</p:attrName>
                                        </p:attrNameLst>
                                      </p:cBhvr>
                                      <p:tavLst>
                                        <p:tav tm="0" fmla="#ppt_w*sin(2.5*pi*$)">
                                          <p:val>
                                            <p:fltVal val="0"/>
                                          </p:val>
                                        </p:tav>
                                        <p:tav tm="100000">
                                          <p:val>
                                            <p:fltVal val="1"/>
                                          </p:val>
                                        </p:tav>
                                      </p:tavLst>
                                    </p:anim>
                                    <p:anim calcmode="lin" valueType="num">
                                      <p:cBhvr>
                                        <p:cTn id="32"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circle(in)">
                                      <p:cBhvr>
                                        <p:cTn id="44" dur="20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heel(1)">
                                      <p:cBhvr>
                                        <p:cTn id="49" dur="20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ntr" presetSubtype="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down)">
                                      <p:cBhvr>
                                        <p:cTn id="54" dur="580">
                                          <p:stCondLst>
                                            <p:cond delay="0"/>
                                          </p:stCondLst>
                                        </p:cTn>
                                        <p:tgtEl>
                                          <p:spTgt spid="13"/>
                                        </p:tgtEl>
                                      </p:cBhvr>
                                    </p:animEffect>
                                    <p:anim calcmode="lin" valueType="num">
                                      <p:cBhvr>
                                        <p:cTn id="55"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60" dur="26">
                                          <p:stCondLst>
                                            <p:cond delay="650"/>
                                          </p:stCondLst>
                                        </p:cTn>
                                        <p:tgtEl>
                                          <p:spTgt spid="13"/>
                                        </p:tgtEl>
                                      </p:cBhvr>
                                      <p:to x="100000" y="60000"/>
                                    </p:animScale>
                                    <p:animScale>
                                      <p:cBhvr>
                                        <p:cTn id="61" dur="166" decel="50000">
                                          <p:stCondLst>
                                            <p:cond delay="676"/>
                                          </p:stCondLst>
                                        </p:cTn>
                                        <p:tgtEl>
                                          <p:spTgt spid="13"/>
                                        </p:tgtEl>
                                      </p:cBhvr>
                                      <p:to x="100000" y="100000"/>
                                    </p:animScale>
                                    <p:animScale>
                                      <p:cBhvr>
                                        <p:cTn id="62" dur="26">
                                          <p:stCondLst>
                                            <p:cond delay="1312"/>
                                          </p:stCondLst>
                                        </p:cTn>
                                        <p:tgtEl>
                                          <p:spTgt spid="13"/>
                                        </p:tgtEl>
                                      </p:cBhvr>
                                      <p:to x="100000" y="80000"/>
                                    </p:animScale>
                                    <p:animScale>
                                      <p:cBhvr>
                                        <p:cTn id="63" dur="166" decel="50000">
                                          <p:stCondLst>
                                            <p:cond delay="1338"/>
                                          </p:stCondLst>
                                        </p:cTn>
                                        <p:tgtEl>
                                          <p:spTgt spid="13"/>
                                        </p:tgtEl>
                                      </p:cBhvr>
                                      <p:to x="100000" y="100000"/>
                                    </p:animScale>
                                    <p:animScale>
                                      <p:cBhvr>
                                        <p:cTn id="64" dur="26">
                                          <p:stCondLst>
                                            <p:cond delay="1642"/>
                                          </p:stCondLst>
                                        </p:cTn>
                                        <p:tgtEl>
                                          <p:spTgt spid="13"/>
                                        </p:tgtEl>
                                      </p:cBhvr>
                                      <p:to x="100000" y="90000"/>
                                    </p:animScale>
                                    <p:animScale>
                                      <p:cBhvr>
                                        <p:cTn id="65" dur="166" decel="50000">
                                          <p:stCondLst>
                                            <p:cond delay="1668"/>
                                          </p:stCondLst>
                                        </p:cTn>
                                        <p:tgtEl>
                                          <p:spTgt spid="13"/>
                                        </p:tgtEl>
                                      </p:cBhvr>
                                      <p:to x="100000" y="100000"/>
                                    </p:animScale>
                                    <p:animScale>
                                      <p:cBhvr>
                                        <p:cTn id="66" dur="26">
                                          <p:stCondLst>
                                            <p:cond delay="1808"/>
                                          </p:stCondLst>
                                        </p:cTn>
                                        <p:tgtEl>
                                          <p:spTgt spid="13"/>
                                        </p:tgtEl>
                                      </p:cBhvr>
                                      <p:to x="100000" y="95000"/>
                                    </p:animScale>
                                    <p:animScale>
                                      <p:cBhvr>
                                        <p:cTn id="67"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0128508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200"/>
            </a:gs>
            <a:gs pos="45000">
              <a:srgbClr val="FF7A00"/>
            </a:gs>
            <a:gs pos="70000">
              <a:srgbClr val="FF0300"/>
            </a:gs>
            <a:gs pos="100000">
              <a:srgbClr val="4D0808"/>
            </a:gs>
          </a:gsLst>
          <a:lin ang="5400000" scaled="0"/>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434282"/>
          </a:xfrm>
        </p:spPr>
        <p:txBody>
          <a:bodyPr>
            <a:noAutofit/>
          </a:bodyPr>
          <a:lstStyle/>
          <a:p>
            <a:r>
              <a:rPr lang="kk-KZ" sz="2400" dirty="0">
                <a:latin typeface="Times New Roman" panose="02020603050405020304" pitchFamily="18" charset="0"/>
                <a:cs typeface="Times New Roman" panose="02020603050405020304" pitchFamily="18" charset="0"/>
              </a:rPr>
              <a:t>Құтыру вирусы айқын нейропробазияға ие. Перифериядан (шаққан орнынан бастап) ене отырып, нерв бағанасы бойынша орталық нерв жүйесіне шапшаңдылықпен жылжиды, ол ағзада перифериялық нерв бойынша орталыққа жетіп, сілекей бездерін қосқанда, әр түрлі органға түседі. </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endParaRPr lang="ru-RU" sz="2400"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59632" y="2636912"/>
            <a:ext cx="6552728" cy="3888432"/>
          </a:xfrm>
        </p:spPr>
      </p:pic>
      <p:sp>
        <p:nvSpPr>
          <p:cNvPr id="5" name="TextBox 4"/>
          <p:cNvSpPr txBox="1"/>
          <p:nvPr/>
        </p:nvSpPr>
        <p:spPr>
          <a:xfrm>
            <a:off x="5796136" y="2708920"/>
            <a:ext cx="720080" cy="276999"/>
          </a:xfrm>
          <a:prstGeom prst="rect">
            <a:avLst/>
          </a:prstGeom>
          <a:solidFill>
            <a:schemeClr val="bg1"/>
          </a:solidFill>
        </p:spPr>
        <p:txBody>
          <a:bodyPr wrap="square" rtlCol="0">
            <a:spAutoFit/>
          </a:bodyPr>
          <a:lstStyle/>
          <a:p>
            <a:r>
              <a:rPr lang="kk-KZ" sz="1200" dirty="0" smtClean="0">
                <a:latin typeface="Times New Roman" panose="02020603050405020304" pitchFamily="18" charset="0"/>
                <a:cs typeface="Times New Roman" panose="02020603050405020304" pitchFamily="18" charset="0"/>
              </a:rPr>
              <a:t>МИ</a:t>
            </a:r>
            <a:endParaRPr lang="ru-RU" sz="12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6516216" y="3212976"/>
            <a:ext cx="1008112" cy="461665"/>
          </a:xfrm>
          <a:prstGeom prst="rect">
            <a:avLst/>
          </a:prstGeom>
          <a:solidFill>
            <a:schemeClr val="bg1"/>
          </a:solidFill>
        </p:spPr>
        <p:txBody>
          <a:bodyPr wrap="square" rtlCol="0">
            <a:spAutoFit/>
          </a:bodyPr>
          <a:lstStyle/>
          <a:p>
            <a:pPr algn="ctr"/>
            <a:r>
              <a:rPr lang="kk-KZ" sz="1200" dirty="0" smtClean="0">
                <a:latin typeface="Times New Roman" panose="02020603050405020304" pitchFamily="18" charset="0"/>
                <a:cs typeface="Times New Roman" panose="02020603050405020304" pitchFamily="18" charset="0"/>
              </a:rPr>
              <a:t>Мойын омыртқасы</a:t>
            </a:r>
            <a:endParaRPr lang="ru-RU" sz="120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6516216" y="5301208"/>
            <a:ext cx="1296144" cy="523220"/>
          </a:xfrm>
          <a:prstGeom prst="rect">
            <a:avLst/>
          </a:prstGeom>
          <a:solidFill>
            <a:schemeClr val="bg1"/>
          </a:solidFill>
          <a:ln>
            <a:solidFill>
              <a:schemeClr val="bg1"/>
            </a:solidFill>
          </a:ln>
        </p:spPr>
        <p:txBody>
          <a:bodyPr wrap="square" rtlCol="0">
            <a:spAutoFit/>
          </a:bodyPr>
          <a:lstStyle/>
          <a:p>
            <a:pPr algn="ctr"/>
            <a:r>
              <a:rPr lang="kk-KZ" sz="1400" dirty="0" smtClean="0">
                <a:latin typeface="Times New Roman" panose="02020603050405020304" pitchFamily="18" charset="0"/>
                <a:cs typeface="Times New Roman" panose="02020603050405020304" pitchFamily="18" charset="0"/>
              </a:rPr>
              <a:t>Вирус репликциясы</a:t>
            </a:r>
            <a:endParaRPr lang="ru-RU" sz="14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2750096" y="5968444"/>
            <a:ext cx="1512168" cy="523220"/>
          </a:xfrm>
          <a:prstGeom prst="rect">
            <a:avLst/>
          </a:prstGeom>
          <a:solidFill>
            <a:schemeClr val="bg1"/>
          </a:solidFill>
          <a:ln>
            <a:solidFill>
              <a:schemeClr val="bg1"/>
            </a:solidFill>
          </a:ln>
        </p:spPr>
        <p:txBody>
          <a:bodyPr wrap="square" rtlCol="0">
            <a:spAutoFit/>
          </a:bodyPr>
          <a:lstStyle/>
          <a:p>
            <a:pPr algn="ctr"/>
            <a:r>
              <a:rPr lang="kk-KZ" sz="1400" dirty="0" smtClean="0">
                <a:latin typeface="Times New Roman" panose="02020603050405020304" pitchFamily="18" charset="0"/>
                <a:cs typeface="Times New Roman" panose="02020603050405020304" pitchFamily="18" charset="0"/>
              </a:rPr>
              <a:t>Вирус репликциясы</a:t>
            </a:r>
            <a:endParaRPr lang="ru-RU" sz="1400" dirty="0">
              <a:latin typeface="Times New Roman" panose="02020603050405020304" pitchFamily="18" charset="0"/>
              <a:cs typeface="Times New Roman" panose="02020603050405020304" pitchFamily="18" charset="0"/>
            </a:endParaRPr>
          </a:p>
        </p:txBody>
      </p:sp>
      <p:sp>
        <p:nvSpPr>
          <p:cNvPr id="9" name="TextBox 8"/>
          <p:cNvSpPr txBox="1"/>
          <p:nvPr/>
        </p:nvSpPr>
        <p:spPr>
          <a:xfrm>
            <a:off x="4499992" y="6120844"/>
            <a:ext cx="1296144" cy="307777"/>
          </a:xfrm>
          <a:prstGeom prst="rect">
            <a:avLst/>
          </a:prstGeom>
          <a:solidFill>
            <a:schemeClr val="bg1"/>
          </a:solidFill>
          <a:ln>
            <a:solidFill>
              <a:schemeClr val="bg1"/>
            </a:solidFill>
          </a:ln>
        </p:spPr>
        <p:txBody>
          <a:bodyPr wrap="square" rtlCol="0">
            <a:spAutoFit/>
          </a:bodyPr>
          <a:lstStyle/>
          <a:p>
            <a:pPr algn="ctr"/>
            <a:r>
              <a:rPr lang="kk-KZ" sz="1400" dirty="0" smtClean="0">
                <a:latin typeface="Times New Roman" panose="02020603050405020304" pitchFamily="18" charset="0"/>
                <a:cs typeface="Times New Roman" panose="02020603050405020304" pitchFamily="18" charset="0"/>
              </a:rPr>
              <a:t>Бұлшық ет</a:t>
            </a:r>
            <a:endParaRPr lang="ru-RU" sz="1400"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5864518" y="5905400"/>
            <a:ext cx="1152128" cy="523220"/>
          </a:xfrm>
          <a:prstGeom prst="rect">
            <a:avLst/>
          </a:prstGeom>
          <a:solidFill>
            <a:schemeClr val="bg1"/>
          </a:solidFill>
          <a:ln>
            <a:solidFill>
              <a:schemeClr val="bg1"/>
            </a:solidFill>
          </a:ln>
        </p:spPr>
        <p:txBody>
          <a:bodyPr wrap="square" rtlCol="0">
            <a:spAutoFit/>
          </a:bodyPr>
          <a:lstStyle/>
          <a:p>
            <a:pPr algn="ctr"/>
            <a:r>
              <a:rPr lang="kk-KZ" sz="1400" dirty="0" smtClean="0">
                <a:latin typeface="Times New Roman" panose="02020603050405020304" pitchFamily="18" charset="0"/>
                <a:cs typeface="Times New Roman" panose="02020603050405020304" pitchFamily="18" charset="0"/>
              </a:rPr>
              <a:t>Моторлы ж/ж</a:t>
            </a:r>
            <a:endParaRPr lang="ru-RU" sz="1400"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3851920" y="4605598"/>
            <a:ext cx="1058416" cy="523220"/>
          </a:xfrm>
          <a:prstGeom prst="rect">
            <a:avLst/>
          </a:prstGeom>
          <a:solidFill>
            <a:schemeClr val="bg1"/>
          </a:solidFill>
          <a:ln>
            <a:solidFill>
              <a:schemeClr val="bg1"/>
            </a:solidFill>
          </a:ln>
        </p:spPr>
        <p:txBody>
          <a:bodyPr wrap="square" rtlCol="0">
            <a:spAutoFit/>
          </a:bodyPr>
          <a:lstStyle/>
          <a:p>
            <a:pPr algn="ctr"/>
            <a:r>
              <a:rPr lang="kk-KZ" sz="1400" dirty="0" smtClean="0">
                <a:latin typeface="Times New Roman" panose="02020603050405020304" pitchFamily="18" charset="0"/>
                <a:cs typeface="Times New Roman" panose="02020603050405020304" pitchFamily="18" charset="0"/>
              </a:rPr>
              <a:t>Гланды Саливары</a:t>
            </a:r>
            <a:endParaRPr lang="ru-RU" sz="1400"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1259632" y="3861048"/>
            <a:ext cx="1368152" cy="523220"/>
          </a:xfrm>
          <a:prstGeom prst="rect">
            <a:avLst/>
          </a:prstGeom>
          <a:solidFill>
            <a:schemeClr val="bg1"/>
          </a:solidFill>
          <a:ln>
            <a:solidFill>
              <a:schemeClr val="bg1"/>
            </a:solidFill>
          </a:ln>
        </p:spPr>
        <p:txBody>
          <a:bodyPr wrap="square" rtlCol="0">
            <a:spAutoFit/>
          </a:bodyPr>
          <a:lstStyle/>
          <a:p>
            <a:pPr algn="ctr"/>
            <a:r>
              <a:rPr lang="kk-KZ" sz="1400" dirty="0" smtClean="0">
                <a:latin typeface="Times New Roman" panose="02020603050405020304" pitchFamily="18" charset="0"/>
                <a:cs typeface="Times New Roman" panose="02020603050405020304" pitchFamily="18" charset="0"/>
              </a:rPr>
              <a:t>Сілекей бөлінуі</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588428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03D4A8"/>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kk-KZ" sz="3200" b="1" dirty="0">
                <a:latin typeface="Times New Roman" panose="02020603050405020304" pitchFamily="18" charset="0"/>
                <a:cs typeface="Times New Roman" panose="02020603050405020304" pitchFamily="18" charset="0"/>
              </a:rPr>
              <a:t>Rhabdoviridae </a:t>
            </a:r>
            <a:r>
              <a:rPr lang="kk-KZ" sz="3200" dirty="0">
                <a:latin typeface="Times New Roman" panose="02020603050405020304" pitchFamily="18" charset="0"/>
                <a:cs typeface="Times New Roman" panose="02020603050405020304" pitchFamily="18" charset="0"/>
              </a:rPr>
              <a:t>тұқымдас,</a:t>
            </a:r>
            <a:r>
              <a:rPr lang="kk-KZ" sz="3200" b="1" dirty="0">
                <a:latin typeface="Times New Roman" panose="02020603050405020304" pitchFamily="18" charset="0"/>
                <a:cs typeface="Times New Roman" panose="02020603050405020304" pitchFamily="18" charset="0"/>
              </a:rPr>
              <a:t> </a:t>
            </a:r>
            <a:r>
              <a:rPr lang="kk-KZ" sz="3200" b="1" dirty="0" smtClean="0">
                <a:latin typeface="Times New Roman" panose="02020603050405020304" pitchFamily="18" charset="0"/>
                <a:cs typeface="Times New Roman" panose="02020603050405020304" pitchFamily="18" charset="0"/>
              </a:rPr>
              <a:t>Lyssavirus </a:t>
            </a:r>
            <a:r>
              <a:rPr lang="kk-KZ" sz="3200" dirty="0" smtClean="0">
                <a:latin typeface="Times New Roman" panose="02020603050405020304" pitchFamily="18" charset="0"/>
                <a:cs typeface="Times New Roman" panose="02020603050405020304" pitchFamily="18" charset="0"/>
              </a:rPr>
              <a:t>түрі </a:t>
            </a:r>
            <a:endParaRPr lang="ru-RU" sz="3200"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1560" y="1700808"/>
            <a:ext cx="4381500" cy="4608512"/>
          </a:xfr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0072" y="1628800"/>
            <a:ext cx="3816424" cy="4752528"/>
          </a:xfrm>
          <a:prstGeom prst="rect">
            <a:avLst/>
          </a:prstGeom>
        </p:spPr>
      </p:pic>
      <p:sp>
        <p:nvSpPr>
          <p:cNvPr id="6" name="Багетная рамка 5"/>
          <p:cNvSpPr/>
          <p:nvPr/>
        </p:nvSpPr>
        <p:spPr>
          <a:xfrm>
            <a:off x="395536" y="1484784"/>
            <a:ext cx="4752528" cy="4896544"/>
          </a:xfrm>
          <a:prstGeom prst="bevel">
            <a:avLst>
              <a:gd name="adj" fmla="val 2005"/>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kk-KZ" b="1" i="1" dirty="0"/>
              <a:t> </a:t>
            </a:r>
            <a:r>
              <a:rPr lang="kk-KZ" b="1" i="1" dirty="0">
                <a:latin typeface="Times New Roman" panose="02020603050405020304" pitchFamily="18" charset="0"/>
                <a:cs typeface="Times New Roman" panose="02020603050405020304" pitchFamily="18" charset="0"/>
              </a:rPr>
              <a:t>Вирус </a:t>
            </a:r>
            <a:r>
              <a:rPr lang="kk-KZ" b="1" dirty="0">
                <a:latin typeface="Times New Roman" panose="02020603050405020304" pitchFamily="18" charset="0"/>
                <a:cs typeface="Times New Roman" panose="02020603050405020304" pitchFamily="18" charset="0"/>
              </a:rPr>
              <a:t>Rhabdoviridae </a:t>
            </a:r>
            <a:r>
              <a:rPr lang="kk-KZ" dirty="0">
                <a:latin typeface="Times New Roman" panose="02020603050405020304" pitchFamily="18" charset="0"/>
                <a:cs typeface="Times New Roman" panose="02020603050405020304" pitchFamily="18" charset="0"/>
              </a:rPr>
              <a:t>тұқымдас,</a:t>
            </a:r>
            <a:r>
              <a:rPr lang="kk-KZ" b="1" dirty="0">
                <a:latin typeface="Times New Roman" panose="02020603050405020304" pitchFamily="18" charset="0"/>
                <a:cs typeface="Times New Roman" panose="02020603050405020304" pitchFamily="18" charset="0"/>
              </a:rPr>
              <a:t> Lyssavirus </a:t>
            </a:r>
            <a:r>
              <a:rPr lang="kk-KZ" dirty="0">
                <a:latin typeface="Times New Roman" panose="02020603050405020304" pitchFamily="18" charset="0"/>
                <a:cs typeface="Times New Roman" panose="02020603050405020304" pitchFamily="18" charset="0"/>
              </a:rPr>
              <a:t>түріне </a:t>
            </a:r>
            <a:r>
              <a:rPr lang="kk-KZ" b="1" i="1" dirty="0">
                <a:latin typeface="Times New Roman" panose="02020603050405020304" pitchFamily="18" charset="0"/>
                <a:cs typeface="Times New Roman" panose="02020603050405020304" pitchFamily="18" charset="0"/>
              </a:rPr>
              <a:t>жатады.</a:t>
            </a:r>
            <a:r>
              <a:rPr lang="kk-KZ"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Вирион</a:t>
            </a:r>
            <a:r>
              <a:rPr lang="kk-KZ" dirty="0">
                <a:latin typeface="Times New Roman" panose="02020603050405020304" pitchFamily="18" charset="0"/>
                <a:cs typeface="Times New Roman" panose="02020603050405020304" pitchFamily="18" charset="0"/>
              </a:rPr>
              <a:t>а шабылған шетімен өзек</a:t>
            </a:r>
            <a:r>
              <a:rPr lang="ru-RU" dirty="0">
                <a:latin typeface="Times New Roman" panose="02020603050405020304" pitchFamily="18" charset="0"/>
                <a:cs typeface="Times New Roman" panose="02020603050405020304" pitchFamily="18" charset="0"/>
              </a:rPr>
              <a:t> форм</a:t>
            </a:r>
            <a:r>
              <a:rPr lang="kk-KZ" dirty="0">
                <a:latin typeface="Times New Roman" panose="02020603050405020304" pitchFamily="18" charset="0"/>
                <a:cs typeface="Times New Roman" panose="02020603050405020304" pitchFamily="18" charset="0"/>
              </a:rPr>
              <a:t>алы болады</a:t>
            </a:r>
            <a:r>
              <a:rPr lang="ru-RU" dirty="0">
                <a:latin typeface="Times New Roman" panose="02020603050405020304" pitchFamily="18" charset="0"/>
                <a:cs typeface="Times New Roman" panose="02020603050405020304" pitchFamily="18" charset="0"/>
              </a:rPr>
              <a:t>. Вирион виру­с</a:t>
            </a:r>
            <a:r>
              <a:rPr lang="kk-KZ" dirty="0">
                <a:latin typeface="Times New Roman" panose="02020603050405020304" pitchFamily="18" charset="0"/>
                <a:cs typeface="Times New Roman" panose="02020603050405020304" pitchFamily="18" charset="0"/>
              </a:rPr>
              <a:t>ы</a:t>
            </a:r>
            <a:r>
              <a:rPr lang="ru-RU" dirty="0">
                <a:latin typeface="Times New Roman" panose="02020603050405020304" pitchFamily="18" charset="0"/>
                <a:cs typeface="Times New Roman" panose="02020603050405020304" pitchFamily="18" charset="0"/>
              </a:rPr>
              <a:t> — </a:t>
            </a:r>
            <a:r>
              <a:rPr lang="ru-RU" dirty="0" err="1">
                <a:latin typeface="Times New Roman" panose="02020603050405020304" pitchFamily="18" charset="0"/>
                <a:cs typeface="Times New Roman" panose="02020603050405020304" pitchFamily="18" charset="0"/>
              </a:rPr>
              <a:t>симметри</a:t>
            </a:r>
            <a:r>
              <a:rPr lang="kk-KZ" dirty="0">
                <a:latin typeface="Times New Roman" panose="02020603050405020304" pitchFamily="18" charset="0"/>
                <a:cs typeface="Times New Roman" panose="02020603050405020304" pitchFamily="18" charset="0"/>
              </a:rPr>
              <a:t>яның спиральді типімен </a:t>
            </a:r>
            <a:r>
              <a:rPr lang="ru-RU" b="1" dirty="0">
                <a:latin typeface="Times New Roman" panose="02020603050405020304" pitchFamily="18" charset="0"/>
                <a:cs typeface="Times New Roman" panose="02020603050405020304" pitchFamily="18" charset="0"/>
              </a:rPr>
              <a:t>РНК-</a:t>
            </a:r>
            <a:r>
              <a:rPr lang="kk-KZ" b="1" dirty="0">
                <a:latin typeface="Times New Roman" panose="02020603050405020304" pitchFamily="18" charset="0"/>
                <a:cs typeface="Times New Roman" panose="02020603050405020304" pitchFamily="18" charset="0"/>
              </a:rPr>
              <a:t>тұрады</a:t>
            </a:r>
            <a:r>
              <a:rPr lang="ru-RU" dirty="0">
                <a:latin typeface="Times New Roman" panose="02020603050405020304" pitchFamily="18" charset="0"/>
                <a:cs typeface="Times New Roman" panose="02020603050405020304" pitchFamily="18" charset="0"/>
              </a:rPr>
              <a:t>, липопротеид</a:t>
            </a:r>
            <a:r>
              <a:rPr lang="kk-KZ" dirty="0">
                <a:latin typeface="Times New Roman" panose="02020603050405020304" pitchFamily="18" charset="0"/>
                <a:cs typeface="Times New Roman" panose="02020603050405020304" pitchFamily="18" charset="0"/>
              </a:rPr>
              <a:t>ті қабығы бар</a:t>
            </a:r>
            <a:r>
              <a:rPr lang="ru-RU" dirty="0">
                <a:latin typeface="Times New Roman" panose="02020603050405020304" pitchFamily="18" charset="0"/>
                <a:cs typeface="Times New Roman" panose="02020603050405020304" pitchFamily="18" charset="0"/>
              </a:rPr>
              <a:t>. </a:t>
            </a:r>
            <a:r>
              <a:rPr lang="kk-KZ" dirty="0">
                <a:latin typeface="Times New Roman" panose="02020603050405020304" pitchFamily="18" charset="0"/>
                <a:cs typeface="Times New Roman" panose="02020603050405020304" pitchFamily="18" charset="0"/>
              </a:rPr>
              <a:t>Төмен </a:t>
            </a:r>
            <a:r>
              <a:rPr lang="ru-RU" dirty="0">
                <a:latin typeface="Times New Roman" panose="02020603050405020304" pitchFamily="18" charset="0"/>
                <a:cs typeface="Times New Roman" panose="02020603050405020304" pitchFamily="18" charset="0"/>
              </a:rPr>
              <a:t>температур</a:t>
            </a:r>
            <a:r>
              <a:rPr lang="kk-KZ" dirty="0">
                <a:latin typeface="Times New Roman" panose="02020603050405020304" pitchFamily="18" charset="0"/>
                <a:cs typeface="Times New Roman" panose="02020603050405020304" pitchFamily="18" charset="0"/>
              </a:rPr>
              <a:t>а вирусты</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консерв</a:t>
            </a:r>
            <a:r>
              <a:rPr lang="kk-KZ" dirty="0">
                <a:latin typeface="Times New Roman" panose="02020603050405020304" pitchFamily="18" charset="0"/>
                <a:cs typeface="Times New Roman" panose="02020603050405020304" pitchFamily="18" charset="0"/>
              </a:rPr>
              <a:t>ілейді</a:t>
            </a:r>
            <a:r>
              <a:rPr lang="ru-RU" dirty="0">
                <a:latin typeface="Times New Roman" panose="02020603050405020304" pitchFamily="18" charset="0"/>
                <a:cs typeface="Times New Roman" panose="02020603050405020304" pitchFamily="18" charset="0"/>
              </a:rPr>
              <a:t>. 60 °С </a:t>
            </a:r>
            <a:r>
              <a:rPr lang="kk-KZ" dirty="0">
                <a:latin typeface="Times New Roman" panose="02020603050405020304" pitchFamily="18" charset="0"/>
                <a:cs typeface="Times New Roman" panose="02020603050405020304" pitchFamily="18" charset="0"/>
              </a:rPr>
              <a:t>т</a:t>
            </a:r>
            <a:r>
              <a:rPr lang="ru-RU" dirty="0" err="1">
                <a:latin typeface="Times New Roman" panose="02020603050405020304" pitchFamily="18" charset="0"/>
                <a:cs typeface="Times New Roman" panose="02020603050405020304" pitchFamily="18" charset="0"/>
              </a:rPr>
              <a:t>емпература</a:t>
            </a:r>
            <a:r>
              <a:rPr lang="kk-KZ" dirty="0">
                <a:latin typeface="Times New Roman" panose="02020603050405020304" pitchFamily="18" charset="0"/>
                <a:cs typeface="Times New Roman" panose="02020603050405020304" pitchFamily="18" charset="0"/>
              </a:rPr>
              <a:t>сы </a:t>
            </a:r>
            <a:r>
              <a:rPr lang="ru-RU" dirty="0">
                <a:latin typeface="Times New Roman" panose="02020603050405020304" pitchFamily="18" charset="0"/>
                <a:cs typeface="Times New Roman" panose="02020603050405020304" pitchFamily="18" charset="0"/>
              </a:rPr>
              <a:t>5—10 мин</a:t>
            </a:r>
            <a:r>
              <a:rPr lang="kk-KZ" dirty="0">
                <a:latin typeface="Times New Roman" panose="02020603050405020304" pitchFamily="18" charset="0"/>
                <a:cs typeface="Times New Roman" panose="02020603050405020304" pitchFamily="18" charset="0"/>
              </a:rPr>
              <a:t>. кейін</a:t>
            </a:r>
            <a:r>
              <a:rPr lang="ru-RU" dirty="0">
                <a:latin typeface="Times New Roman" panose="02020603050405020304" pitchFamily="18" charset="0"/>
                <a:cs typeface="Times New Roman" panose="02020603050405020304" pitchFamily="18" charset="0"/>
              </a:rPr>
              <a:t>, </a:t>
            </a:r>
            <a:r>
              <a:rPr lang="kk-KZ" dirty="0">
                <a:latin typeface="Times New Roman" panose="02020603050405020304" pitchFamily="18" charset="0"/>
                <a:cs typeface="Times New Roman" panose="02020603050405020304" pitchFamily="18" charset="0"/>
              </a:rPr>
              <a:t>күн сәулесі</a:t>
            </a:r>
            <a:r>
              <a:rPr lang="ru-RU" dirty="0">
                <a:latin typeface="Times New Roman" panose="02020603050405020304" pitchFamily="18" charset="0"/>
                <a:cs typeface="Times New Roman" panose="02020603050405020304" pitchFamily="18" charset="0"/>
              </a:rPr>
              <a:t> —5—7 </a:t>
            </a:r>
            <a:r>
              <a:rPr lang="kk-KZ" dirty="0">
                <a:latin typeface="Times New Roman" panose="02020603050405020304" pitchFamily="18" charset="0"/>
                <a:cs typeface="Times New Roman" panose="02020603050405020304" pitchFamily="18" charset="0"/>
              </a:rPr>
              <a:t>күнен кейін өлтіреді</a:t>
            </a:r>
            <a:r>
              <a:rPr lang="ru-RU" dirty="0">
                <a:latin typeface="Times New Roman" panose="02020603050405020304" pitchFamily="18" charset="0"/>
                <a:cs typeface="Times New Roman" panose="02020603050405020304" pitchFamily="18" charset="0"/>
              </a:rPr>
              <a:t>. Формалин, фенол, </a:t>
            </a:r>
            <a:r>
              <a:rPr lang="kk-KZ" dirty="0">
                <a:latin typeface="Times New Roman" panose="02020603050405020304" pitchFamily="18" charset="0"/>
                <a:cs typeface="Times New Roman" panose="02020603050405020304" pitchFamily="18" charset="0"/>
              </a:rPr>
              <a:t>тұз қышқылының</a:t>
            </a:r>
            <a:r>
              <a:rPr lang="ru-RU" dirty="0">
                <a:latin typeface="Times New Roman" panose="02020603050405020304" pitchFamily="18" charset="0"/>
                <a:cs typeface="Times New Roman" panose="02020603050405020304" pitchFamily="18" charset="0"/>
              </a:rPr>
              <a:t> (5%) </a:t>
            </a:r>
            <a:r>
              <a:rPr lang="kk-KZ" dirty="0">
                <a:latin typeface="Times New Roman" panose="02020603050405020304" pitchFamily="18" charset="0"/>
                <a:cs typeface="Times New Roman" panose="02020603050405020304" pitchFamily="18" charset="0"/>
              </a:rPr>
              <a:t> ерітіндісі </a:t>
            </a:r>
            <a:r>
              <a:rPr lang="ru-RU" dirty="0">
                <a:latin typeface="Times New Roman" panose="02020603050405020304" pitchFamily="18" charset="0"/>
                <a:cs typeface="Times New Roman" panose="02020603050405020304" pitchFamily="18" charset="0"/>
              </a:rPr>
              <a:t>вирус</a:t>
            </a:r>
            <a:r>
              <a:rPr lang="kk-KZ" dirty="0">
                <a:latin typeface="Times New Roman" panose="02020603050405020304" pitchFamily="18" charset="0"/>
                <a:cs typeface="Times New Roman" panose="02020603050405020304" pitchFamily="18" charset="0"/>
              </a:rPr>
              <a:t>тың</a:t>
            </a:r>
            <a:r>
              <a:rPr lang="ru-RU" dirty="0">
                <a:latin typeface="Times New Roman" panose="02020603050405020304" pitchFamily="18" charset="0"/>
                <a:cs typeface="Times New Roman" panose="02020603050405020304" pitchFamily="18" charset="0"/>
              </a:rPr>
              <a:t> 5—10 мин. </a:t>
            </a:r>
            <a:r>
              <a:rPr lang="kk-KZ" dirty="0">
                <a:latin typeface="Times New Roman" panose="02020603050405020304" pitchFamily="18" charset="0"/>
                <a:cs typeface="Times New Roman" panose="02020603050405020304" pitchFamily="18" charset="0"/>
              </a:rPr>
              <a:t>белсенділігін азайтады</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07100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dirty="0" err="1">
                <a:solidFill>
                  <a:srgbClr val="C00000"/>
                </a:solidFill>
                <a:effectLst>
                  <a:glow rad="228600">
                    <a:schemeClr val="accent2">
                      <a:satMod val="175000"/>
                      <a:alpha val="40000"/>
                    </a:schemeClr>
                  </a:glow>
                </a:effectLst>
                <a:latin typeface="Times New Roman" panose="02020603050405020304" pitchFamily="18" charset="0"/>
                <a:cs typeface="Times New Roman" panose="02020603050405020304" pitchFamily="18" charset="0"/>
              </a:rPr>
              <a:t>Құтырудың</a:t>
            </a:r>
            <a:r>
              <a:rPr lang="ru-RU" sz="2800" dirty="0">
                <a:solidFill>
                  <a:srgbClr val="C00000"/>
                </a:solidFill>
                <a:effectLst>
                  <a:glow rad="228600">
                    <a:schemeClr val="accent2">
                      <a:satMod val="175000"/>
                      <a:alpha val="40000"/>
                    </a:schemeClr>
                  </a:glow>
                </a:effectLst>
                <a:latin typeface="Times New Roman" panose="02020603050405020304" pitchFamily="18" charset="0"/>
                <a:cs typeface="Times New Roman" panose="02020603050405020304" pitchFamily="18" charset="0"/>
              </a:rPr>
              <a:t> </a:t>
            </a:r>
            <a:r>
              <a:rPr lang="ru-RU" sz="2800" dirty="0" err="1">
                <a:solidFill>
                  <a:srgbClr val="C00000"/>
                </a:solidFill>
                <a:effectLst>
                  <a:glow rad="228600">
                    <a:schemeClr val="accent2">
                      <a:satMod val="175000"/>
                      <a:alpha val="40000"/>
                    </a:schemeClr>
                  </a:glow>
                </a:effectLst>
                <a:latin typeface="Times New Roman" panose="02020603050405020304" pitchFamily="18" charset="0"/>
                <a:cs typeface="Times New Roman" panose="02020603050405020304" pitchFamily="18" charset="0"/>
              </a:rPr>
              <a:t>белгілері</a:t>
            </a:r>
            <a:r>
              <a:rPr lang="ru-RU" sz="2800" dirty="0">
                <a:solidFill>
                  <a:srgbClr val="C00000"/>
                </a:solidFill>
                <a:effectLst>
                  <a:glow rad="228600">
                    <a:schemeClr val="accent2">
                      <a:satMod val="175000"/>
                      <a:alpha val="40000"/>
                    </a:schemeClr>
                  </a:glow>
                </a:effectLst>
                <a:latin typeface="Times New Roman" panose="02020603050405020304" pitchFamily="18" charset="0"/>
                <a:cs typeface="Times New Roman" panose="02020603050405020304" pitchFamily="18" charset="0"/>
              </a:rPr>
              <a:t/>
            </a:r>
            <a:br>
              <a:rPr lang="ru-RU" sz="2800" dirty="0">
                <a:solidFill>
                  <a:srgbClr val="C00000"/>
                </a:solidFill>
                <a:effectLst>
                  <a:glow rad="228600">
                    <a:schemeClr val="accent2">
                      <a:satMod val="175000"/>
                      <a:alpha val="40000"/>
                    </a:schemeClr>
                  </a:glow>
                </a:effectLst>
                <a:latin typeface="Times New Roman" panose="02020603050405020304" pitchFamily="18" charset="0"/>
                <a:cs typeface="Times New Roman" panose="02020603050405020304" pitchFamily="18" charset="0"/>
              </a:rPr>
            </a:br>
            <a:endParaRPr lang="ru-RU" sz="2800" dirty="0">
              <a:solidFill>
                <a:srgbClr val="C00000"/>
              </a:solidFill>
              <a:effectLst>
                <a:glow rad="228600">
                  <a:schemeClr val="accent2">
                    <a:satMod val="175000"/>
                    <a:alpha val="40000"/>
                  </a:schemeClr>
                </a:glow>
              </a:effectLst>
              <a:latin typeface="Times New Roman" panose="02020603050405020304" pitchFamily="18" charset="0"/>
              <a:cs typeface="Times New Roman" panose="02020603050405020304" pitchFamily="18" charset="0"/>
            </a:endParaRPr>
          </a:p>
        </p:txBody>
      </p:sp>
      <p:sp>
        <p:nvSpPr>
          <p:cNvPr id="4" name="Багетная рамка 3"/>
          <p:cNvSpPr/>
          <p:nvPr/>
        </p:nvSpPr>
        <p:spPr>
          <a:xfrm>
            <a:off x="467544" y="1268760"/>
            <a:ext cx="3816424" cy="5112568"/>
          </a:xfrm>
          <a:prstGeom prst="bevel">
            <a:avLst>
              <a:gd name="adj" fmla="val 3787"/>
            </a:avLst>
          </a:prstGeom>
        </p:spPr>
        <p:style>
          <a:lnRef idx="2">
            <a:schemeClr val="dk1"/>
          </a:lnRef>
          <a:fillRef idx="1">
            <a:schemeClr val="lt1"/>
          </a:fillRef>
          <a:effectRef idx="0">
            <a:schemeClr val="dk1"/>
          </a:effectRef>
          <a:fontRef idx="minor">
            <a:schemeClr val="dk1"/>
          </a:fontRef>
        </p:style>
        <p:txBody>
          <a:bodyPr rtlCol="0" anchor="ctr"/>
          <a:lstStyle/>
          <a:p>
            <a:r>
              <a:rPr lang="kk-KZ" b="1" dirty="0" smtClean="0"/>
              <a:t>Жануарларда:</a:t>
            </a:r>
          </a:p>
          <a:p>
            <a:endParaRPr lang="ru-RU" b="1" dirty="0"/>
          </a:p>
          <a:p>
            <a:pPr marL="285750" indent="-285750">
              <a:buFont typeface="Arial" panose="020B0604020202020204" pitchFamily="34" charset="0"/>
              <a:buChar char="•"/>
            </a:pPr>
            <a:r>
              <a:rPr lang="ru-RU" dirty="0" err="1"/>
              <a:t>Бір</a:t>
            </a:r>
            <a:r>
              <a:rPr lang="ru-RU" dirty="0"/>
              <a:t> </a:t>
            </a:r>
            <a:r>
              <a:rPr lang="ru-RU" dirty="0" err="1"/>
              <a:t>түрлі</a:t>
            </a:r>
            <a:r>
              <a:rPr lang="ru-RU" dirty="0"/>
              <a:t> </a:t>
            </a:r>
            <a:r>
              <a:rPr lang="ru-RU" dirty="0" err="1"/>
              <a:t>күйде</a:t>
            </a:r>
            <a:r>
              <a:rPr lang="ru-RU" dirty="0"/>
              <a:t> </a:t>
            </a:r>
            <a:r>
              <a:rPr lang="ru-RU" dirty="0" err="1"/>
              <a:t>болады</a:t>
            </a:r>
            <a:r>
              <a:rPr lang="ru-RU" dirty="0"/>
              <a:t>, </a:t>
            </a:r>
            <a:r>
              <a:rPr lang="ru-RU" dirty="0" err="1"/>
              <a:t>кейде</a:t>
            </a:r>
            <a:r>
              <a:rPr lang="ru-RU" dirty="0"/>
              <a:t> </a:t>
            </a:r>
            <a:r>
              <a:rPr lang="ru-RU" dirty="0" err="1"/>
              <a:t>сұлық</a:t>
            </a:r>
            <a:r>
              <a:rPr lang="ru-RU" dirty="0"/>
              <a:t> </a:t>
            </a:r>
            <a:r>
              <a:rPr lang="ru-RU" dirty="0" err="1"/>
              <a:t>жатады</a:t>
            </a:r>
            <a:r>
              <a:rPr lang="ru-RU" dirty="0"/>
              <a:t>, </a:t>
            </a:r>
            <a:r>
              <a:rPr lang="ru-RU" dirty="0" err="1"/>
              <a:t>мазасызданады</a:t>
            </a:r>
            <a:r>
              <a:rPr lang="ru-RU" dirty="0"/>
              <a:t>, </a:t>
            </a:r>
            <a:r>
              <a:rPr lang="ru-RU" dirty="0" err="1"/>
              <a:t>ашуланшақ</a:t>
            </a:r>
            <a:r>
              <a:rPr lang="ru-RU" dirty="0"/>
              <a:t> </a:t>
            </a:r>
            <a:r>
              <a:rPr lang="ru-RU" dirty="0" err="1"/>
              <a:t>болады</a:t>
            </a:r>
            <a:r>
              <a:rPr lang="ru-RU" dirty="0" smtClean="0"/>
              <a:t>;</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r>
              <a:rPr lang="ru-RU" dirty="0" err="1"/>
              <a:t>Аузы</a:t>
            </a:r>
            <a:r>
              <a:rPr lang="ru-RU" dirty="0"/>
              <a:t> </a:t>
            </a:r>
            <a:r>
              <a:rPr lang="ru-RU" dirty="0" err="1"/>
              <a:t>көбіктенеді</a:t>
            </a:r>
            <a:r>
              <a:rPr lang="ru-RU" dirty="0"/>
              <a:t> — </a:t>
            </a:r>
            <a:r>
              <a:rPr lang="ru-RU" dirty="0" err="1"/>
              <a:t>ішіп-жей</a:t>
            </a:r>
            <a:r>
              <a:rPr lang="ru-RU" dirty="0"/>
              <a:t> </a:t>
            </a:r>
            <a:r>
              <a:rPr lang="ru-RU" dirty="0" err="1"/>
              <a:t>алмайды</a:t>
            </a:r>
            <a:r>
              <a:rPr lang="ru-RU" dirty="0" smtClean="0"/>
              <a:t>;</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r>
              <a:rPr lang="ru-RU" dirty="0" err="1"/>
              <a:t>Жанына</a:t>
            </a:r>
            <a:r>
              <a:rPr lang="ru-RU" dirty="0"/>
              <a:t> </a:t>
            </a:r>
            <a:r>
              <a:rPr lang="ru-RU" dirty="0" err="1"/>
              <a:t>жолағанның</a:t>
            </a:r>
            <a:r>
              <a:rPr lang="ru-RU" dirty="0"/>
              <a:t> </a:t>
            </a:r>
            <a:r>
              <a:rPr lang="ru-RU" dirty="0" err="1"/>
              <a:t>бәрін</a:t>
            </a:r>
            <a:r>
              <a:rPr lang="ru-RU" dirty="0"/>
              <a:t> </a:t>
            </a:r>
            <a:r>
              <a:rPr lang="ru-RU" dirty="0" err="1"/>
              <a:t>қауып</a:t>
            </a:r>
            <a:r>
              <a:rPr lang="ru-RU" dirty="0"/>
              <a:t>, </a:t>
            </a:r>
            <a:r>
              <a:rPr lang="ru-RU" dirty="0" err="1"/>
              <a:t>тістеуі</a:t>
            </a:r>
            <a:r>
              <a:rPr lang="ru-RU" dirty="0"/>
              <a:t> </a:t>
            </a:r>
            <a:r>
              <a:rPr lang="ru-RU" dirty="0" err="1"/>
              <a:t>мүмкін</a:t>
            </a:r>
            <a:r>
              <a:rPr lang="ru-RU" dirty="0" smtClean="0"/>
              <a:t>.</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r>
              <a:rPr lang="ru-RU" dirty="0" err="1"/>
              <a:t>Хайуан</a:t>
            </a:r>
            <a:r>
              <a:rPr lang="ru-RU" dirty="0"/>
              <a:t> 5 </a:t>
            </a:r>
            <a:r>
              <a:rPr lang="ru-RU" dirty="0" err="1"/>
              <a:t>күн</a:t>
            </a:r>
            <a:r>
              <a:rPr lang="ru-RU" dirty="0"/>
              <a:t> 7 </a:t>
            </a:r>
            <a:r>
              <a:rPr lang="ru-RU" dirty="0" err="1"/>
              <a:t>күннің</a:t>
            </a:r>
            <a:r>
              <a:rPr lang="ru-RU" dirty="0"/>
              <a:t> </a:t>
            </a:r>
            <a:r>
              <a:rPr lang="ru-RU" dirty="0" err="1"/>
              <a:t>аралығында</a:t>
            </a:r>
            <a:r>
              <a:rPr lang="ru-RU" dirty="0"/>
              <a:t> </a:t>
            </a:r>
            <a:r>
              <a:rPr lang="ru-RU" dirty="0" err="1"/>
              <a:t>өледі</a:t>
            </a:r>
            <a:r>
              <a:rPr lang="ru-RU" dirty="0"/>
              <a:t>.</a:t>
            </a:r>
          </a:p>
        </p:txBody>
      </p:sp>
      <p:sp>
        <p:nvSpPr>
          <p:cNvPr id="5" name="Багетная рамка 4"/>
          <p:cNvSpPr/>
          <p:nvPr/>
        </p:nvSpPr>
        <p:spPr>
          <a:xfrm>
            <a:off x="5004048" y="1239060"/>
            <a:ext cx="3744416" cy="5112568"/>
          </a:xfrm>
          <a:prstGeom prst="bevel">
            <a:avLst>
              <a:gd name="adj" fmla="val 4360"/>
            </a:avLst>
          </a:prstGeom>
        </p:spPr>
        <p:style>
          <a:lnRef idx="2">
            <a:schemeClr val="dk1"/>
          </a:lnRef>
          <a:fillRef idx="1">
            <a:schemeClr val="lt1"/>
          </a:fillRef>
          <a:effectRef idx="0">
            <a:schemeClr val="dk1"/>
          </a:effectRef>
          <a:fontRef idx="minor">
            <a:schemeClr val="dk1"/>
          </a:fontRef>
        </p:style>
        <p:txBody>
          <a:bodyPr rtlCol="0" anchor="ctr"/>
          <a:lstStyle/>
          <a:p>
            <a:r>
              <a:rPr lang="ru-RU" b="1" dirty="0" err="1" smtClean="0"/>
              <a:t>Адамдарда</a:t>
            </a:r>
            <a:r>
              <a:rPr lang="ru-RU" dirty="0" smtClean="0"/>
              <a:t>:</a:t>
            </a:r>
            <a:endParaRPr lang="kk-KZ" b="1" dirty="0"/>
          </a:p>
          <a:p>
            <a:endParaRPr lang="ru-RU" b="1" dirty="0"/>
          </a:p>
          <a:p>
            <a:pPr marL="285750" indent="-285750">
              <a:buFont typeface="Arial" panose="020B0604020202020204" pitchFamily="34" charset="0"/>
              <a:buChar char="•"/>
            </a:pPr>
            <a:r>
              <a:rPr lang="ru-RU" sz="1600" dirty="0" err="1">
                <a:latin typeface="Times New Roman" panose="02020603050405020304" pitchFamily="18" charset="0"/>
                <a:cs typeface="Times New Roman" panose="02020603050405020304" pitchFamily="18" charset="0"/>
              </a:rPr>
              <a:t>Тістеген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жер</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ауырып</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ысиды</a:t>
            </a:r>
            <a:r>
              <a:rPr lang="ru-RU" sz="1600" dirty="0" smtClean="0">
                <a:latin typeface="Times New Roman" panose="02020603050405020304" pitchFamily="18" charset="0"/>
                <a:cs typeface="Times New Roman" panose="02020603050405020304" pitchFamily="18" charset="0"/>
              </a:rPr>
              <a:t>;</a:t>
            </a:r>
          </a:p>
          <a:p>
            <a:pPr marL="285750" indent="-285750">
              <a:buFont typeface="Arial" panose="020B0604020202020204" pitchFamily="34" charset="0"/>
              <a:buChar char="•"/>
            </a:pPr>
            <a:endParaRPr lang="ru-RU"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ru-RU" sz="1600" dirty="0" err="1">
                <a:latin typeface="Times New Roman" panose="02020603050405020304" pitchFamily="18" charset="0"/>
                <a:cs typeface="Times New Roman" panose="02020603050405020304" pitchFamily="18" charset="0"/>
              </a:rPr>
              <a:t>Алқынып</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демалады</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түрі</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жаңа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ғ</a:t>
            </a:r>
            <a:r>
              <a:rPr lang="ru-RU" sz="1600" dirty="0" err="1" smtClean="0">
                <a:latin typeface="Times New Roman" panose="02020603050405020304" pitchFamily="18" charset="0"/>
                <a:cs typeface="Times New Roman" panose="02020603050405020304" pitchFamily="18" charset="0"/>
              </a:rPr>
              <a:t>ана</a:t>
            </a:r>
            <a:r>
              <a:rPr lang="ru-RU" sz="1600" dirty="0" smtClean="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жылаған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адам</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сияқты</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болады</a:t>
            </a:r>
            <a:r>
              <a:rPr lang="ru-RU" sz="1600" dirty="0" smtClean="0">
                <a:latin typeface="Times New Roman" panose="02020603050405020304" pitchFamily="18" charset="0"/>
                <a:cs typeface="Times New Roman" panose="02020603050405020304" pitchFamily="18" charset="0"/>
              </a:rPr>
              <a:t>;</a:t>
            </a:r>
          </a:p>
          <a:p>
            <a:pPr marL="285750" indent="-285750">
              <a:buFont typeface="Arial" panose="020B0604020202020204" pitchFamily="34" charset="0"/>
              <a:buChar char="•"/>
            </a:pPr>
            <a:endParaRPr lang="ru-RU"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ru-RU" sz="1600" dirty="0" err="1">
                <a:latin typeface="Times New Roman" panose="02020603050405020304" pitchFamily="18" charset="0"/>
                <a:cs typeface="Times New Roman" panose="02020603050405020304" pitchFamily="18" charset="0"/>
              </a:rPr>
              <a:t>Ауырсынып</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және</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қиналып</a:t>
            </a:r>
            <a:r>
              <a:rPr lang="ru-RU" sz="1600" dirty="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жұтынады</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аузының</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сілекейі</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қоюланып</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желімдесе</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береді</a:t>
            </a:r>
            <a:r>
              <a:rPr lang="ru-RU" sz="1600" dirty="0" smtClean="0">
                <a:latin typeface="Times New Roman" panose="02020603050405020304" pitchFamily="18" charset="0"/>
                <a:cs typeface="Times New Roman" panose="02020603050405020304" pitchFamily="18" charset="0"/>
              </a:rPr>
              <a:t>;</a:t>
            </a:r>
          </a:p>
          <a:p>
            <a:pPr marL="285750" indent="-285750">
              <a:buFont typeface="Arial" panose="020B0604020202020204" pitchFamily="34" charset="0"/>
              <a:buChar char="•"/>
            </a:pPr>
            <a:endParaRPr lang="ru-RU"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ru-RU" sz="1600" dirty="0" err="1">
                <a:latin typeface="Times New Roman" panose="02020603050405020304" pitchFamily="18" charset="0"/>
                <a:cs typeface="Times New Roman" panose="02020603050405020304" pitchFamily="18" charset="0"/>
              </a:rPr>
              <a:t>Адамды</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үрей</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билейді</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ашуланшақ</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келеді</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құтырынып</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алас</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урады</a:t>
            </a:r>
            <a:r>
              <a:rPr lang="ru-RU" sz="1600" dirty="0" smtClean="0">
                <a:latin typeface="Times New Roman" panose="02020603050405020304" pitchFamily="18" charset="0"/>
                <a:cs typeface="Times New Roman" panose="02020603050405020304" pitchFamily="18" charset="0"/>
              </a:rPr>
              <a:t>;</a:t>
            </a:r>
          </a:p>
          <a:p>
            <a:pPr marL="285750" indent="-285750">
              <a:buFont typeface="Arial" panose="020B0604020202020204" pitchFamily="34" charset="0"/>
              <a:buChar char="•"/>
            </a:pPr>
            <a:endParaRPr lang="ru-RU"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ru-RU" sz="1600" dirty="0" err="1">
                <a:latin typeface="Times New Roman" panose="02020603050405020304" pitchFamily="18" charset="0"/>
                <a:cs typeface="Times New Roman" panose="02020603050405020304" pitchFamily="18" charset="0"/>
              </a:rPr>
              <a:t>Өлім</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алдында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талма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үстап</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дене</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құрысып</a:t>
            </a:r>
            <a:r>
              <a:rPr lang="ru-RU" sz="1600" dirty="0">
                <a:latin typeface="Times New Roman" panose="02020603050405020304" pitchFamily="18" charset="0"/>
                <a:cs typeface="Times New Roman" panose="02020603050405020304" pitchFamily="18" charset="0"/>
              </a:rPr>
              <a:t> сал </a:t>
            </a:r>
            <a:r>
              <a:rPr lang="ru-RU" sz="1600" dirty="0" err="1">
                <a:latin typeface="Times New Roman" panose="02020603050405020304" pitchFamily="18" charset="0"/>
                <a:cs typeface="Times New Roman" panose="02020603050405020304" pitchFamily="18" charset="0"/>
              </a:rPr>
              <a:t>болып</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қалады</a:t>
            </a:r>
            <a:r>
              <a:rPr lang="ru-RU" sz="1600" dirty="0">
                <a:latin typeface="Times New Roman" panose="02020603050405020304" pitchFamily="18" charset="0"/>
                <a:cs typeface="Times New Roman" panose="02020603050405020304" pitchFamily="18" charset="0"/>
              </a:rPr>
              <a:t>.</a:t>
            </a: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064" y="1412776"/>
            <a:ext cx="3384376" cy="2412268"/>
          </a:xfrm>
          <a:prstGeom prst="rect">
            <a:avLst/>
          </a:prstGeom>
        </p:spPr>
      </p:pic>
      <p:pic>
        <p:nvPicPr>
          <p:cNvPr id="7" name="Рисунок 6"/>
          <p:cNvPicPr>
            <a:picLocks noChangeAspect="1"/>
          </p:cNvPicPr>
          <p:nvPr/>
        </p:nvPicPr>
        <p:blipFill rotWithShape="1">
          <a:blip r:embed="rId4">
            <a:extLst>
              <a:ext uri="{28A0092B-C50C-407E-A947-70E740481C1C}">
                <a14:useLocalDpi xmlns:a14="http://schemas.microsoft.com/office/drawing/2010/main" val="0"/>
              </a:ext>
            </a:extLst>
          </a:blip>
          <a:srcRect l="14546" t="4116" r="10757" b="8690"/>
          <a:stretch/>
        </p:blipFill>
        <p:spPr>
          <a:xfrm>
            <a:off x="5181956" y="3825044"/>
            <a:ext cx="3350484" cy="2290191"/>
          </a:xfrm>
          <a:prstGeom prst="rect">
            <a:avLst/>
          </a:prstGeom>
        </p:spPr>
      </p:pic>
    </p:spTree>
    <p:extLst>
      <p:ext uri="{BB962C8B-B14F-4D97-AF65-F5344CB8AC3E}">
        <p14:creationId xmlns:p14="http://schemas.microsoft.com/office/powerpoint/2010/main" val="3274175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TotalTime>
  <Words>524</Words>
  <Application>Microsoft Office PowerPoint</Application>
  <PresentationFormat>Экран (4:3)</PresentationFormat>
  <Paragraphs>56</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Құтыру</vt:lpstr>
      <vt:lpstr>Презентация PowerPoint</vt:lpstr>
      <vt:lpstr>Алғашқы құтыру ауруын Авл Корнелий Цельс сипаттаған  — римдік философ және дәрігері.</vt:lpstr>
      <vt:lpstr>Презентация PowerPoint</vt:lpstr>
      <vt:lpstr>Презентация PowerPoint</vt:lpstr>
      <vt:lpstr>Презентация PowerPoint</vt:lpstr>
      <vt:lpstr>Құтыру вирусы айқын нейропробазияға ие. Перифериядан (шаққан орнынан бастап) ене отырып, нерв бағанасы бойынша орталық нерв жүйесіне шапшаңдылықпен жылжиды, ол ағзада перифериялық нерв бойынша орталыққа жетіп, сілекей бездерін қосқанда, әр түрлі органға түседі.  </vt:lpstr>
      <vt:lpstr>Rhabdoviridae тұқымдас, Lyssavirus түрі </vt:lpstr>
      <vt:lpstr>Құтырудың белгілері </vt:lpstr>
      <vt:lpstr>Патологиялық материал</vt:lpstr>
      <vt:lpstr>  Зертханалық диагностикасы: ИФР;  ДПР вирус­ антигенін анықтау;   Бабеша-Негри денешіктері;  ақ тышқандардың биологиялық сынамасы.  </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15</cp:revision>
  <dcterms:created xsi:type="dcterms:W3CDTF">2015-04-27T18:11:07Z</dcterms:created>
  <dcterms:modified xsi:type="dcterms:W3CDTF">2015-04-27T20:32:23Z</dcterms:modified>
</cp:coreProperties>
</file>