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74" r:id="rId3"/>
    <p:sldId id="272" r:id="rId4"/>
    <p:sldId id="268" r:id="rId5"/>
    <p:sldId id="270" r:id="rId6"/>
    <p:sldId id="273" r:id="rId7"/>
    <p:sldId id="258" r:id="rId8"/>
    <p:sldId id="259" r:id="rId9"/>
    <p:sldId id="260" r:id="rId10"/>
    <p:sldId id="261" r:id="rId11"/>
    <p:sldId id="262" r:id="rId12"/>
    <p:sldId id="265" r:id="rId13"/>
    <p:sldId id="264" r:id="rId14"/>
    <p:sldId id="266" r:id="rId15"/>
    <p:sldId id="269" r:id="rId16"/>
    <p:sldId id="271" r:id="rId17"/>
    <p:sldId id="267" r:id="rId18"/>
    <p:sldId id="275"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B32666-BBC7-4F58-979F-5259263155D6}" type="datetimeFigureOut">
              <a:rPr lang="ru-RU" smtClean="0"/>
              <a:t>24.04.2014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B999C5-B153-4A45-9D34-84DF45394B96}"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3B999C5-B153-4A45-9D34-84DF45394B96}" type="slidenum">
              <a:rPr lang="ru-RU" smtClean="0"/>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24.04.2014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24.04.2014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24.04.2014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24.04.2014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24.04.2014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7554" y="1785926"/>
            <a:ext cx="5105400" cy="2868168"/>
          </a:xfrm>
        </p:spPr>
        <p:txBody>
          <a:bodyPr/>
          <a:lstStyle/>
          <a:p>
            <a:pPr algn="ctr"/>
            <a:r>
              <a:rPr lang="ru-RU" sz="6000" dirty="0" err="1" smtClean="0"/>
              <a:t>Шешек</a:t>
            </a:r>
            <a:r>
              <a:rPr lang="ru-RU" sz="6000" dirty="0" smtClean="0"/>
              <a:t> </a:t>
            </a:r>
            <a:r>
              <a:rPr lang="ru-RU" sz="6000" dirty="0" err="1" smtClean="0"/>
              <a:t>ауруыны</a:t>
            </a:r>
            <a:r>
              <a:rPr lang="kk-KZ" sz="6000" dirty="0" smtClean="0"/>
              <a:t>ң вирусы</a:t>
            </a:r>
            <a:endParaRPr lang="ru-RU"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222" y="0"/>
            <a:ext cx="8429652" cy="1143000"/>
          </a:xfrm>
        </p:spPr>
        <p:txBody>
          <a:bodyPr>
            <a:normAutofit fontScale="90000"/>
          </a:bodyPr>
          <a:lstStyle/>
          <a:p>
            <a:r>
              <a:rPr lang="kk-KZ" dirty="0" smtClean="0"/>
              <a:t>             AVIPOXVIRUS мен </a:t>
            </a:r>
            <a:r>
              <a:rPr lang="kk-KZ" sz="4000" dirty="0" smtClean="0"/>
              <a:t>SUIPOXVIRUS</a:t>
            </a:r>
            <a:endParaRPr lang="ru-RU" dirty="0"/>
          </a:p>
        </p:txBody>
      </p:sp>
      <p:sp>
        <p:nvSpPr>
          <p:cNvPr id="3" name="Содержимое 2"/>
          <p:cNvSpPr>
            <a:spLocks noGrp="1"/>
          </p:cNvSpPr>
          <p:nvPr>
            <p:ph idx="1"/>
          </p:nvPr>
        </p:nvSpPr>
        <p:spPr/>
        <p:txBody>
          <a:bodyPr>
            <a:normAutofit fontScale="92500"/>
          </a:bodyPr>
          <a:lstStyle/>
          <a:p>
            <a:r>
              <a:rPr lang="kk-KZ" sz="4400" dirty="0" smtClean="0"/>
              <a:t>AVIPOXVIRUS-тауық шешегі, кептер шешегі, және қара торғаймен мекендердің шешек вирусы.</a:t>
            </a:r>
          </a:p>
          <a:p>
            <a:r>
              <a:rPr lang="kk-KZ" sz="4400" dirty="0" smtClean="0"/>
              <a:t>SUIPOXVIRUS-шошқалардың шешек вирусы</a:t>
            </a:r>
            <a:endParaRPr lang="ru-RU" sz="4400" dirty="0" smtClean="0"/>
          </a:p>
          <a:p>
            <a:endParaRPr lang="ru-RU" sz="4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7696200" cy="1143008"/>
          </a:xfrm>
        </p:spPr>
        <p:txBody>
          <a:bodyPr>
            <a:normAutofit fontScale="90000"/>
          </a:bodyPr>
          <a:lstStyle/>
          <a:p>
            <a:r>
              <a:rPr lang="kk-KZ" dirty="0" smtClean="0"/>
              <a:t>CAPRIPOXVIRUS мен </a:t>
            </a:r>
            <a:r>
              <a:rPr lang="en-US" dirty="0" smtClean="0"/>
              <a:t>LEPORI</a:t>
            </a:r>
            <a:r>
              <a:rPr lang="kk-KZ" dirty="0" smtClean="0"/>
              <a:t>POXVIRUS</a:t>
            </a:r>
            <a:endParaRPr lang="ru-RU" dirty="0"/>
          </a:p>
        </p:txBody>
      </p:sp>
      <p:sp>
        <p:nvSpPr>
          <p:cNvPr id="3" name="Содержимое 2"/>
          <p:cNvSpPr>
            <a:spLocks noGrp="1"/>
          </p:cNvSpPr>
          <p:nvPr>
            <p:ph idx="1"/>
          </p:nvPr>
        </p:nvSpPr>
        <p:spPr/>
        <p:txBody>
          <a:bodyPr>
            <a:normAutofit lnSpcReduction="10000"/>
          </a:bodyPr>
          <a:lstStyle/>
          <a:p>
            <a:r>
              <a:rPr lang="kk-KZ" sz="4000" dirty="0" smtClean="0"/>
              <a:t>CAPRIPOXVIRUS-қой мен ешкілердің,сонымен ІҚМ тері қабынуының шешек вирусы.</a:t>
            </a:r>
            <a:endParaRPr lang="ru-RU" sz="4000" dirty="0" smtClean="0"/>
          </a:p>
          <a:p>
            <a:r>
              <a:rPr lang="en-US" sz="4000" dirty="0" smtClean="0"/>
              <a:t>LEPORI</a:t>
            </a:r>
            <a:r>
              <a:rPr lang="kk-KZ" sz="4000" dirty="0" smtClean="0"/>
              <a:t>POXVIRUS-қояндардың миксома және ақуыздардың фиброма болып табылады.</a:t>
            </a:r>
            <a:endParaRPr lang="ru-RU" sz="4000" dirty="0" smtClean="0"/>
          </a:p>
          <a:p>
            <a:endParaRPr lang="ru-RU" sz="4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7239000" cy="6098570"/>
          </a:xfrm>
        </p:spPr>
        <p:txBody>
          <a:bodyPr>
            <a:normAutofit/>
          </a:bodyPr>
          <a:lstStyle/>
          <a:p>
            <a:pPr algn="ctr"/>
            <a:endParaRPr lang="kk-KZ" b="1" dirty="0" smtClean="0"/>
          </a:p>
          <a:p>
            <a:pPr algn="ctr"/>
            <a:r>
              <a:rPr lang="kk-KZ" b="1" dirty="0" smtClean="0"/>
              <a:t>ТӨЗІМДІЛІГІ</a:t>
            </a:r>
          </a:p>
          <a:p>
            <a:pPr algn="ctr"/>
            <a:r>
              <a:rPr lang="kk-KZ" sz="2800" dirty="0" smtClean="0"/>
              <a:t>Сыртқы ортада вирус төзімді, ал құрғақта 1,5 жылға дейін сақталады, қораларда-6 ай, жүнде-2ай, 15-20</a:t>
            </a:r>
            <a:r>
              <a:rPr lang="en-US" sz="2800" dirty="0" smtClean="0">
                <a:latin typeface="Agency FB"/>
              </a:rPr>
              <a:t>º</a:t>
            </a:r>
            <a:r>
              <a:rPr lang="kk-KZ" sz="2800" dirty="0" smtClean="0">
                <a:latin typeface="Agency FB"/>
              </a:rPr>
              <a:t>С суық температурада лиофилденген күйде 20 жылға дейін сақталады. Дезинфекциялық дәрі-дәрмектерге – карбол ерітіндісі, күкірт, тұз қышқылдары , хлорамин, формальдегид және күйдіргіш натрий вирусты бір сағатта өлтіреді.</a:t>
            </a:r>
            <a:endParaRPr lang="ru-RU"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7758138" cy="6072230"/>
          </a:xfrm>
        </p:spPr>
        <p:txBody>
          <a:bodyPr>
            <a:noAutofit/>
          </a:bodyPr>
          <a:lstStyle/>
          <a:p>
            <a:r>
              <a:rPr lang="kk-KZ" sz="3200" b="1" dirty="0" smtClean="0"/>
              <a:t>Шоғырлануы және репродукция. </a:t>
            </a:r>
            <a:r>
              <a:rPr lang="kk-KZ" sz="3200" dirty="0" smtClean="0"/>
              <a:t>Вирус </a:t>
            </a:r>
            <a:r>
              <a:rPr lang="kk-KZ" sz="3200" dirty="0" smtClean="0"/>
              <a:t>мал организміне ішке кірген ауамен бірге енеді,сөйтіп қан арқылы тері Клеткалары мен кілегей қабықтарға келеді. Вирустың шешінуі 2 сатыдан өтеді-алғашқыда  </a:t>
            </a:r>
          </a:p>
          <a:p>
            <a:r>
              <a:rPr lang="kk-KZ" sz="3200" dirty="0" smtClean="0"/>
              <a:t>ферменттер сыртқы қабығын,ал кейін</a:t>
            </a:r>
          </a:p>
          <a:p>
            <a:r>
              <a:rPr lang="kk-KZ" sz="3200" dirty="0" smtClean="0"/>
              <a:t>нен нуклеоид қабығын бұзады.Репро-</a:t>
            </a:r>
          </a:p>
          <a:p>
            <a:r>
              <a:rPr lang="kk-KZ" sz="3200" dirty="0" smtClean="0"/>
              <a:t>дукцияның барлық процестері (транск</a:t>
            </a:r>
          </a:p>
          <a:p>
            <a:r>
              <a:rPr lang="kk-KZ" sz="3200" dirty="0" smtClean="0"/>
              <a:t>рипция, репликация,трансляция) өтеді.       </a:t>
            </a:r>
            <a:endParaRPr lang="ru-RU"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14290"/>
            <a:ext cx="7500990" cy="6241446"/>
          </a:xfrm>
        </p:spPr>
        <p:txBody>
          <a:bodyPr>
            <a:normAutofit/>
          </a:bodyPr>
          <a:lstStyle/>
          <a:p>
            <a:pPr algn="ctr"/>
            <a:endParaRPr lang="kk-KZ" b="1" dirty="0" smtClean="0"/>
          </a:p>
          <a:p>
            <a:pPr algn="ctr"/>
            <a:endParaRPr lang="kk-KZ" sz="3200" b="1" dirty="0" smtClean="0"/>
          </a:p>
          <a:p>
            <a:pPr algn="ctr"/>
            <a:r>
              <a:rPr lang="kk-KZ" sz="3200" b="1" dirty="0" smtClean="0"/>
              <a:t>Өсіру</a:t>
            </a:r>
            <a:r>
              <a:rPr lang="kk-KZ" sz="3200" dirty="0" smtClean="0"/>
              <a:t>.</a:t>
            </a:r>
          </a:p>
          <a:p>
            <a:pPr algn="ctr"/>
            <a:r>
              <a:rPr lang="kk-KZ" sz="3200" dirty="0" smtClean="0"/>
              <a:t>Қой шешегінің вирусы басқа да покс-</a:t>
            </a:r>
          </a:p>
          <a:p>
            <a:r>
              <a:rPr lang="kk-KZ" sz="3200" dirty="0" smtClean="0"/>
              <a:t>вирустар сияқты,тауық эмбрионының ХАҚ, бүйрек клеткасы өсіндісінде және де қой</a:t>
            </a:r>
            <a:r>
              <a:rPr lang="kk-KZ" sz="3200" dirty="0" smtClean="0"/>
              <a:t>ларда биосынама жолымен өсіруге болады.</a:t>
            </a:r>
            <a:endParaRPr lang="ru-RU"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85728"/>
            <a:ext cx="7715304" cy="6357982"/>
          </a:xfrm>
        </p:spPr>
        <p:txBody>
          <a:bodyPr>
            <a:normAutofit fontScale="85000" lnSpcReduction="10000"/>
          </a:bodyPr>
          <a:lstStyle/>
          <a:p>
            <a:r>
              <a:rPr lang="kk-KZ" sz="2800" b="1" dirty="0" smtClean="0"/>
              <a:t>Эпизоотологиялық </a:t>
            </a:r>
            <a:r>
              <a:rPr lang="kk-KZ" sz="2800" dirty="0" smtClean="0"/>
              <a:t>: Қойлар </a:t>
            </a:r>
            <a:r>
              <a:rPr lang="kk-KZ" sz="2800" dirty="0" smtClean="0"/>
              <a:t>көбіне </a:t>
            </a:r>
            <a:r>
              <a:rPr lang="kk-KZ" sz="2800" dirty="0" smtClean="0"/>
              <a:t>ауа райының суық кезінде ауырады. Барлық жастағылары ауырады, </a:t>
            </a:r>
            <a:r>
              <a:rPr lang="kk-KZ" sz="2800" dirty="0" smtClean="0"/>
              <a:t>ісіресе </a:t>
            </a:r>
            <a:r>
              <a:rPr lang="kk-KZ" sz="2800" dirty="0" smtClean="0"/>
              <a:t>жас малдар және де биязы жүнді қойлар бұл аураға шалдыққыш келеді.</a:t>
            </a:r>
            <a:endParaRPr lang="ru-RU" sz="2800" dirty="0" smtClean="0"/>
          </a:p>
          <a:p>
            <a:r>
              <a:rPr lang="kk-KZ" sz="2800" b="1" dirty="0" smtClean="0"/>
              <a:t>Клиникалық </a:t>
            </a:r>
            <a:r>
              <a:rPr lang="kk-KZ" sz="2800" dirty="0" smtClean="0"/>
              <a:t>:температурасы 1-2 градусқа жоғарылап, тәбеті төмендейді, селсоқ тартады, мұрынның суы және көзден жас ағып қабығы </a:t>
            </a:r>
            <a:r>
              <a:rPr lang="kk-KZ" sz="2800" dirty="0" smtClean="0"/>
              <a:t>ісінеді. Денесінің тақыр жер</a:t>
            </a:r>
            <a:r>
              <a:rPr lang="kk-KZ" sz="2800" dirty="0" smtClean="0"/>
              <a:t>лерінде жаралар анық біленіп,тжылтыраған іріңді бөртпелер, ісік, түйін, күлдіреуік, қабыршық (розеола-папула-пустула) қаптап тұрады. Кейде мұндай жаралар іріңдеп ойық жараға-везикулаға айналады. Сосын ойық жаралар бір-бірімен қосылып үлкен зақымға айналуы мүмкүн. </a:t>
            </a:r>
            <a:endParaRPr lang="ru-RU" sz="2800" dirty="0" smtClean="0"/>
          </a:p>
          <a:p>
            <a:r>
              <a:rPr lang="kk-KZ" sz="2800" b="1" dirty="0" smtClean="0"/>
              <a:t>Патологиялық анатомиялық өзгерістер </a:t>
            </a:r>
            <a:r>
              <a:rPr lang="kk-KZ" sz="2800" dirty="0" smtClean="0"/>
              <a:t>теріде, тыныс алу жүйесінің кілегейлі қабықтарында, асқорыту жүйесінде геморрагиялық қабыну байқалады.</a:t>
            </a:r>
            <a:endParaRPr lang="ru-RU" sz="2800" dirty="0" smtClean="0"/>
          </a:p>
          <a:p>
            <a:endParaRPr lang="ru-RU" sz="2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20040"/>
            <a:ext cx="8929718" cy="1143000"/>
          </a:xfrm>
        </p:spPr>
        <p:txBody>
          <a:bodyPr>
            <a:normAutofit/>
          </a:bodyPr>
          <a:lstStyle/>
          <a:p>
            <a:r>
              <a:rPr lang="kk-KZ" sz="3200" dirty="0" smtClean="0"/>
              <a:t>Балау.Алдын ала балаудың әдістері</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214282" y="1214422"/>
            <a:ext cx="7643866" cy="5241314"/>
          </a:xfrm>
        </p:spPr>
        <p:txBody>
          <a:bodyPr>
            <a:noAutofit/>
          </a:bodyPr>
          <a:lstStyle/>
          <a:p>
            <a:r>
              <a:rPr lang="kk-KZ" sz="2800" b="1" dirty="0" smtClean="0"/>
              <a:t>Зертханалық балау</a:t>
            </a:r>
            <a:r>
              <a:rPr lang="kk-KZ" sz="2800" dirty="0" smtClean="0"/>
              <a:t>: Клетка өсіндісінде, </a:t>
            </a:r>
            <a:r>
              <a:rPr lang="kk-KZ" sz="2800" dirty="0" smtClean="0"/>
              <a:t>жас  </a:t>
            </a:r>
            <a:r>
              <a:rPr lang="kk-KZ" sz="2800" dirty="0" smtClean="0"/>
              <a:t>қойларға биосынама қояды, жай микроскоп </a:t>
            </a:r>
            <a:r>
              <a:rPr lang="kk-KZ" sz="2800" dirty="0" smtClean="0"/>
              <a:t>арқылы, </a:t>
            </a:r>
            <a:r>
              <a:rPr lang="kk-KZ" sz="2800" dirty="0" smtClean="0"/>
              <a:t>гистологиялық зерттеу, электронды микроскоп арқылы балауға болады.</a:t>
            </a:r>
            <a:endParaRPr lang="ru-RU" sz="2800" dirty="0" smtClean="0"/>
          </a:p>
          <a:p>
            <a:r>
              <a:rPr lang="kk-KZ" sz="2800" b="1" dirty="0" smtClean="0"/>
              <a:t>Ретроспективті </a:t>
            </a:r>
            <a:r>
              <a:rPr lang="kk-KZ" sz="2800" b="1" dirty="0" smtClean="0"/>
              <a:t>балау- </a:t>
            </a:r>
            <a:r>
              <a:rPr lang="kk-KZ" sz="2800" dirty="0" smtClean="0"/>
              <a:t>ДПР-да </a:t>
            </a:r>
            <a:r>
              <a:rPr lang="kk-KZ" sz="2800" dirty="0" smtClean="0"/>
              <a:t>ауру және ауырып жазылған малдың қан сарысуында пайда болған антиденелерді анықтайды.</a:t>
            </a:r>
            <a:endParaRPr lang="ru-RU" sz="2800" dirty="0" smtClean="0"/>
          </a:p>
          <a:p>
            <a:r>
              <a:rPr lang="kk-KZ" sz="2800" b="1" dirty="0" smtClean="0"/>
              <a:t>Ажыратып балау</a:t>
            </a:r>
            <a:r>
              <a:rPr lang="kk-KZ" sz="2800" dirty="0" smtClean="0"/>
              <a:t>: Қой шешегінің экземадан, қышымадан және қой мен ешкінің қара сүйелінен ажырата білу керек.  </a:t>
            </a:r>
            <a:endParaRPr lang="ru-RU" sz="2800" dirty="0" smtClean="0"/>
          </a:p>
          <a:p>
            <a:endParaRPr lang="ru-RU"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785794"/>
            <a:ext cx="7322288" cy="2790835"/>
          </a:xfrm>
        </p:spPr>
        <p:txBody>
          <a:bodyPr>
            <a:noAutofit/>
          </a:bodyPr>
          <a:lstStyle/>
          <a:p>
            <a:pPr algn="ctr"/>
            <a:r>
              <a:rPr lang="kk-KZ" sz="3200" dirty="0" smtClean="0">
                <a:solidFill>
                  <a:srgbClr val="002060"/>
                </a:solidFill>
              </a:rPr>
              <a:t>Иммунитет және арнамалы дауалау.</a:t>
            </a:r>
            <a:r>
              <a:rPr lang="kk-KZ" sz="3200" dirty="0" smtClean="0">
                <a:solidFill>
                  <a:srgbClr val="FF0000"/>
                </a:solidFill>
              </a:rPr>
              <a:t/>
            </a:r>
            <a:br>
              <a:rPr lang="kk-KZ" sz="3200" dirty="0" smtClean="0">
                <a:solidFill>
                  <a:srgbClr val="FF0000"/>
                </a:solidFill>
              </a:rPr>
            </a:br>
            <a:r>
              <a:rPr lang="kk-KZ" sz="3200" dirty="0" smtClean="0">
                <a:solidFill>
                  <a:srgbClr val="FF0000"/>
                </a:solidFill>
              </a:rPr>
              <a:t>Ауырып жазылған малдарда жылдық иммунитет түзіледі.</a:t>
            </a:r>
            <a:br>
              <a:rPr lang="kk-KZ" sz="3200" dirty="0" smtClean="0">
                <a:solidFill>
                  <a:srgbClr val="FF0000"/>
                </a:solidFill>
              </a:rPr>
            </a:br>
            <a:r>
              <a:rPr lang="kk-KZ" sz="3200" dirty="0" smtClean="0">
                <a:solidFill>
                  <a:srgbClr val="FF0000"/>
                </a:solidFill>
              </a:rPr>
              <a:t>Ал аурудың арнамалы дауалау үшін тірі және инактивтелген вакциналар бар, гоа-вакцинасы, поливалентті концентрленген вакцина (шешекке, брадзотқа және энтеротоксемияға қарсы).</a:t>
            </a:r>
            <a:r>
              <a:rPr lang="kk-KZ" sz="3200" dirty="0" smtClean="0"/>
              <a:t/>
            </a:r>
            <a:br>
              <a:rPr lang="kk-KZ" sz="3200" dirty="0" smtClean="0"/>
            </a:br>
            <a:endParaRPr lang="ru-RU"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785926"/>
            <a:ext cx="7322288" cy="1790703"/>
          </a:xfrm>
        </p:spPr>
        <p:txBody>
          <a:bodyPr>
            <a:noAutofit/>
          </a:bodyPr>
          <a:lstStyle/>
          <a:p>
            <a:pPr algn="ctr"/>
            <a:r>
              <a:rPr lang="kk-KZ" sz="4800" dirty="0" smtClean="0"/>
              <a:t/>
            </a:r>
            <a:br>
              <a:rPr lang="kk-KZ" sz="4800" dirty="0" smtClean="0"/>
            </a:br>
            <a:r>
              <a:rPr lang="kk-KZ" sz="4800" dirty="0" smtClean="0">
                <a:solidFill>
                  <a:srgbClr val="00B0F0"/>
                </a:solidFill>
              </a:rPr>
              <a:t>НАЗАРЛАРЫҢЫЗҒА </a:t>
            </a:r>
            <a:br>
              <a:rPr lang="kk-KZ" sz="4800" dirty="0" smtClean="0">
                <a:solidFill>
                  <a:srgbClr val="00B0F0"/>
                </a:solidFill>
              </a:rPr>
            </a:br>
            <a:r>
              <a:rPr lang="kk-KZ" sz="4800" dirty="0" smtClean="0">
                <a:solidFill>
                  <a:srgbClr val="00B0F0"/>
                </a:solidFill>
              </a:rPr>
              <a:t>РАҚМЕТ!</a:t>
            </a:r>
            <a:endParaRPr lang="ru-RU" sz="4800" dirty="0">
              <a:solidFill>
                <a:srgbClr val="00B0F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85728"/>
            <a:ext cx="7500990" cy="6170008"/>
          </a:xfrm>
        </p:spPr>
        <p:txBody>
          <a:bodyPr>
            <a:normAutofit/>
          </a:bodyPr>
          <a:lstStyle/>
          <a:p>
            <a:endParaRPr lang="kk-KZ" sz="3200" dirty="0" smtClean="0"/>
          </a:p>
          <a:p>
            <a:endParaRPr lang="kk-KZ" sz="3200" dirty="0" smtClean="0"/>
          </a:p>
          <a:p>
            <a:r>
              <a:rPr lang="kk-KZ" sz="3200" dirty="0" smtClean="0"/>
              <a:t>Қой шешегі</a:t>
            </a:r>
            <a:r>
              <a:rPr lang="en-US" sz="3200" dirty="0" smtClean="0"/>
              <a:t> -</a:t>
            </a:r>
            <a:r>
              <a:rPr lang="kk-KZ" sz="3200" dirty="0" smtClean="0"/>
              <a:t> </a:t>
            </a:r>
            <a:r>
              <a:rPr lang="en-US" sz="3200" dirty="0" err="1" smtClean="0"/>
              <a:t>Variola</a:t>
            </a:r>
            <a:r>
              <a:rPr lang="en-US" sz="3200" dirty="0" smtClean="0"/>
              <a:t> </a:t>
            </a:r>
            <a:r>
              <a:rPr lang="en-US" sz="3200" dirty="0" err="1" smtClean="0"/>
              <a:t>ovis</a:t>
            </a:r>
            <a:r>
              <a:rPr lang="en-US" sz="3200" dirty="0" smtClean="0"/>
              <a:t> – </a:t>
            </a:r>
            <a:r>
              <a:rPr lang="kk-KZ" sz="3200" dirty="0" smtClean="0"/>
              <a:t>жіті жұғымтал ауру, бұл дененің кілегей қабықтары мен тері қыртыстарында іріңді бөртпелердің пайда болуымен және дене қызуы көтерілуімен сипатталады.</a:t>
            </a:r>
            <a:endParaRPr lang="ru-RU" sz="3200" dirty="0" smtClean="0"/>
          </a:p>
          <a:p>
            <a:endParaRPr lang="ru-RU"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1026" name="Picture 2" descr="C:\Documents and Settings\студент_2\Рабочий стол\1.jpeg"/>
          <p:cNvPicPr>
            <a:picLocks noChangeAspect="1" noChangeArrowheads="1"/>
          </p:cNvPicPr>
          <p:nvPr/>
        </p:nvPicPr>
        <p:blipFill>
          <a:blip r:embed="rId2" cstate="print"/>
          <a:srcRect/>
          <a:stretch>
            <a:fillRect/>
          </a:stretch>
        </p:blipFill>
        <p:spPr bwMode="auto">
          <a:xfrm>
            <a:off x="285720" y="500042"/>
            <a:ext cx="7643866" cy="592935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214422"/>
            <a:ext cx="7696200" cy="4846320"/>
          </a:xfrm>
        </p:spPr>
        <p:txBody>
          <a:bodyPr>
            <a:noAutofit/>
          </a:bodyPr>
          <a:lstStyle/>
          <a:p>
            <a:r>
              <a:rPr lang="kk-KZ" sz="3200" dirty="0" smtClean="0"/>
              <a:t>Қоздырушысы: Кой шешегінің вирусын </a:t>
            </a:r>
            <a:r>
              <a:rPr lang="ru-RU" sz="3200" dirty="0" smtClean="0"/>
              <a:t>1903 </a:t>
            </a:r>
            <a:r>
              <a:rPr lang="ru-RU" sz="3200" dirty="0" err="1" smtClean="0"/>
              <a:t>жылы</a:t>
            </a:r>
            <a:r>
              <a:rPr lang="ru-RU" sz="3200" dirty="0" smtClean="0"/>
              <a:t> француз </a:t>
            </a:r>
            <a:r>
              <a:rPr lang="ru-RU" sz="3200" dirty="0" err="1" smtClean="0"/>
              <a:t>галымы</a:t>
            </a:r>
            <a:r>
              <a:rPr lang="ru-RU" sz="3200" dirty="0" smtClean="0"/>
              <a:t> </a:t>
            </a:r>
            <a:r>
              <a:rPr lang="ru-RU" sz="3200" dirty="0" err="1" smtClean="0"/>
              <a:t>А.Боррел</a:t>
            </a:r>
            <a:r>
              <a:rPr lang="ru-RU" sz="3200" dirty="0" smtClean="0"/>
              <a:t> </a:t>
            </a:r>
            <a:r>
              <a:rPr lang="ru-RU" sz="3200" dirty="0" err="1" smtClean="0"/>
              <a:t>аны</a:t>
            </a:r>
            <a:r>
              <a:rPr lang="kk-KZ" sz="3200" dirty="0" smtClean="0"/>
              <a:t>қтады. Бұл вирус, басқа да поксвирустар сияқты ірі вирустарға жатады—200-340 нм, оларды жарық микроскопында көруге болады. Электронды микроскоп астында сопақша немесе тікбұрышты пішінді көрінеді, ал беткі жағында талшықтары болады.</a:t>
            </a:r>
            <a:endParaRPr lang="ru-RU" sz="3200" dirty="0" smtClean="0"/>
          </a:p>
          <a:p>
            <a:endParaRPr lang="ru-RU"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500042"/>
            <a:ext cx="7715304" cy="5527066"/>
          </a:xfrm>
        </p:spPr>
        <p:txBody>
          <a:bodyPr>
            <a:noAutofit/>
          </a:bodyPr>
          <a:lstStyle/>
          <a:p>
            <a:r>
              <a:rPr lang="kk-KZ" sz="3200" dirty="0" smtClean="0"/>
              <a:t>Вирус құрылымы күрделі. Вирион нуклеоидының екі жаны ішке қарай ойысқан, ДНҚ-лы белокпен ассоциацияланған. Нуклеоидта ішкі және сыртқы мембранадан тұратын қабығы бар. Ойысқан жерінде екі латеральды дене орналасқан, олардың қызметі осы уақытқа дейін анықталған. Өзекше латеральді  денелермен бірге сыртқы қабықпен қоршалған. Геномы екі жіпшелі сызықшалы ДНҚ лы болып  табылады.</a:t>
            </a:r>
            <a:endParaRPr lang="ru-RU" sz="3200" dirty="0" smtClean="0"/>
          </a:p>
          <a:p>
            <a:endParaRPr lang="ru-RU"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Documents and Settings\студент_2\Рабочий стол\оспа.jpeg"/>
          <p:cNvPicPr>
            <a:picLocks noGrp="1" noChangeAspect="1" noChangeArrowheads="1"/>
          </p:cNvPicPr>
          <p:nvPr>
            <p:ph idx="1"/>
          </p:nvPr>
        </p:nvPicPr>
        <p:blipFill>
          <a:blip r:embed="rId2" cstate="print"/>
          <a:srcRect/>
          <a:stretch>
            <a:fillRect/>
          </a:stretch>
        </p:blipFill>
        <p:spPr bwMode="auto">
          <a:xfrm>
            <a:off x="428596" y="357166"/>
            <a:ext cx="7500990" cy="550072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43240" y="1857364"/>
            <a:ext cx="5105400" cy="2868168"/>
          </a:xfrm>
        </p:spPr>
        <p:txBody>
          <a:bodyPr/>
          <a:lstStyle/>
          <a:p>
            <a:pPr algn="ctr"/>
            <a:r>
              <a:rPr lang="ru-RU" sz="5400" dirty="0" err="1" smtClean="0"/>
              <a:t>Шешек</a:t>
            </a:r>
            <a:r>
              <a:rPr lang="ru-RU" sz="5400" dirty="0" smtClean="0"/>
              <a:t> </a:t>
            </a:r>
            <a:r>
              <a:rPr lang="ru-RU" sz="5400" dirty="0" err="1" smtClean="0"/>
              <a:t>ауруы</a:t>
            </a:r>
            <a:r>
              <a:rPr lang="kk-KZ" sz="5400" dirty="0" smtClean="0"/>
              <a:t> вирусының жіктелуі </a:t>
            </a:r>
            <a:endParaRPr lang="ru-RU" sz="5400" dirty="0"/>
          </a:p>
        </p:txBody>
      </p:sp>
      <p:pic>
        <p:nvPicPr>
          <p:cNvPr id="3074" name="Picture 2" descr="C:\Documents and Settings\студент_2\Рабочий стол\i.jpeg"/>
          <p:cNvPicPr>
            <a:picLocks noChangeAspect="1" noChangeArrowheads="1"/>
          </p:cNvPicPr>
          <p:nvPr/>
        </p:nvPicPr>
        <p:blipFill>
          <a:blip r:embed="rId2" cstate="print"/>
          <a:srcRect/>
          <a:stretch>
            <a:fillRect/>
          </a:stretch>
        </p:blipFill>
        <p:spPr bwMode="auto">
          <a:xfrm>
            <a:off x="214282" y="428604"/>
            <a:ext cx="2714644" cy="571504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7239000" cy="1143000"/>
          </a:xfrm>
        </p:spPr>
        <p:txBody>
          <a:bodyPr/>
          <a:lstStyle/>
          <a:p>
            <a:r>
              <a:rPr lang="kk-KZ" dirty="0" smtClean="0"/>
              <a:t>         ORTHOPOXVIRUS</a:t>
            </a:r>
            <a:endParaRPr lang="ru-RU" dirty="0"/>
          </a:p>
        </p:txBody>
      </p:sp>
      <p:sp>
        <p:nvSpPr>
          <p:cNvPr id="3" name="Содержимое 2"/>
          <p:cNvSpPr>
            <a:spLocks noGrp="1"/>
          </p:cNvSpPr>
          <p:nvPr>
            <p:ph idx="1"/>
          </p:nvPr>
        </p:nvSpPr>
        <p:spPr/>
        <p:txBody>
          <a:bodyPr>
            <a:normAutofit/>
          </a:bodyPr>
          <a:lstStyle/>
          <a:p>
            <a:r>
              <a:rPr lang="kk-KZ" sz="4400" dirty="0" smtClean="0"/>
              <a:t>ORTHOPOXVIRUS-бұл тұқым адамдармен маймылдардың жылқылар мен түйелердің сиыр және тышқандардың шешек вакцинасын қосады.</a:t>
            </a:r>
            <a:endParaRPr lang="ru-RU" sz="4400" dirty="0" smtClean="0"/>
          </a:p>
          <a:p>
            <a:endParaRPr lang="ru-RU" sz="4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t>             PаRAPOXVIRUS</a:t>
            </a:r>
            <a:endParaRPr lang="ru-RU" dirty="0"/>
          </a:p>
        </p:txBody>
      </p:sp>
      <p:sp>
        <p:nvSpPr>
          <p:cNvPr id="3" name="Содержимое 2"/>
          <p:cNvSpPr>
            <a:spLocks noGrp="1"/>
          </p:cNvSpPr>
          <p:nvPr>
            <p:ph idx="1"/>
          </p:nvPr>
        </p:nvSpPr>
        <p:spPr>
          <a:xfrm>
            <a:off x="428596" y="2011680"/>
            <a:ext cx="7239000" cy="4346278"/>
          </a:xfrm>
        </p:spPr>
        <p:txBody>
          <a:bodyPr>
            <a:normAutofit/>
          </a:bodyPr>
          <a:lstStyle/>
          <a:p>
            <a:r>
              <a:rPr lang="kk-KZ" sz="4400" dirty="0" smtClean="0"/>
              <a:t>PАRAPOXVIRUS-қой мен ешкілердің контагиозды эктимасы (терінің қабынуы сауындылардың түйіндері)</a:t>
            </a:r>
            <a:endParaRPr lang="ru-RU" sz="4400" dirty="0" smtClean="0"/>
          </a:p>
          <a:p>
            <a:endParaRPr lang="ru-RU" sz="4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133</TotalTime>
  <Words>502</Words>
  <Application>Microsoft Office PowerPoint</Application>
  <PresentationFormat>Экран (4:3)</PresentationFormat>
  <Paragraphs>40</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Изящная</vt:lpstr>
      <vt:lpstr>Шешек ауруының вирусы</vt:lpstr>
      <vt:lpstr>Слайд 2</vt:lpstr>
      <vt:lpstr>Слайд 3</vt:lpstr>
      <vt:lpstr>Слайд 4</vt:lpstr>
      <vt:lpstr>Слайд 5</vt:lpstr>
      <vt:lpstr>Слайд 6</vt:lpstr>
      <vt:lpstr>Шешек ауруы вирусының жіктелуі </vt:lpstr>
      <vt:lpstr>         ORTHOPOXVIRUS</vt:lpstr>
      <vt:lpstr>             PаRAPOXVIRUS</vt:lpstr>
      <vt:lpstr>             AVIPOXVIRUS мен SUIPOXVIRUS</vt:lpstr>
      <vt:lpstr>CAPRIPOXVIRUS мен LEPORIPOXVIRUS</vt:lpstr>
      <vt:lpstr>Слайд 12</vt:lpstr>
      <vt:lpstr>Слайд 13</vt:lpstr>
      <vt:lpstr>Слайд 14</vt:lpstr>
      <vt:lpstr>Слайд 15</vt:lpstr>
      <vt:lpstr>Балау.Алдын ала балаудың әдістері </vt:lpstr>
      <vt:lpstr>Иммунитет және арнамалы дауалау. Ауырып жазылған малдарда жылдық иммунитет түзіледі. Ал аурудың арнамалы дауалау үшін тірі және инактивтелген вакциналар бар, гоа-вакцинасы, поливалентті концентрленген вакцина (шешекке, брадзотқа және энтеротоксемияға қарсы). </vt:lpstr>
      <vt:lpstr> НАЗАРЛАРЫҢЫЗҒА  РАҚМЕТ!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Шешек ауруының вирусы</dc:title>
  <dc:creator>Айгера</dc:creator>
  <cp:lastModifiedBy>Admin</cp:lastModifiedBy>
  <cp:revision>17</cp:revision>
  <dcterms:created xsi:type="dcterms:W3CDTF">2014-04-23T03:32:23Z</dcterms:created>
  <dcterms:modified xsi:type="dcterms:W3CDTF">2014-04-24T17:42:28Z</dcterms:modified>
</cp:coreProperties>
</file>