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D39EF309-41F4-4D57-A394-D560E0F6BCF6}" type="datetimeFigureOut">
              <a:rPr lang="ru-RU" smtClean="0"/>
              <a:t>21.09.2010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01CB0EA7-92BA-4DDC-AC94-A82DB19F55F8}" type="slidenum">
              <a:rPr lang="ru-RU" smtClean="0"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Autofit/>
          </a:bodyPr>
          <a:lstStyle/>
          <a:p>
            <a:r>
              <a:rPr lang="ru-RU" sz="9600" b="1" u="sng" dirty="0" smtClean="0"/>
              <a:t>Стрептококки</a:t>
            </a:r>
            <a:endParaRPr lang="ru-RU" sz="9600" b="1" u="sng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r>
              <a:rPr lang="en-US" sz="2000" dirty="0" smtClean="0"/>
              <a:t>Streptococcus </a:t>
            </a:r>
            <a:r>
              <a:rPr lang="en-US" sz="2000" dirty="0" err="1" smtClean="0"/>
              <a:t>lactis</a:t>
            </a:r>
            <a:r>
              <a:rPr lang="en-US" sz="2000" dirty="0" smtClean="0"/>
              <a:t> (</a:t>
            </a:r>
            <a:r>
              <a:rPr lang="ru-RU" sz="2000" dirty="0" smtClean="0"/>
              <a:t>переведен в род </a:t>
            </a:r>
            <a:r>
              <a:rPr lang="en-US" sz="2000" dirty="0" err="1" smtClean="0"/>
              <a:t>Lactococcus</a:t>
            </a:r>
            <a:r>
              <a:rPr lang="en-US" sz="2000" dirty="0" smtClean="0"/>
              <a:t>) — </a:t>
            </a:r>
            <a:r>
              <a:rPr lang="ru-RU" sz="2000" dirty="0" smtClean="0"/>
              <a:t>молочнокислый стрептококк, молочнокислая бактерия.</a:t>
            </a:r>
            <a:endParaRPr lang="ru-RU" sz="2000" dirty="0"/>
          </a:p>
        </p:txBody>
      </p:sp>
      <p:pic>
        <p:nvPicPr>
          <p:cNvPr id="9218" name="Picture 2" descr="C:\Documents and Settings\Администратор\Рабочий стол\buttermilk_P711112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142984"/>
            <a:ext cx="7802586" cy="478634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Заболевания, вызываемые стрептококками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u-RU" dirty="0" smtClean="0"/>
              <a:t>Рожистое воспаление</a:t>
            </a:r>
          </a:p>
          <a:p>
            <a:r>
              <a:rPr lang="ru-RU" dirty="0" smtClean="0"/>
              <a:t>Скарлатина</a:t>
            </a:r>
          </a:p>
          <a:p>
            <a:r>
              <a:rPr lang="ru-RU" dirty="0" err="1" smtClean="0"/>
              <a:t>Гломерулонефрит</a:t>
            </a:r>
            <a:endParaRPr lang="ru-RU" dirty="0" smtClean="0"/>
          </a:p>
          <a:p>
            <a:r>
              <a:rPr lang="ru-RU" dirty="0" smtClean="0"/>
              <a:t>Ревматизм</a:t>
            </a:r>
          </a:p>
          <a:p>
            <a:r>
              <a:rPr lang="ru-RU" dirty="0" smtClean="0"/>
              <a:t>Ангина</a:t>
            </a:r>
          </a:p>
          <a:p>
            <a:r>
              <a:rPr lang="ru-RU" dirty="0" smtClean="0"/>
              <a:t>Фарингит</a:t>
            </a:r>
          </a:p>
          <a:p>
            <a:r>
              <a:rPr lang="ru-RU" dirty="0" err="1" smtClean="0"/>
              <a:t>Стрептодермия</a:t>
            </a:r>
            <a:endParaRPr lang="ru-RU" dirty="0" smtClean="0"/>
          </a:p>
          <a:p>
            <a:r>
              <a:rPr lang="ru-RU" dirty="0" err="1" smtClean="0"/>
              <a:t>Пародонтит</a:t>
            </a:r>
            <a:endParaRPr lang="ru-RU" dirty="0" smtClean="0"/>
          </a:p>
          <a:p>
            <a:r>
              <a:rPr lang="ru-RU" dirty="0" smtClean="0"/>
              <a:t>Абсцесс</a:t>
            </a:r>
          </a:p>
          <a:p>
            <a:r>
              <a:rPr lang="ru-RU" dirty="0" smtClean="0"/>
              <a:t>Бронхит</a:t>
            </a:r>
          </a:p>
          <a:p>
            <a:r>
              <a:rPr lang="ru-RU" dirty="0" smtClean="0"/>
              <a:t>Пневмония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00791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Рожа (от польск. </a:t>
            </a:r>
            <a:r>
              <a:rPr lang="ru-RU" sz="1600" dirty="0" err="1" smtClean="0"/>
              <a:t>róża</a:t>
            </a:r>
            <a:r>
              <a:rPr lang="ru-RU" sz="1600" dirty="0" smtClean="0"/>
              <a:t> — роза или фр. </a:t>
            </a:r>
            <a:r>
              <a:rPr lang="ru-RU" sz="1600" dirty="0" err="1" smtClean="0"/>
              <a:t>rouge</a:t>
            </a:r>
            <a:r>
              <a:rPr lang="ru-RU" sz="1600" dirty="0" smtClean="0"/>
              <a:t> — красный) (лат. </a:t>
            </a:r>
            <a:r>
              <a:rPr lang="ru-RU" sz="1600" dirty="0" err="1" smtClean="0"/>
              <a:t>erysipelas</a:t>
            </a:r>
            <a:r>
              <a:rPr lang="ru-RU" sz="1600" dirty="0" smtClean="0"/>
              <a:t>) — распространенная </a:t>
            </a:r>
            <a:r>
              <a:rPr lang="ru-RU" sz="1600" dirty="0" err="1" smtClean="0"/>
              <a:t>инфекционнная</a:t>
            </a:r>
            <a:r>
              <a:rPr lang="ru-RU" sz="1600" dirty="0" smtClean="0"/>
              <a:t> болезнь. Острое, нередко рецидивирующее инфекционное заболевание множественной этиологии, вызывается обычно стрептококками </a:t>
            </a:r>
            <a:r>
              <a:rPr lang="ru-RU" sz="1600" dirty="0" err="1" smtClean="0"/>
              <a:t>Streptococcus</a:t>
            </a:r>
            <a:r>
              <a:rPr lang="ru-RU" sz="1600" dirty="0" smtClean="0"/>
              <a:t> </a:t>
            </a:r>
            <a:r>
              <a:rPr lang="ru-RU" sz="1600" dirty="0" err="1" smtClean="0"/>
              <a:t>pyogenes</a:t>
            </a:r>
            <a:r>
              <a:rPr lang="ru-RU" sz="1600" dirty="0" smtClean="0"/>
              <a:t>. Проявляется характерным поражением кожи с образованием не резко ограниченного очага воспаления (эритема), сопровождается лихорадкой и симптомами общей интоксикации. Заболевание характеризуется острым началом, на коже (чаще голени, лице) образуется чётко отграниченный очаг ярко-красного цвета, нередко с валиком по краям, резким отеком кожи и от флегмоны.</a:t>
            </a:r>
            <a:endParaRPr lang="ru-RU" sz="1600" dirty="0"/>
          </a:p>
        </p:txBody>
      </p:sp>
      <p:pic>
        <p:nvPicPr>
          <p:cNvPr id="10242" name="Picture 2" descr="C:\Documents and Settings\Администратор\Рабочий стол\d180d0bed0b6d0b0-d0b1d0bed0bbd0b5d0b7d0bdd18c-300x22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2857496"/>
            <a:ext cx="5429288" cy="33047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86544"/>
          </a:xfrm>
        </p:spPr>
        <p:txBody>
          <a:bodyPr>
            <a:normAutofit/>
          </a:bodyPr>
          <a:lstStyle/>
          <a:p>
            <a:r>
              <a:rPr lang="ru-RU" sz="1600" dirty="0" err="1" smtClean="0"/>
              <a:t>Гломерулонефрит</a:t>
            </a:r>
            <a:r>
              <a:rPr lang="ru-RU" sz="1600" dirty="0" smtClean="0"/>
              <a:t>, также известный как клубочковый нефрит, сокращенно ГН — заболевание почек, характеризующееся воспалением </a:t>
            </a:r>
            <a:r>
              <a:rPr lang="ru-RU" sz="1600" dirty="0" err="1" smtClean="0"/>
              <a:t>гломерул</a:t>
            </a:r>
            <a:r>
              <a:rPr lang="ru-RU" sz="1600" dirty="0" smtClean="0"/>
              <a:t>. Это состояние может представлено изолированной гематурией и/или протеинурией; или как нефротический синдром, нефритический синдром, острая почечная недостаточность, или хроническая почечная недостаточность. Они собраны в несколько различных групп — </a:t>
            </a:r>
            <a:r>
              <a:rPr lang="ru-RU" sz="1600" dirty="0" err="1" smtClean="0"/>
              <a:t>непролиферативные</a:t>
            </a:r>
            <a:r>
              <a:rPr lang="ru-RU" sz="1600" dirty="0" smtClean="0"/>
              <a:t> или пролиферативные типы. Диагностирование образца ГН важно, потому что тактика и лечение отличаются в зависимости от типа.</a:t>
            </a:r>
          </a:p>
          <a:p>
            <a:r>
              <a:rPr lang="ru-RU" sz="1600" dirty="0" smtClean="0"/>
              <a:t>Первичные ГН — те, которые развиваются непосредственно из-за нарушения морфологии почек, вторичные ГН связаны с определенными инфекциями (бактериальные, вирусные или паразитные микроорганизмы), наркотиками, системными заболеваниями (СКВ, </a:t>
            </a:r>
            <a:r>
              <a:rPr lang="ru-RU" sz="1600" dirty="0" err="1" smtClean="0"/>
              <a:t>васкулиты</a:t>
            </a:r>
            <a:r>
              <a:rPr lang="ru-RU" sz="1600" dirty="0" smtClean="0"/>
              <a:t>) или раковыми образованиями.</a:t>
            </a:r>
          </a:p>
          <a:p>
            <a:r>
              <a:rPr lang="ru-RU" sz="1600" dirty="0" smtClean="0"/>
              <a:t>ГН можно разделить на острый, хронический и быстропрогрессирующий.</a:t>
            </a:r>
            <a:endParaRPr lang="ru-RU" sz="1600" dirty="0"/>
          </a:p>
        </p:txBody>
      </p:sp>
      <p:pic>
        <p:nvPicPr>
          <p:cNvPr id="11266" name="Picture 2" descr="C:\Documents and Settings\Администратор\Рабочий стол\d0b3d0bbd0bed0bcd0b5d180d183d0bbd0bed0bdd0b5d184d180d0b8d182-300x2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571604" y="3857628"/>
            <a:ext cx="6049983" cy="25717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Ангина (острый тонзиллит) — острое инфекционное заболевание, для которого характерно воспаление лимфоидных образований глоточного кольца, чаще всего — миндалин (в просторечии «гланды» — расположены по бокам входа в глотку и хорошо видны, если заглянуть в открытый рот).</a:t>
            </a:r>
          </a:p>
          <a:p>
            <a:r>
              <a:rPr lang="ru-RU" sz="1600" dirty="0" smtClean="0"/>
              <a:t>Симптомы</a:t>
            </a:r>
          </a:p>
          <a:p>
            <a:r>
              <a:rPr lang="ru-RU" sz="1600" dirty="0" smtClean="0"/>
              <a:t>Резкая и сильная боль в горле, особенно при глотании, повышенная температура (39-40 градусов, может доходить до 41 градуса), резкая слабость, головная боль, увеличение </a:t>
            </a:r>
            <a:r>
              <a:rPr lang="ru-RU" sz="1600" dirty="0" err="1" smtClean="0"/>
              <a:t>лимфоузлов</a:t>
            </a:r>
            <a:r>
              <a:rPr lang="ru-RU" sz="1600" dirty="0" smtClean="0"/>
              <a:t>, которые прощупываются под нижней челюстью ближе к шее (их прощупывание болезненно).</a:t>
            </a:r>
          </a:p>
          <a:p>
            <a:r>
              <a:rPr lang="ru-RU" sz="1600" dirty="0" smtClean="0"/>
              <a:t>Ангина может протекать и при меньших температурах тела — от 37 до 38 градусах, но с большим поражением горла.</a:t>
            </a:r>
            <a:endParaRPr lang="ru-RU" sz="1600" dirty="0"/>
          </a:p>
        </p:txBody>
      </p:sp>
      <p:pic>
        <p:nvPicPr>
          <p:cNvPr id="12290" name="Picture 2" descr="C:\Documents and Settings\Администратор\Рабочий стол\d0b0d0bdd0b3d0b8d0bdd0b0-2-300x17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18" y="3286125"/>
            <a:ext cx="5357850" cy="27479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Лечение стрептококковых инфекций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ru-RU" sz="1300" dirty="0" smtClean="0"/>
              <a:t> Для лечения стрептококковой инфекции используется широкий спектр неспецифических антибиотиков. Это означает, что они уничтожают нормальную флору вместе со стрептококковой инфекцией. Это снижает естественный баланс бактерий в вашем организме, что в результате может привести к дрожжевым грибковым инфекциям у женщин, а также чрезмерному развитию дрожжевого грибка во всем организме, фактически провоцирующего неодолимую тягу к сладостям, возможной паховой эпидермофитии у мужчин, эпидермофитии стопы или грибковой инфекции ногтей, переутомлению, депрессии, нервозности, нарушению пищеварения, бесплодию и снижению сексуальной активности. </a:t>
            </a:r>
          </a:p>
          <a:p>
            <a:endParaRPr lang="ru-RU" sz="1300" dirty="0" smtClean="0"/>
          </a:p>
          <a:p>
            <a:r>
              <a:rPr lang="ru-RU" sz="1300" dirty="0" smtClean="0"/>
              <a:t>Существуют альтернативы приему антибиотиков от стрептококковой инфекции. Однако любой больной, не желающий пользоваться антибиотиками для лечения стрептококковой инфекции, должен в высшей мере сознательно отнестись к своему решению во избежание развития ревматической атаки. Необходимо сдавать на анализ мазок из горла даже после исчезновения симптомов болезни, чтобы убедиться в отсутствии стрептококковой инфекции. Кроме того, обязательно принимайте, как минимум, 500 мг витамина С ежедневно в течение 10 дней в процессе лечения стрептококка. </a:t>
            </a:r>
          </a:p>
          <a:p>
            <a:endParaRPr lang="ru-RU" sz="1300" dirty="0" smtClean="0"/>
          </a:p>
          <a:p>
            <a:r>
              <a:rPr lang="ru-RU" sz="1300" dirty="0" smtClean="0"/>
              <a:t>Некоторые эксперименты, проведенные д-ром </a:t>
            </a:r>
            <a:r>
              <a:rPr lang="ru-RU" sz="1300" dirty="0" err="1" smtClean="0"/>
              <a:t>Райнхартом</a:t>
            </a:r>
            <a:r>
              <a:rPr lang="ru-RU" sz="1300" dirty="0" smtClean="0"/>
              <a:t> и службой общественного здравоохранения еще в 30-е годы, показали, что ревматическая атака происходит только при недостатке в организме витамина С. Однако эти отчеты были неубедительными, а дальнейшие эксперименты не проводились, возможно, по той причине, что появление антибиотиков в 40-е годы ослабило интерес к исследованиям, связанным с диетой. При наличии стрептококковой инфекции рекомендуется также принимать от 10 000 до 20 000 Ед. витамина А.</a:t>
            </a:r>
            <a:endParaRPr lang="ru-RU" sz="13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1"/>
          <p:cNvSpPr>
            <a:spLocks noGrp="1"/>
          </p:cNvSpPr>
          <p:nvPr>
            <p:ph idx="1"/>
          </p:nvPr>
        </p:nvSpPr>
        <p:spPr>
          <a:xfrm>
            <a:off x="457200" y="214313"/>
            <a:ext cx="8229600" cy="591185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Стрептококк (лат. </a:t>
            </a:r>
            <a:r>
              <a:rPr lang="ru-RU" sz="1800" dirty="0" err="1" smtClean="0"/>
              <a:t>Streptococcus</a:t>
            </a:r>
            <a:r>
              <a:rPr lang="ru-RU" sz="1800" dirty="0" smtClean="0"/>
              <a:t>) — род шаровидных или </a:t>
            </a:r>
            <a:r>
              <a:rPr lang="ru-RU" sz="1800" dirty="0" err="1" smtClean="0"/>
              <a:t>овоидных</a:t>
            </a:r>
            <a:r>
              <a:rPr lang="ru-RU" sz="1800" dirty="0" smtClean="0"/>
              <a:t> </a:t>
            </a:r>
            <a:r>
              <a:rPr lang="ru-RU" sz="1800" dirty="0" err="1" smtClean="0"/>
              <a:t>аспорогенных</a:t>
            </a:r>
            <a:r>
              <a:rPr lang="ru-RU" sz="1800" dirty="0" smtClean="0"/>
              <a:t> грамположительных </a:t>
            </a:r>
            <a:r>
              <a:rPr lang="ru-RU" sz="1800" dirty="0" err="1" smtClean="0"/>
              <a:t>хемоорганотрофных</a:t>
            </a:r>
            <a:r>
              <a:rPr lang="ru-RU" sz="1800" dirty="0" smtClean="0"/>
              <a:t> факультативно-анаэробных бактерий из семейства лат. </a:t>
            </a:r>
            <a:r>
              <a:rPr lang="ru-RU" sz="1800" dirty="0" err="1" smtClean="0"/>
              <a:t>Streptococcaceae</a:t>
            </a:r>
            <a:r>
              <a:rPr lang="ru-RU" sz="1800" dirty="0" smtClean="0"/>
              <a:t>. Паразиты животных, в том числе человека. Обитают в дыхательных и пищеварительных путях, особенно в полости рта, носа, в толстом кишечнике.</a:t>
            </a:r>
            <a:endParaRPr lang="ru-RU" sz="1800" dirty="0"/>
          </a:p>
        </p:txBody>
      </p:sp>
      <p:pic>
        <p:nvPicPr>
          <p:cNvPr id="1026" name="Picture 2" descr="C:\Documents and Settings\Администратор\Рабочий стол\streptokokk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2071678"/>
            <a:ext cx="5929354" cy="367824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Классификация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1 группа (зеленящие стрептококки) порождают вокруг себя области частичного гемолиза и делают среду культивирования зеленоватого цвета.</a:t>
            </a:r>
            <a:endParaRPr lang="ru-RU" dirty="0"/>
          </a:p>
        </p:txBody>
      </p:sp>
      <p:pic>
        <p:nvPicPr>
          <p:cNvPr id="2050" name="Picture 2" descr="C:\Documents and Settings\Администратор\Рабочий стол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643314"/>
            <a:ext cx="5000660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/>
          </a:bodyPr>
          <a:lstStyle/>
          <a:p>
            <a:r>
              <a:rPr lang="ru-RU" sz="2800" dirty="0" smtClean="0"/>
              <a:t>Вторая (бета) группа состоит из различных видов гемолитических бактерий: в процессе развития они осуществляют полный гемолиз эритроцитов и производят обесцвечивание питательной среды.</a:t>
            </a:r>
            <a:endParaRPr lang="ru-RU" sz="2800" dirty="0"/>
          </a:p>
        </p:txBody>
      </p:sp>
      <p:pic>
        <p:nvPicPr>
          <p:cNvPr id="3074" name="Picture 2" descr="C:\Documents and Settings\Администратор\Рабочий стол\_0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00562" y="2143116"/>
            <a:ext cx="4310074" cy="4064000"/>
          </a:xfrm>
          <a:prstGeom prst="rect">
            <a:avLst/>
          </a:prstGeom>
          <a:noFill/>
        </p:spPr>
      </p:pic>
      <p:pic>
        <p:nvPicPr>
          <p:cNvPr id="3075" name="Picture 3" descr="C:\Documents and Settings\Администратор\Рабочий стол\image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0034" y="2571744"/>
            <a:ext cx="3857652" cy="321470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</p:spPr>
        <p:txBody>
          <a:bodyPr>
            <a:normAutofit/>
          </a:bodyPr>
          <a:lstStyle/>
          <a:p>
            <a:r>
              <a:rPr lang="ru-RU" sz="1600" dirty="0" smtClean="0"/>
              <a:t>В третью группу – </a:t>
            </a:r>
            <a:r>
              <a:rPr lang="ru-RU" sz="1600" dirty="0" err="1" smtClean="0"/>
              <a:t>гамма-стрептококков</a:t>
            </a:r>
            <a:r>
              <a:rPr lang="ru-RU" sz="1600" dirty="0" smtClean="0"/>
              <a:t> входят </a:t>
            </a:r>
            <a:r>
              <a:rPr lang="ru-RU" sz="1600" dirty="0" err="1" smtClean="0"/>
              <a:t>негемолитические</a:t>
            </a:r>
            <a:r>
              <a:rPr lang="ru-RU" sz="1600" dirty="0" smtClean="0"/>
              <a:t> бактерии. Среда в процессе их развития не обесцвечивается, поскольку они не воздействуют на присутствующие в ней эритроциты. </a:t>
            </a:r>
          </a:p>
          <a:p>
            <a:r>
              <a:rPr lang="ru-RU" sz="1600" dirty="0" smtClean="0"/>
              <a:t>Альфа - и </a:t>
            </a:r>
            <a:r>
              <a:rPr lang="ru-RU" sz="1600" dirty="0" err="1" smtClean="0"/>
              <a:t>гамма-стрептококки</a:t>
            </a:r>
            <a:r>
              <a:rPr lang="ru-RU" sz="1600" dirty="0" smtClean="0"/>
              <a:t> в большом числе содержаться в полости рта и кишечнике здоровых людей и животных, но не так часто бывают патогенны, тогда как различные виды гемолитических (бета) бактерий – почти всегда вызывает инфекционные болезни у человека и у других млекопитающих.</a:t>
            </a:r>
            <a:endParaRPr lang="ru-RU" sz="1600" dirty="0"/>
          </a:p>
        </p:txBody>
      </p:sp>
      <p:pic>
        <p:nvPicPr>
          <p:cNvPr id="4098" name="Picture 2" descr="C:\Documents and Settings\Администратор\Рабочий стол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2428868"/>
            <a:ext cx="7572427" cy="344488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/>
              <a:t>Виды стрептококков</a:t>
            </a:r>
            <a:endParaRPr lang="ru-RU" i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00634"/>
          </a:xfrm>
        </p:spPr>
        <p:txBody>
          <a:bodyPr>
            <a:normAutofit/>
          </a:bodyPr>
          <a:lstStyle/>
          <a:p>
            <a:r>
              <a:rPr lang="ru-RU" sz="1600" dirty="0" err="1" smtClean="0"/>
              <a:t>Streptococcus</a:t>
            </a:r>
            <a:r>
              <a:rPr lang="ru-RU" sz="1600" dirty="0" smtClean="0"/>
              <a:t> </a:t>
            </a:r>
            <a:r>
              <a:rPr lang="ru-RU" sz="1600" dirty="0" err="1" smtClean="0"/>
              <a:t>pyogenes</a:t>
            </a:r>
            <a:r>
              <a:rPr lang="ru-RU" sz="1600" dirty="0" smtClean="0"/>
              <a:t> (прежнее название </a:t>
            </a:r>
            <a:r>
              <a:rPr lang="ru-RU" sz="1600" dirty="0" err="1" smtClean="0"/>
              <a:t>Streptococcus</a:t>
            </a:r>
            <a:r>
              <a:rPr lang="ru-RU" sz="1600" dirty="0" smtClean="0"/>
              <a:t> </a:t>
            </a:r>
            <a:r>
              <a:rPr lang="ru-RU" sz="1600" dirty="0" err="1" smtClean="0"/>
              <a:t>haemolyticus</a:t>
            </a:r>
            <a:r>
              <a:rPr lang="ru-RU" sz="1600" dirty="0" smtClean="0"/>
              <a:t>) — </a:t>
            </a:r>
            <a:r>
              <a:rPr lang="ru-RU" sz="1600" dirty="0" err="1" smtClean="0"/>
              <a:t>бета-гемолитические</a:t>
            </a:r>
            <a:r>
              <a:rPr lang="ru-RU" sz="1600" dirty="0" smtClean="0"/>
              <a:t> стрептококки группы А. Диаметр клеток — 0,6—1 мкм, многие штаммы образуют капсулу. Капсульные штаммы растут в виде слизистых колоний, при стоянии переходящих в матовые; </a:t>
            </a:r>
            <a:r>
              <a:rPr lang="ru-RU" sz="1600" dirty="0" err="1" smtClean="0"/>
              <a:t>бескапсульные</a:t>
            </a:r>
            <a:r>
              <a:rPr lang="ru-RU" sz="1600" dirty="0" smtClean="0"/>
              <a:t> штаммы формируют блестящие </a:t>
            </a:r>
            <a:r>
              <a:rPr lang="ru-RU" sz="1600" dirty="0" err="1" smtClean="0"/>
              <a:t>глянцевидные</a:t>
            </a:r>
            <a:r>
              <a:rPr lang="ru-RU" sz="1600" dirty="0" smtClean="0"/>
              <a:t> колонии. Не растут при 10 и 45°, в бульоне с 6,5 % хлорида натрия, при </a:t>
            </a:r>
            <a:r>
              <a:rPr lang="ru-RU" sz="1600" dirty="0" err="1" smtClean="0"/>
              <a:t>рН</a:t>
            </a:r>
            <a:r>
              <a:rPr lang="ru-RU" sz="1600" dirty="0" smtClean="0"/>
              <a:t> 9,6, в молоке с 0,1 % метиленового синего.</a:t>
            </a:r>
            <a:endParaRPr lang="ru-RU" sz="1600" dirty="0"/>
          </a:p>
        </p:txBody>
      </p:sp>
      <p:pic>
        <p:nvPicPr>
          <p:cNvPr id="5122" name="Picture 2" descr="C:\Documents and Settings\Администратор\Рабочий стол\image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3143248"/>
            <a:ext cx="4794273" cy="32861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285750"/>
            <a:ext cx="8229600" cy="5840413"/>
          </a:xfrm>
        </p:spPr>
        <p:txBody>
          <a:bodyPr>
            <a:normAutofit/>
          </a:bodyPr>
          <a:lstStyle/>
          <a:p>
            <a:r>
              <a:rPr lang="ru-RU" sz="1600" dirty="0" err="1" smtClean="0"/>
              <a:t>Streptococcus</a:t>
            </a:r>
            <a:r>
              <a:rPr lang="ru-RU" sz="1600" dirty="0" smtClean="0"/>
              <a:t> </a:t>
            </a:r>
            <a:r>
              <a:rPr lang="ru-RU" sz="1600" dirty="0" err="1" smtClean="0"/>
              <a:t>pneumoniae</a:t>
            </a:r>
            <a:r>
              <a:rPr lang="ru-RU" sz="1600" dirty="0" smtClean="0"/>
              <a:t> — объединяют в группу пневмококковых инфекций. Возбудитель представляет собой кокки с вытянутым полюсом, располагаются попарно или короткими цепочками, неподвижны, спор не формируют, при обитании в организме образуют капсулу, </a:t>
            </a:r>
            <a:r>
              <a:rPr lang="ru-RU" sz="1600" dirty="0" err="1" smtClean="0"/>
              <a:t>хемоорганотрофы</a:t>
            </a:r>
            <a:r>
              <a:rPr lang="ru-RU" sz="1600" dirty="0" smtClean="0"/>
              <a:t>, факультативные анаэробы. Паразит дыхательных путей человека. Встречается в норме при различных заболеваниях. Вызывает острые пневмонии и бронхит у детей и взрослых.</a:t>
            </a:r>
            <a:endParaRPr lang="ru-RU" sz="1600" dirty="0"/>
          </a:p>
        </p:txBody>
      </p:sp>
      <p:pic>
        <p:nvPicPr>
          <p:cNvPr id="6146" name="Picture 2" descr="C:\Documents and Settings\Администратор\Рабочий стол\PHILspbloodGram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2000240"/>
            <a:ext cx="7123136" cy="366079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idx="1"/>
          </p:nvPr>
        </p:nvSpPr>
        <p:spPr>
          <a:xfrm>
            <a:off x="457200" y="357188"/>
            <a:ext cx="8229600" cy="5768975"/>
          </a:xfrm>
        </p:spPr>
        <p:txBody>
          <a:bodyPr>
            <a:normAutofit/>
          </a:bodyPr>
          <a:lstStyle/>
          <a:p>
            <a:r>
              <a:rPr lang="ru-RU" sz="1600" dirty="0" err="1" smtClean="0"/>
              <a:t>Streptococcus</a:t>
            </a:r>
            <a:r>
              <a:rPr lang="ru-RU" sz="1600" dirty="0" smtClean="0"/>
              <a:t> </a:t>
            </a:r>
            <a:r>
              <a:rPr lang="ru-RU" sz="1600" dirty="0" err="1" smtClean="0"/>
              <a:t>faecalis</a:t>
            </a:r>
            <a:r>
              <a:rPr lang="ru-RU" sz="1600" dirty="0" smtClean="0"/>
              <a:t>, </a:t>
            </a:r>
            <a:r>
              <a:rPr lang="ru-RU" sz="1600" dirty="0" err="1" smtClean="0"/>
              <a:t>Streptococcus</a:t>
            </a:r>
            <a:r>
              <a:rPr lang="ru-RU" sz="1600" dirty="0" smtClean="0"/>
              <a:t> </a:t>
            </a:r>
            <a:r>
              <a:rPr lang="ru-RU" sz="1600" dirty="0" err="1" smtClean="0"/>
              <a:t>faecies</a:t>
            </a:r>
            <a:r>
              <a:rPr lang="ru-RU" sz="1600" dirty="0" smtClean="0"/>
              <a:t> — стрептококк группы D, которые обычно объединяются в группу энтерококков, вызывают септические процессы.</a:t>
            </a:r>
            <a:endParaRPr lang="ru-RU" sz="1600" dirty="0"/>
          </a:p>
        </p:txBody>
      </p:sp>
      <p:pic>
        <p:nvPicPr>
          <p:cNvPr id="7170" name="Picture 2" descr="C:\Documents and Settings\Администратор\Рабочий стол\default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2910" y="1071546"/>
            <a:ext cx="4000528" cy="2787663"/>
          </a:xfrm>
          <a:prstGeom prst="rect">
            <a:avLst/>
          </a:prstGeom>
          <a:noFill/>
        </p:spPr>
      </p:pic>
      <p:pic>
        <p:nvPicPr>
          <p:cNvPr id="7171" name="Picture 3" descr="C:\Documents and Settings\Администратор\Рабочий стол\Enterococcus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1285860"/>
            <a:ext cx="3978273" cy="49149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5697559"/>
          </a:xfrm>
        </p:spPr>
        <p:txBody>
          <a:bodyPr/>
          <a:lstStyle/>
          <a:p>
            <a:r>
              <a:rPr lang="en-US" dirty="0" smtClean="0"/>
              <a:t> </a:t>
            </a:r>
            <a:r>
              <a:rPr lang="en-US" sz="1600" dirty="0" smtClean="0"/>
              <a:t>Streptococcus </a:t>
            </a:r>
            <a:r>
              <a:rPr lang="en-US" sz="1600" dirty="0" err="1" smtClean="0"/>
              <a:t>sanguis</a:t>
            </a:r>
            <a:r>
              <a:rPr lang="en-US" sz="1600" dirty="0" smtClean="0"/>
              <a:t>, Streptococcus </a:t>
            </a:r>
            <a:r>
              <a:rPr lang="en-US" sz="1600" dirty="0" err="1" smtClean="0"/>
              <a:t>salivarius</a:t>
            </a:r>
            <a:r>
              <a:rPr lang="en-US" sz="1600" dirty="0" smtClean="0"/>
              <a:t>, Streptococcus </a:t>
            </a:r>
            <a:r>
              <a:rPr lang="en-US" sz="1600" dirty="0" err="1" smtClean="0"/>
              <a:t>mitis</a:t>
            </a:r>
            <a:r>
              <a:rPr lang="en-US" sz="1600" dirty="0" smtClean="0"/>
              <a:t>, Streptococcus </a:t>
            </a:r>
            <a:r>
              <a:rPr lang="en-US" sz="1600" dirty="0" err="1" smtClean="0"/>
              <a:t>mutans</a:t>
            </a:r>
            <a:r>
              <a:rPr lang="en-US" sz="1600" dirty="0" smtClean="0"/>
              <a:t> — </a:t>
            </a:r>
            <a:r>
              <a:rPr lang="ru-RU" sz="1600" dirty="0" smtClean="0"/>
              <a:t>гемолитические и </a:t>
            </a:r>
            <a:r>
              <a:rPr lang="ru-RU" sz="1600" dirty="0" err="1" smtClean="0"/>
              <a:t>негемолитические</a:t>
            </a:r>
            <a:r>
              <a:rPr lang="ru-RU" sz="1600" dirty="0" smtClean="0"/>
              <a:t> стрептококки различных </a:t>
            </a:r>
            <a:r>
              <a:rPr lang="ru-RU" sz="1600" dirty="0" err="1" smtClean="0"/>
              <a:t>серогрупп</a:t>
            </a:r>
            <a:r>
              <a:rPr lang="ru-RU" sz="1600" dirty="0" smtClean="0"/>
              <a:t>, продуцирующие полисахариды и принимающие участие в образовании зубных бляшек, предполагается их этиологическая роль при кариесе.</a:t>
            </a:r>
            <a:endParaRPr lang="ru-RU" sz="1600" dirty="0"/>
          </a:p>
        </p:txBody>
      </p:sp>
      <p:pic>
        <p:nvPicPr>
          <p:cNvPr id="8194" name="Picture 2" descr="C:\Documents and Settings\Администратор\Рабочий стол\strepsanguisjp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1714488"/>
            <a:ext cx="4619624" cy="3810000"/>
          </a:xfrm>
          <a:prstGeom prst="rect">
            <a:avLst/>
          </a:prstGeom>
          <a:noFill/>
        </p:spPr>
      </p:pic>
      <p:pic>
        <p:nvPicPr>
          <p:cNvPr id="8195" name="Picture 3" descr="C:\Documents and Settings\Администратор\Рабочий стол\6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57818" y="1857364"/>
            <a:ext cx="3214688" cy="378621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63</TotalTime>
  <Words>977</Words>
  <Application>Microsoft Office PowerPoint</Application>
  <PresentationFormat>Экран (4:3)</PresentationFormat>
  <Paragraphs>39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Поток</vt:lpstr>
      <vt:lpstr>Стрептококки</vt:lpstr>
      <vt:lpstr>Слайд 2</vt:lpstr>
      <vt:lpstr>Классификация</vt:lpstr>
      <vt:lpstr>Слайд 4</vt:lpstr>
      <vt:lpstr>Слайд 5</vt:lpstr>
      <vt:lpstr>Виды стрептококков</vt:lpstr>
      <vt:lpstr>Слайд 7</vt:lpstr>
      <vt:lpstr>Слайд 8</vt:lpstr>
      <vt:lpstr>Слайд 9</vt:lpstr>
      <vt:lpstr>Слайд 10</vt:lpstr>
      <vt:lpstr>Заболевания, вызываемые стрептококками</vt:lpstr>
      <vt:lpstr>Слайд 12</vt:lpstr>
      <vt:lpstr>Слайд 13</vt:lpstr>
      <vt:lpstr>Слайд 14</vt:lpstr>
      <vt:lpstr>Лечение стрептококковых инфекций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Admin</cp:lastModifiedBy>
  <cp:revision>7</cp:revision>
  <dcterms:created xsi:type="dcterms:W3CDTF">2010-09-21T19:15:47Z</dcterms:created>
  <dcterms:modified xsi:type="dcterms:W3CDTF">2010-09-21T20:19:22Z</dcterms:modified>
</cp:coreProperties>
</file>