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88" r:id="rId1"/>
  </p:sldMasterIdLst>
  <p:sldIdLst>
    <p:sldId id="256" r:id="rId2"/>
    <p:sldId id="258" r:id="rId3"/>
    <p:sldId id="270" r:id="rId4"/>
    <p:sldId id="259" r:id="rId5"/>
    <p:sldId id="260" r:id="rId6"/>
    <p:sldId id="267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>
        <p:scale>
          <a:sx n="60" d="100"/>
          <a:sy n="60" d="100"/>
        </p:scale>
        <p:origin x="-786" y="-28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9B30016E-9D27-4510-BEFD-5DF47DAD1A80}" type="datetimeFigureOut">
              <a:rPr lang="ru-RU" smtClean="0"/>
              <a:pPr/>
              <a:t>21.09.2010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0BB4FAA6-55A0-416A-A84F-E5EC8395DAFA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89" r:id="rId1"/>
    <p:sldLayoutId id="2147483890" r:id="rId2"/>
    <p:sldLayoutId id="2147483891" r:id="rId3"/>
    <p:sldLayoutId id="2147483892" r:id="rId4"/>
    <p:sldLayoutId id="2147483893" r:id="rId5"/>
    <p:sldLayoutId id="2147483894" r:id="rId6"/>
    <p:sldLayoutId id="2147483895" r:id="rId7"/>
    <p:sldLayoutId id="2147483896" r:id="rId8"/>
    <p:sldLayoutId id="2147483897" r:id="rId9"/>
    <p:sldLayoutId id="2147483898" r:id="rId10"/>
    <p:sldLayoutId id="214748389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8800" i="1" dirty="0" smtClean="0"/>
              <a:t>Стафилококки</a:t>
            </a:r>
            <a:endParaRPr lang="ru-RU" sz="8800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Staphylococcus </a:t>
            </a:r>
            <a:r>
              <a:rPr lang="en-US" dirty="0" err="1" smtClean="0"/>
              <a:t>saprophyticus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ru-RU" dirty="0" err="1" smtClean="0"/>
              <a:t>Эпидермальный</a:t>
            </a:r>
            <a:r>
              <a:rPr lang="ru-RU" dirty="0" smtClean="0"/>
              <a:t> стафилококк - менее разборчив, жить может где угодно - на любых слизистых оболочках, на любом участке кожи - это нашло отражение и в названии микроба (эпидермис - поверхностный слой кожи). Способность S. </a:t>
            </a:r>
            <a:r>
              <a:rPr lang="ru-RU" dirty="0" err="1" smtClean="0"/>
              <a:t>epidermidis</a:t>
            </a:r>
            <a:r>
              <a:rPr lang="ru-RU" dirty="0" smtClean="0"/>
              <a:t> вызывать болезни невелика - организм здорового человека любого возраста (даже новорожденного) легко с ним справляется. Парадокс: живет </a:t>
            </a:r>
            <a:r>
              <a:rPr lang="ru-RU" dirty="0" err="1" smtClean="0"/>
              <a:t>эпидермальный</a:t>
            </a:r>
            <a:r>
              <a:rPr lang="ru-RU" dirty="0" smtClean="0"/>
              <a:t> стафилококк на коже, но никаких кожных гнойничков не вызывает практически никогда. Абсолютное большинство инфекций возникают у людей ослабленных, перенесших операции, находящихся в реанимационных отделениях. Микроб с поверхности кожи через раны, дренажи, сосудистые и мочевые катетеры проникает в организм... Может возникнуть и заражение крови, и эндокардит (воспаление внутренней оболочки сердца). Именно </a:t>
            </a:r>
            <a:r>
              <a:rPr lang="ru-RU" dirty="0" err="1" smtClean="0"/>
              <a:t>эпидермальный</a:t>
            </a:r>
            <a:r>
              <a:rPr lang="ru-RU" dirty="0" smtClean="0"/>
              <a:t> стафилококк - подлинное наказание для хирургов, занимающихся внутренним протезированием: любые искусственные клапаны, сосуды, суставы если и инфицируются, то почти всегда именно этим стафилококком.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621510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5125" name="Picture 5" descr="C:\Documents and Settings\Администратор\Рабочий стол\stafilokokk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357166"/>
            <a:ext cx="4795852" cy="3643337"/>
          </a:xfrm>
          <a:prstGeom prst="rect">
            <a:avLst/>
          </a:prstGeom>
          <a:noFill/>
        </p:spPr>
      </p:pic>
      <p:pic>
        <p:nvPicPr>
          <p:cNvPr id="5126" name="Picture 6" descr="C:\Documents and Settings\Администратор\Рабочий стол\801_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428992" y="4000504"/>
            <a:ext cx="5048264" cy="25447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Стафилококковые болезни: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ru-RU" sz="1400" b="1" dirty="0" smtClean="0"/>
              <a:t>Стафилококковый </a:t>
            </a:r>
            <a:r>
              <a:rPr lang="ru-RU" sz="1400" b="1" dirty="0" err="1" smtClean="0"/>
              <a:t>ожогоподобный</a:t>
            </a:r>
            <a:r>
              <a:rPr lang="ru-RU" sz="1400" b="1" dirty="0" smtClean="0"/>
              <a:t> кожный синдром </a:t>
            </a:r>
            <a:r>
              <a:rPr lang="ru-RU" sz="1400" dirty="0" smtClean="0"/>
              <a:t>представляет собой </a:t>
            </a:r>
            <a:r>
              <a:rPr lang="ru-RU" sz="1400" dirty="0" err="1" smtClean="0"/>
              <a:t>генерализованный</a:t>
            </a:r>
            <a:r>
              <a:rPr lang="ru-RU" sz="1400" dirty="0" smtClean="0"/>
              <a:t> </a:t>
            </a:r>
            <a:r>
              <a:rPr lang="ru-RU" sz="1400" dirty="0" err="1" smtClean="0"/>
              <a:t>эксфолиативный</a:t>
            </a:r>
            <a:r>
              <a:rPr lang="ru-RU" sz="1400" dirty="0" smtClean="0"/>
              <a:t> дерматит, обусловленный штаммами золотистого стафилококка, продуцирующими токсин (</a:t>
            </a:r>
            <a:r>
              <a:rPr lang="ru-RU" sz="1400" dirty="0" err="1" smtClean="0"/>
              <a:t>эксфолйатин</a:t>
            </a:r>
            <a:r>
              <a:rPr lang="ru-RU" sz="1400" dirty="0" smtClean="0"/>
              <a:t>). Это чаще всего стафилококки, относящиеся к </a:t>
            </a:r>
            <a:r>
              <a:rPr lang="ru-RU" sz="1400" dirty="0" err="1" smtClean="0"/>
              <a:t>фаговой</a:t>
            </a:r>
            <a:r>
              <a:rPr lang="ru-RU" sz="1400" dirty="0" smtClean="0"/>
              <a:t> группе II, тип 71. Заболевают преимущественно новорожденные (болезнь </a:t>
            </a:r>
            <a:r>
              <a:rPr lang="ru-RU" sz="1400" dirty="0" err="1" smtClean="0"/>
              <a:t>Риттера</a:t>
            </a:r>
            <a:r>
              <a:rPr lang="ru-RU" sz="1400" dirty="0" smtClean="0"/>
              <a:t>) и дети до 5 лет. Взрослые болеют редко. Заболевание у новорожденных начинается остро с покраснения кожных покровов, формированием </a:t>
            </a:r>
            <a:r>
              <a:rPr lang="ru-RU" sz="1400" dirty="0" err="1" smtClean="0"/>
              <a:t>фликтен</a:t>
            </a:r>
            <a:r>
              <a:rPr lang="ru-RU" sz="1400" dirty="0" smtClean="0"/>
              <a:t>, трещин, быстро сменяющихся крупнопластинчатым шелушением. Иногда на первый план выступает </a:t>
            </a:r>
            <a:r>
              <a:rPr lang="ru-RU" sz="1400" dirty="0" err="1" smtClean="0"/>
              <a:t>скарлатиноподобная</a:t>
            </a:r>
            <a:r>
              <a:rPr lang="ru-RU" sz="1400" dirty="0" smtClean="0"/>
              <a:t> сыпь, иногда на фоне гиперемии образуются большие дряблые пузыри, которые вскрываются, кожа принимает багровый оттенок, напоминая обожженную.</a:t>
            </a:r>
          </a:p>
          <a:p>
            <a:r>
              <a:rPr lang="ru-RU" sz="1400" b="1" dirty="0" smtClean="0"/>
              <a:t>Стафилококковый эндокардит</a:t>
            </a:r>
            <a:r>
              <a:rPr lang="ru-RU" sz="1400" dirty="0" smtClean="0"/>
              <a:t> является результатом гематогенной диссеминации возбудителя. Стафилококки представляют собой вторую по частоте причину эндокардитов и самую частую у наркоманов. Часто заболевание возникает у лиц преклонного возраста, нередко у госпитализированных по поводу какого-либо хронического заболевания. Эндокардит начинается остро с высоким подъемом температуры тела, прогрессирует </a:t>
            </a:r>
            <a:r>
              <a:rPr lang="ru-RU" sz="1400" dirty="0" err="1" smtClean="0"/>
              <a:t>анемизация</a:t>
            </a:r>
            <a:r>
              <a:rPr lang="ru-RU" sz="1400" dirty="0" smtClean="0"/>
              <a:t>. Выявляется и прогрессирует недостаточность сердечных клапанов, у 90% больных появляются сердечные шумы. Могут образоваться абсцессы клапанного кольца и миокарда, летальность достигает 20-30%. У наркоманов чаще поражается трехстворчатый клапан. Заболевание нередко сопровождается инфарктами легких. У больных с клапанными протезами наиболее частой причиной эндокардита (до 40%) является не золотистый, а </a:t>
            </a:r>
            <a:r>
              <a:rPr lang="ru-RU" sz="1400" dirty="0" err="1" smtClean="0"/>
              <a:t>эпидермальный</a:t>
            </a:r>
            <a:r>
              <a:rPr lang="ru-RU" sz="1400" dirty="0" smtClean="0"/>
              <a:t> стафилококк, инфицирование которым происходит чаще во время операции, а клинические проявления </a:t>
            </a:r>
            <a:r>
              <a:rPr lang="ru-RU" sz="1400" dirty="0" err="1" smtClean="0"/>
              <a:t>обнабруживаются</a:t>
            </a:r>
            <a:r>
              <a:rPr lang="ru-RU" sz="1400" dirty="0" smtClean="0"/>
              <a:t> лишь через год.</a:t>
            </a:r>
          </a:p>
          <a:p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14290"/>
            <a:ext cx="8229600" cy="6357982"/>
          </a:xfrm>
        </p:spPr>
        <p:txBody>
          <a:bodyPr>
            <a:normAutofit/>
          </a:bodyPr>
          <a:lstStyle/>
          <a:p>
            <a:r>
              <a:rPr lang="ru-RU" sz="1600" b="1" dirty="0" smtClean="0"/>
              <a:t>Стафилококковый энтероколит</a:t>
            </a:r>
            <a:r>
              <a:rPr lang="ru-RU" sz="1600" dirty="0" smtClean="0"/>
              <a:t> ("</a:t>
            </a:r>
            <a:r>
              <a:rPr lang="ru-RU" sz="1600" dirty="0" err="1" smtClean="0"/>
              <a:t>холероподобный</a:t>
            </a:r>
            <a:r>
              <a:rPr lang="ru-RU" sz="1600" dirty="0" smtClean="0"/>
              <a:t>") развивается у больных, получающих антибиотики широкого спектра действия (чаще тетрациклины) или комбинации антибиотиков. Болезнь начинается внезапно на 5-6-й день лечения и характеризуется повышением температуры тела, симптомами общей интоксикации и кишечными расстройствами. Стул очень обильный, жидкий, потери жидкости быстро приводят к обезвоживанию и развитию </a:t>
            </a:r>
            <a:r>
              <a:rPr lang="ru-RU" sz="1600" dirty="0" err="1" smtClean="0"/>
              <a:t>гиповолемического</a:t>
            </a:r>
            <a:r>
              <a:rPr lang="ru-RU" sz="1600" dirty="0" smtClean="0"/>
              <a:t> шока.</a:t>
            </a:r>
          </a:p>
          <a:p>
            <a:r>
              <a:rPr lang="ru-RU" sz="1600" dirty="0" smtClean="0"/>
              <a:t>Стафилококковая пневмония - относительно редкая, но тяжелая инфекция, для которой характерны  боль в груди ,  одышка ,  интоксикация , а в гистологической картине - интенсивная инфильтрация нейтрофилами, некроз, формирование абсцесса. Она почти всегда возникает при наличии факторов риска (неблагоприятная эпидемиологическая обстановка, носительство  </a:t>
            </a:r>
            <a:r>
              <a:rPr lang="ru-RU" sz="1600" dirty="0" err="1" smtClean="0"/>
              <a:t>Staphylococcus</a:t>
            </a:r>
            <a:r>
              <a:rPr lang="ru-RU" sz="1600" dirty="0" smtClean="0"/>
              <a:t> </a:t>
            </a:r>
            <a:r>
              <a:rPr lang="ru-RU" sz="1600" dirty="0" err="1" smtClean="0"/>
              <a:t>aureus</a:t>
            </a:r>
            <a:r>
              <a:rPr lang="ru-RU" sz="1600" dirty="0" smtClean="0"/>
              <a:t> в верхних дыхательных путях, ослабление иммунитета). К носительству предрасполагают госпитализация, </a:t>
            </a:r>
            <a:r>
              <a:rPr lang="ru-RU" sz="1600" dirty="0" err="1" smtClean="0"/>
              <a:t>антибиотикотерапия</a:t>
            </a:r>
            <a:r>
              <a:rPr lang="ru-RU" sz="1600" dirty="0" smtClean="0"/>
              <a:t>, пребывание в домах престарелых и инвалидов. Чаще всего стафилококковая пневмония развивается после  интубации трахеи или  вирусной респираторной инфекции .</a:t>
            </a:r>
            <a:endParaRPr lang="ru-RU" sz="1600" dirty="0"/>
          </a:p>
        </p:txBody>
      </p:sp>
      <p:pic>
        <p:nvPicPr>
          <p:cNvPr id="2050" name="Picture 2" descr="C:\Documents and Settings\Администратор\Рабочий стол\1274807128_tru_strepto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500298" y="4500570"/>
            <a:ext cx="4286280" cy="192882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062022"/>
          </a:xfrm>
        </p:spPr>
        <p:txBody>
          <a:bodyPr/>
          <a:lstStyle/>
          <a:p>
            <a:r>
              <a:rPr lang="ru-RU" dirty="0" smtClean="0"/>
              <a:t>Лечение стафилококка</a:t>
            </a:r>
            <a:endParaRPr lang="ru-RU" dirty="0"/>
          </a:p>
        </p:txBody>
      </p:sp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28736"/>
            <a:ext cx="8229600" cy="5072098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Лечение стафилококковых инфекций — сложная задача, так как стафилококк занимает лидирующую позицию по способности вырабатывать устойчивость к антибиотикам и другим антибактериальным средствам. </a:t>
            </a:r>
            <a:r>
              <a:rPr lang="ru-RU" dirty="0" err="1" smtClean="0"/>
              <a:t>Врачи-дерматовенерологи</a:t>
            </a:r>
            <a:r>
              <a:rPr lang="ru-RU" dirty="0" smtClean="0"/>
              <a:t> всегда рекомендуют пациентам принимать весь курс антибиотиков до конца. Если пациент не заканчивает курс лечения, то большинство стафилококков умирает, но не все. </a:t>
            </a:r>
          </a:p>
          <a:p>
            <a:endParaRPr lang="ru-RU" dirty="0" smtClean="0"/>
          </a:p>
          <a:p>
            <a:r>
              <a:rPr lang="ru-RU" dirty="0" smtClean="0"/>
              <a:t>После анализа на </a:t>
            </a:r>
            <a:r>
              <a:rPr lang="ru-RU" dirty="0" err="1" smtClean="0"/>
              <a:t>антибиотикочувствительность</a:t>
            </a:r>
            <a:r>
              <a:rPr lang="ru-RU" dirty="0" smtClean="0"/>
              <a:t> </a:t>
            </a:r>
            <a:r>
              <a:rPr lang="ru-RU" dirty="0" err="1" smtClean="0"/>
              <a:t>врач-дерматовенеролог</a:t>
            </a:r>
            <a:r>
              <a:rPr lang="ru-RU" dirty="0" smtClean="0"/>
              <a:t> назначит Вам комплексное лечение. При стафилококковых поражениях применяют антибиотики и сульфаниламидные препараты. </a:t>
            </a:r>
          </a:p>
          <a:p>
            <a:endParaRPr lang="ru-RU" dirty="0" smtClean="0"/>
          </a:p>
          <a:p>
            <a:r>
              <a:rPr lang="ru-RU" dirty="0" smtClean="0"/>
              <a:t>Стафилококки, выжившие в таких условиях, приобретают </a:t>
            </a:r>
            <a:r>
              <a:rPr lang="ru-RU" dirty="0" err="1" smtClean="0"/>
              <a:t>резистентность</a:t>
            </a:r>
            <a:r>
              <a:rPr lang="ru-RU" dirty="0" smtClean="0"/>
              <a:t> (то есть устойчивость) к антибиотикам. Каждая последующая мутация стафилококка только увеличивает способность бактерий к выживанию. </a:t>
            </a:r>
          </a:p>
          <a:p>
            <a:endParaRPr lang="ru-RU" dirty="0" smtClean="0"/>
          </a:p>
          <a:p>
            <a:r>
              <a:rPr lang="ru-RU" dirty="0" smtClean="0"/>
              <a:t>Для лечения стафилококков такого вида необходимо применение более высоких доз антибиотиков, увеличение длительности лечения или использование альтернативных антибактериальных средств, к которому данный вид стафилококка чувствителен. Стафилококки </a:t>
            </a:r>
            <a:r>
              <a:rPr lang="ru-RU" dirty="0" err="1" smtClean="0"/>
              <a:t>чуствительны</a:t>
            </a:r>
            <a:r>
              <a:rPr lang="ru-RU" dirty="0" smtClean="0"/>
              <a:t> к некоторым анилиновым красителям, особенно к бриллиантовому зеленому, который успешно применяют при лечении поверхностных гнойных поражений кожи, вызываемых стафилококками.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357166"/>
            <a:ext cx="8229600" cy="1000132"/>
          </a:xfrm>
        </p:spPr>
        <p:txBody>
          <a:bodyPr>
            <a:normAutofit fontScale="90000"/>
          </a:bodyPr>
          <a:lstStyle/>
          <a:p>
            <a:r>
              <a:rPr lang="ru-RU" cap="all" dirty="0" smtClean="0"/>
              <a:t>Общая характеристика</a:t>
            </a:r>
            <a:r>
              <a:rPr lang="ru-RU" cap="all" dirty="0"/>
              <a:t/>
            </a:r>
            <a:br>
              <a:rPr lang="ru-RU" cap="all" dirty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85860"/>
            <a:ext cx="8229600" cy="5572140"/>
          </a:xfrm>
        </p:spPr>
        <p:txBody>
          <a:bodyPr>
            <a:normAutofit/>
          </a:bodyPr>
          <a:lstStyle/>
          <a:p>
            <a:r>
              <a:rPr lang="ru-RU" sz="1800" dirty="0" smtClean="0"/>
              <a:t>Стафилококки - это целый род микроорганизмов, на сегодня известно уже 27 видов, при этом 14 видов обнаружены на коже и слизистых оболочках человека. Большинство стафилококков абсолютно безвредны: из упомянутых 14 видов, только 3 способны вызывать болезни, но и этих трех более чем достаточно… Опасность и болезнетворность любой бактерии, а стафилококк в данном аспекте не исключение, определяется присутствием так называемых «факторов патогенности» - т. е. опасен не микроб сам по себе, а совершенно конкретные вещества (либо входящие в состав микроба, либо образуемые микробом в процессе жизнедеятельности). Маленькое, невзрачное и неподвижное зернышко, - а именно так выглядит стафилококк под микроскопом, - оказывается грозным противником: каждая частица, каждый элемент его структуры, каждый биохимический процесс - источник опасности.</a:t>
            </a:r>
            <a:endParaRPr lang="ru-RU" sz="1800" dirty="0"/>
          </a:p>
        </p:txBody>
      </p:sp>
      <p:pic>
        <p:nvPicPr>
          <p:cNvPr id="1027" name="Picture 3" descr="C:\Documents and Settings\Администратор\Рабочий стол\pda.compulenta.r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29058" y="5143512"/>
            <a:ext cx="4562490" cy="1285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85794"/>
            <a:ext cx="8229600" cy="1000132"/>
          </a:xfrm>
        </p:spPr>
        <p:txBody>
          <a:bodyPr/>
          <a:lstStyle/>
          <a:p>
            <a:r>
              <a:rPr lang="ru-RU" dirty="0" smtClean="0"/>
              <a:t>Морфология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57364"/>
            <a:ext cx="8229600" cy="4717172"/>
          </a:xfrm>
        </p:spPr>
        <p:txBody>
          <a:bodyPr>
            <a:normAutofit/>
          </a:bodyPr>
          <a:lstStyle/>
          <a:p>
            <a:r>
              <a:rPr lang="ru-RU" sz="1600" dirty="0" smtClean="0"/>
              <a:t>Стафилококки -- сферические клетки диаметром 0,5--1,5 мкм. В препаратах из гноя и молодых бульонных культур располагаются одиночно, парами, короткими цепочками или небольшими кучками; в мазках из агаровых культур -- в виде отдельных скоплений неправильной формы, напоминающих гроздь винограда. Жгутиков и капсул не имеют, спор не образуют. Хорошо окрашиваются анилиновыми красителями, грамположительны, в старых культурах отдельные клетки </a:t>
            </a:r>
            <a:r>
              <a:rPr lang="ru-RU" sz="1600" dirty="0" err="1" smtClean="0"/>
              <a:t>окра-шиваются</a:t>
            </a:r>
            <a:r>
              <a:rPr lang="ru-RU" sz="1600" dirty="0" smtClean="0"/>
              <a:t> </a:t>
            </a:r>
            <a:r>
              <a:rPr lang="ru-RU" sz="1600" dirty="0" err="1" smtClean="0"/>
              <a:t>грамотрицательно</a:t>
            </a:r>
            <a:r>
              <a:rPr lang="ru-RU" sz="1600" dirty="0" smtClean="0"/>
              <a:t>.</a:t>
            </a:r>
            <a:endParaRPr lang="ru-RU" sz="1600" dirty="0"/>
          </a:p>
        </p:txBody>
      </p:sp>
      <p:pic>
        <p:nvPicPr>
          <p:cNvPr id="1026" name="Picture 2" descr="C:\Documents and Settings\Администратор\Рабочий стол\stafilokok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488" y="3786190"/>
            <a:ext cx="5080000" cy="280034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Виды стафилококка: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sz="4800" dirty="0" smtClean="0"/>
              <a:t>Staphylococcus </a:t>
            </a:r>
            <a:r>
              <a:rPr lang="en-US" sz="4800" dirty="0" err="1" smtClean="0"/>
              <a:t>aureus</a:t>
            </a:r>
            <a:endParaRPr lang="ru-RU" sz="4800" dirty="0" smtClean="0"/>
          </a:p>
          <a:p>
            <a:endParaRPr lang="ru-RU" sz="4800" dirty="0" smtClean="0"/>
          </a:p>
          <a:p>
            <a:r>
              <a:rPr lang="en-US" sz="4800" dirty="0" smtClean="0"/>
              <a:t>Staphylococcus </a:t>
            </a:r>
            <a:r>
              <a:rPr lang="en-US" sz="4800" dirty="0" err="1" smtClean="0"/>
              <a:t>epidermidis</a:t>
            </a:r>
            <a:endParaRPr lang="ru-RU" sz="4800" dirty="0" smtClean="0"/>
          </a:p>
          <a:p>
            <a:endParaRPr lang="ru-RU" sz="4800" dirty="0" smtClean="0"/>
          </a:p>
          <a:p>
            <a:r>
              <a:rPr lang="en-US" sz="4800" dirty="0" smtClean="0"/>
              <a:t>Staphylococcus </a:t>
            </a:r>
            <a:r>
              <a:rPr lang="en-US" sz="4800" dirty="0" err="1" smtClean="0"/>
              <a:t>saprophyticus</a:t>
            </a:r>
            <a:endParaRPr lang="ru-RU" sz="48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357166"/>
            <a:ext cx="8229600" cy="928694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Staphylococcus </a:t>
            </a:r>
            <a:r>
              <a:rPr lang="en-US" dirty="0" err="1" smtClean="0"/>
              <a:t>aureus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. 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14422"/>
            <a:ext cx="8229600" cy="5429288"/>
          </a:xfrm>
        </p:spPr>
        <p:txBody>
          <a:bodyPr>
            <a:normAutofit/>
          </a:bodyPr>
          <a:lstStyle/>
          <a:p>
            <a:r>
              <a:rPr lang="ru-RU" sz="1400" dirty="0" smtClean="0"/>
              <a:t>Стафилококк золотистый (лат. </a:t>
            </a:r>
            <a:r>
              <a:rPr lang="ru-RU" sz="1400" dirty="0" err="1" smtClean="0"/>
              <a:t>Staphylococcus</a:t>
            </a:r>
            <a:r>
              <a:rPr lang="ru-RU" sz="1400" dirty="0" smtClean="0"/>
              <a:t> </a:t>
            </a:r>
            <a:r>
              <a:rPr lang="ru-RU" sz="1400" dirty="0" err="1" smtClean="0"/>
              <a:t>aureus</a:t>
            </a:r>
            <a:r>
              <a:rPr lang="ru-RU" sz="1400" dirty="0" smtClean="0"/>
              <a:t>) — факультативный анаэроб, грамположительный кокк и наиболее частый возбудитель </a:t>
            </a:r>
            <a:r>
              <a:rPr lang="ru-RU" sz="1400" dirty="0" err="1" smtClean="0"/>
              <a:t>стафилококкоза</a:t>
            </a:r>
            <a:r>
              <a:rPr lang="ru-RU" sz="1400" dirty="0" smtClean="0"/>
              <a:t>, частый представитель микрофлоры носа и кожи. Порядка 20 % населения являются постоянными носителями этой бактерии. Колонии организмов окрашиваются в желтый цвет, благодаря содержанию в кокках </a:t>
            </a:r>
            <a:r>
              <a:rPr lang="ru-RU" sz="1400" dirty="0" err="1" smtClean="0"/>
              <a:t>каротиноидного</a:t>
            </a:r>
            <a:r>
              <a:rPr lang="ru-RU" sz="1400" dirty="0" smtClean="0"/>
              <a:t> пигмента </a:t>
            </a:r>
            <a:r>
              <a:rPr lang="ru-RU" sz="1400" dirty="0" err="1" smtClean="0"/>
              <a:t>стафилоксантина</a:t>
            </a:r>
            <a:r>
              <a:rPr lang="ru-RU" sz="1400" dirty="0" smtClean="0"/>
              <a:t>. Действие этого ядовитого пигмента кооперативно с работой антиоксиданта дают возможность микробу избежать смерти от использующих кислород клеток иммунной системы. Бактерии этого вида, испытывающие недостаток пигмента, являются наиболее слабо защищёнными от клеток иммунитета хозяина.</a:t>
            </a:r>
          </a:p>
          <a:p>
            <a:r>
              <a:rPr lang="ru-RU" sz="1400" dirty="0" smtClean="0"/>
              <a:t>Стафилококк золотистый способен вызывать целую вереницу болезней, от минорных заболеваний кожи, таких как прыщи, папулы, пиодермия, фурункулы, </a:t>
            </a:r>
            <a:r>
              <a:rPr lang="ru-RU" sz="1400" dirty="0" err="1" smtClean="0"/>
              <a:t>целлюлит</a:t>
            </a:r>
            <a:r>
              <a:rPr lang="ru-RU" sz="1400" dirty="0" smtClean="0"/>
              <a:t>, </a:t>
            </a:r>
            <a:r>
              <a:rPr lang="ru-RU" sz="1400" dirty="0" err="1" smtClean="0"/>
              <a:t>гиподермит</a:t>
            </a:r>
            <a:r>
              <a:rPr lang="ru-RU" sz="1400" dirty="0" smtClean="0"/>
              <a:t>, жировая гранулема, карбункулы, болезнь </a:t>
            </a:r>
            <a:r>
              <a:rPr lang="ru-RU" sz="1400" dirty="0" err="1" smtClean="0"/>
              <a:t>Риттера</a:t>
            </a:r>
            <a:r>
              <a:rPr lang="ru-RU" sz="1400" dirty="0" smtClean="0"/>
              <a:t> и абсцессы, до таких угрожающих жизни болезней, как пневмония, менингиты, остеомиелиты, эндокардит, токсический шок, бактериемия, сепсис.</a:t>
            </a:r>
          </a:p>
          <a:p>
            <a:endParaRPr lang="ru-RU" sz="1400" dirty="0"/>
          </a:p>
        </p:txBody>
      </p:sp>
      <p:pic>
        <p:nvPicPr>
          <p:cNvPr id="2050" name="Picture 2" descr="C:\Documents and Settings\Администратор\Рабочий стол\S.aureus.jpe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86182" y="4286256"/>
            <a:ext cx="4802203" cy="23209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500042"/>
            <a:ext cx="8229600" cy="5626121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146" name="Picture 2" descr="C:\Documents and Settings\Администратор\Рабочий стол\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642918"/>
            <a:ext cx="7929618" cy="536257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/>
          <a:lstStyle/>
          <a:p>
            <a:r>
              <a:rPr lang="en-US" dirty="0" smtClean="0"/>
              <a:t>Staphylococcus </a:t>
            </a:r>
            <a:r>
              <a:rPr lang="en-US" dirty="0" err="1" smtClean="0"/>
              <a:t>epidermidis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142984"/>
            <a:ext cx="8229600" cy="5500726"/>
          </a:xfrm>
        </p:spPr>
        <p:txBody>
          <a:bodyPr>
            <a:normAutofit/>
          </a:bodyPr>
          <a:lstStyle/>
          <a:p>
            <a:r>
              <a:rPr lang="ru-RU" sz="1600" dirty="0" err="1" smtClean="0"/>
              <a:t>Staphylococcus</a:t>
            </a:r>
            <a:r>
              <a:rPr lang="ru-RU" sz="1600" dirty="0" smtClean="0"/>
              <a:t> </a:t>
            </a:r>
            <a:r>
              <a:rPr lang="ru-RU" sz="1600" dirty="0" err="1" smtClean="0"/>
              <a:t>epidermidis</a:t>
            </a:r>
            <a:r>
              <a:rPr lang="ru-RU" sz="1600" dirty="0" smtClean="0"/>
              <a:t> (</a:t>
            </a:r>
            <a:r>
              <a:rPr lang="ru-RU" sz="1600" dirty="0" err="1" smtClean="0"/>
              <a:t>эпидермальный</a:t>
            </a:r>
            <a:r>
              <a:rPr lang="ru-RU" sz="1600" dirty="0" smtClean="0"/>
              <a:t> стафилококк) – грамположительный кокк, принадлежит роду </a:t>
            </a:r>
            <a:r>
              <a:rPr lang="ru-RU" sz="1600" dirty="0" err="1" smtClean="0"/>
              <a:t>Staphylococcus</a:t>
            </a:r>
            <a:r>
              <a:rPr lang="ru-RU" sz="1600" dirty="0" smtClean="0"/>
              <a:t>. Является частью флоры кожи, а значит и человека в целом. Обнаруживается на слизистых оболочках человека и животных. Вследствие лабораторной контаминации наиболее часто обнаруживается в лабораторных условиях. </a:t>
            </a:r>
          </a:p>
          <a:p>
            <a:r>
              <a:rPr lang="ru-RU" sz="1600" dirty="0" smtClean="0"/>
              <a:t>S. </a:t>
            </a:r>
            <a:r>
              <a:rPr lang="ru-RU" sz="1600" dirty="0" err="1" smtClean="0"/>
              <a:t>Epidermidis</a:t>
            </a:r>
            <a:r>
              <a:rPr lang="ru-RU" sz="1600" dirty="0" smtClean="0"/>
              <a:t> был открыт в 1884 году </a:t>
            </a:r>
            <a:r>
              <a:rPr lang="ru-RU" sz="1600" dirty="0" err="1" smtClean="0"/>
              <a:t>Friedrich</a:t>
            </a:r>
            <a:r>
              <a:rPr lang="ru-RU" sz="1600" dirty="0" smtClean="0"/>
              <a:t> </a:t>
            </a:r>
            <a:r>
              <a:rPr lang="ru-RU" sz="1600" dirty="0" err="1" smtClean="0"/>
              <a:t>Julius</a:t>
            </a:r>
            <a:r>
              <a:rPr lang="ru-RU" sz="1600" dirty="0" smtClean="0"/>
              <a:t> </a:t>
            </a:r>
            <a:r>
              <a:rPr lang="ru-RU" sz="1600" dirty="0" err="1" smtClean="0"/>
              <a:t>Rosenbach</a:t>
            </a:r>
            <a:r>
              <a:rPr lang="ru-RU" sz="1600" dirty="0" smtClean="0"/>
              <a:t> и сначала был назван S. </a:t>
            </a:r>
            <a:r>
              <a:rPr lang="ru-RU" sz="1600" dirty="0" err="1" smtClean="0"/>
              <a:t>albus</a:t>
            </a:r>
            <a:r>
              <a:rPr lang="ru-RU" sz="1600" dirty="0" smtClean="0"/>
              <a:t> (лат. белый, матовый), т.к. колонии на питательной среде имели белый и желтый </a:t>
            </a:r>
            <a:r>
              <a:rPr lang="ru-RU" sz="1600" dirty="0" err="1" smtClean="0"/>
              <a:t>цвет.S</a:t>
            </a:r>
            <a:r>
              <a:rPr lang="ru-RU" sz="1600" dirty="0" smtClean="0"/>
              <a:t>. </a:t>
            </a:r>
            <a:r>
              <a:rPr lang="ru-RU" sz="1600" dirty="0" err="1" smtClean="0"/>
              <a:t>Epidermidis</a:t>
            </a:r>
            <a:r>
              <a:rPr lang="ru-RU" sz="1600" dirty="0" smtClean="0"/>
              <a:t> имеют правильную шарообразную форму и размер 0,5-1,5 мкм. Располагаются преимущественно по две и четыре бактерии. Является факультативным анаэробом, который может расти в аэробных условиях.</a:t>
            </a:r>
            <a:endParaRPr lang="ru-RU" sz="1600" dirty="0"/>
          </a:p>
        </p:txBody>
      </p:sp>
      <p:pic>
        <p:nvPicPr>
          <p:cNvPr id="3076" name="Picture 4" descr="C:\Documents and Settings\Администратор\Рабочий стол\Staph_epidermidis_el_micr_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3786190"/>
            <a:ext cx="4368800" cy="284955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Documents and Settings\Администратор\Рабочий стол\Staph_epidermidis_chashka_o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57356" y="1643050"/>
            <a:ext cx="5500726" cy="4214842"/>
          </a:xfrm>
          <a:prstGeom prst="rect">
            <a:avLst/>
          </a:prstGeom>
          <a:noFill/>
        </p:spPr>
      </p:pic>
      <p:sp>
        <p:nvSpPr>
          <p:cNvPr id="7" name="Заголовок 4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5697538"/>
          </a:xfrm>
        </p:spPr>
        <p:txBody>
          <a:bodyPr/>
          <a:lstStyle/>
          <a:p>
            <a:r>
              <a:rPr lang="ru-RU" dirty="0" err="1" smtClean="0"/>
              <a:t>Staphylococcus</a:t>
            </a:r>
            <a:r>
              <a:rPr lang="ru-RU" dirty="0" smtClean="0"/>
              <a:t> </a:t>
            </a:r>
            <a:r>
              <a:rPr lang="ru-RU" dirty="0" err="1" smtClean="0"/>
              <a:t>epidermidis</a:t>
            </a:r>
            <a:r>
              <a:rPr lang="ru-RU" dirty="0" smtClean="0"/>
              <a:t> рост колоний на питательной среде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Заболевания, вызываемые </a:t>
            </a:r>
            <a:r>
              <a:rPr lang="en-US" dirty="0" smtClean="0"/>
              <a:t>S. </a:t>
            </a:r>
            <a:r>
              <a:rPr lang="en-US" dirty="0" err="1" smtClean="0"/>
              <a:t>Epidermidis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Инфекции кровеносной системы у лиц, у которых длительно стоят венозный катетер или у лиц со сниженным иммунитетом. </a:t>
            </a:r>
          </a:p>
          <a:p>
            <a:r>
              <a:rPr lang="ru-RU" dirty="0" smtClean="0"/>
              <a:t>Эндокардиты и инфекции клапанов сердца (как натуральных, так и искусственных), чаще возникают у лиц с дефектом клапанного аппарата.</a:t>
            </a:r>
          </a:p>
          <a:p>
            <a:r>
              <a:rPr lang="ru-RU" dirty="0" smtClean="0"/>
              <a:t>Воспаление мочеполовой системы, особенно у лиц с, использующих уретральный катетер</a:t>
            </a:r>
          </a:p>
          <a:p>
            <a:r>
              <a:rPr lang="ru-RU" dirty="0" smtClean="0"/>
              <a:t>Инфекции при использовании катетера при </a:t>
            </a:r>
            <a:r>
              <a:rPr lang="ru-RU" dirty="0" err="1" smtClean="0"/>
              <a:t>перитонеальном</a:t>
            </a:r>
            <a:r>
              <a:rPr lang="ru-RU" dirty="0" smtClean="0"/>
              <a:t> диализе. </a:t>
            </a:r>
          </a:p>
          <a:p>
            <a:r>
              <a:rPr lang="ru-RU" dirty="0" smtClean="0"/>
              <a:t>Инфекции в искусственных суставах (протезы).</a:t>
            </a:r>
          </a:p>
          <a:p>
            <a:r>
              <a:rPr lang="ru-RU" dirty="0" smtClean="0"/>
              <a:t>Инфекции сосудистых </a:t>
            </a:r>
            <a:r>
              <a:rPr lang="ru-RU" dirty="0" err="1" smtClean="0"/>
              <a:t>трансплантантов</a:t>
            </a:r>
            <a:r>
              <a:rPr lang="ru-RU" dirty="0" smtClean="0"/>
              <a:t>.</a:t>
            </a:r>
          </a:p>
          <a:p>
            <a:r>
              <a:rPr lang="ru-RU" dirty="0" smtClean="0"/>
              <a:t>Инфекции у новорожденных. </a:t>
            </a:r>
          </a:p>
          <a:p>
            <a:r>
              <a:rPr lang="ru-RU" dirty="0" smtClean="0"/>
              <a:t>Очень редко может быть причиной сепсиса у госпитализированных пациентов.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Urban</Template>
  <TotalTime>374</TotalTime>
  <Words>1265</Words>
  <Application>Microsoft Office PowerPoint</Application>
  <PresentationFormat>Экран (4:3)</PresentationFormat>
  <Paragraphs>42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Городская</vt:lpstr>
      <vt:lpstr>Стафилококки</vt:lpstr>
      <vt:lpstr>Общая характеристика </vt:lpstr>
      <vt:lpstr>Морфология</vt:lpstr>
      <vt:lpstr>Виды стафилококка:</vt:lpstr>
      <vt:lpstr>Staphylococcus aureus  . </vt:lpstr>
      <vt:lpstr>Слайд 6</vt:lpstr>
      <vt:lpstr>Staphylococcus epidermidis</vt:lpstr>
      <vt:lpstr>Слайд 8</vt:lpstr>
      <vt:lpstr>Заболевания, вызываемые S. Epidermidis</vt:lpstr>
      <vt:lpstr>Staphylococcus saprophyticus</vt:lpstr>
      <vt:lpstr>Слайд 11</vt:lpstr>
      <vt:lpstr>Стафилококковые болезни:</vt:lpstr>
      <vt:lpstr>Слайд 13</vt:lpstr>
      <vt:lpstr>Лечение стафилококка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Стафилококки</dc:title>
  <dc:creator>Admin</dc:creator>
  <cp:lastModifiedBy>Admin</cp:lastModifiedBy>
  <cp:revision>38</cp:revision>
  <dcterms:created xsi:type="dcterms:W3CDTF">2009-02-16T17:17:48Z</dcterms:created>
  <dcterms:modified xsi:type="dcterms:W3CDTF">2010-09-21T19:08:55Z</dcterms:modified>
</cp:coreProperties>
</file>