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73" r:id="rId8"/>
    <p:sldId id="264" r:id="rId9"/>
    <p:sldId id="267" r:id="rId10"/>
    <p:sldId id="268" r:id="rId11"/>
    <p:sldId id="269" r:id="rId12"/>
    <p:sldId id="270" r:id="rId13"/>
    <p:sldId id="271" r:id="rId14"/>
    <p:sldId id="272" r:id="rId15"/>
    <p:sldId id="274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4993" autoAdjust="0"/>
    <p:restoredTop sz="94660"/>
  </p:normalViewPr>
  <p:slideViewPr>
    <p:cSldViewPr>
      <p:cViewPr varScale="1">
        <p:scale>
          <a:sx n="99" d="100"/>
          <a:sy n="99" d="100"/>
        </p:scale>
        <p:origin x="-75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A0A160-2E81-4D12-A076-53574ABB7482}" type="datetimeFigureOut">
              <a:rPr lang="ru-RU" smtClean="0"/>
              <a:t>14.03.2011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5E47C-F112-48AD-B285-8E60251375B9}" type="slidenum">
              <a:rPr lang="ru-RU" smtClean="0"/>
              <a:t>‹#›</a:t>
            </a:fld>
            <a:endParaRPr lang="ru-RU"/>
          </a:p>
        </p:txBody>
      </p:sp>
      <p:sp>
        <p:nvSpPr>
          <p:cNvPr id="32" name="Прямоугольник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Прямоугольник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Прямоугольник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Прямоугольник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56" name="Прямоугольник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Прямоугольник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Прямоугольник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Прямоугольник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A0A160-2E81-4D12-A076-53574ABB7482}" type="datetimeFigureOut">
              <a:rPr lang="ru-RU" smtClean="0"/>
              <a:t>14.03.2011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5E47C-F112-48AD-B285-8E60251375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A0A160-2E81-4D12-A076-53574ABB7482}" type="datetimeFigureOut">
              <a:rPr lang="ru-RU" smtClean="0"/>
              <a:t>14.03.2011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5E47C-F112-48AD-B285-8E60251375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A0A160-2E81-4D12-A076-53574ABB7482}" type="datetimeFigureOut">
              <a:rPr lang="ru-RU" smtClean="0"/>
              <a:t>14.03.2011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5E47C-F112-48AD-B285-8E60251375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Полилиния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Полилиния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Полилиния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Полилиния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Полилиния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Полилиния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Полилиния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Полилиния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Полилиния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Полилиния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Полилиния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Полилиния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Полилиния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Полилиния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Полилиния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A0A160-2E81-4D12-A076-53574ABB7482}" type="datetimeFigureOut">
              <a:rPr lang="ru-RU" smtClean="0"/>
              <a:t>14.03.2011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5E47C-F112-48AD-B285-8E60251375B9}" type="slidenum">
              <a:rPr lang="ru-RU" smtClean="0"/>
              <a:t>‹#›</a:t>
            </a:fld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Прямоугольник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Прямоугольник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A0A160-2E81-4D12-A076-53574ABB7482}" type="datetimeFigureOut">
              <a:rPr lang="ru-RU" smtClean="0"/>
              <a:t>14.03.2011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5E47C-F112-48AD-B285-8E60251375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Прямоугольник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A0A160-2E81-4D12-A076-53574ABB7482}" type="datetimeFigureOut">
              <a:rPr lang="ru-RU" smtClean="0"/>
              <a:t>14.03.2011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5E47C-F112-48AD-B285-8E60251375B9}" type="slidenum">
              <a:rPr lang="ru-RU" smtClean="0"/>
              <a:t>‹#›</a:t>
            </a:fld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Прямоугольник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Прямоугольник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Прямоугольник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Прямоугольник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A0A160-2E81-4D12-A076-53574ABB7482}" type="datetimeFigureOut">
              <a:rPr lang="ru-RU" smtClean="0"/>
              <a:t>14.03.2011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5E47C-F112-48AD-B285-8E60251375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A0A160-2E81-4D12-A076-53574ABB7482}" type="datetimeFigureOut">
              <a:rPr lang="ru-RU" smtClean="0"/>
              <a:t>14.03.2011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5E47C-F112-48AD-B285-8E60251375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FA0A160-2E81-4D12-A076-53574ABB7482}" type="datetimeFigureOut">
              <a:rPr lang="ru-RU" smtClean="0"/>
              <a:t>14.03.2011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AE75E47C-F112-48AD-B285-8E60251375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Группа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Прямая соединительная линия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Прямая соединительная линия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Прямая соединительная линия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Заголовок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grpSp>
        <p:nvGrpSpPr>
          <p:cNvPr id="14" name="Группа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Прямая соединительная линия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Прямая соединительная линия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Прямая соединительная линия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Группа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Прямая соединительная линия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единительная линия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Прямая соединительная линия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fld id="{3FA0A160-2E81-4D12-A076-53574ABB7482}" type="datetimeFigureOut">
              <a:rPr lang="ru-RU" smtClean="0"/>
              <a:t>14.03.2011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fld id="{AE75E47C-F112-48AD-B285-8E60251375B9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Прямоугольник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Прямоугольник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Прямоугольник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fld id="{3FA0A160-2E81-4D12-A076-53574ABB7482}" type="datetimeFigureOut">
              <a:rPr lang="ru-RU" smtClean="0"/>
              <a:t>14.03.2011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fld id="{AE75E47C-F112-48AD-B285-8E60251375B9}" type="slidenum">
              <a:rPr lang="ru-RU" smtClean="0"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57224" y="500042"/>
            <a:ext cx="7772400" cy="2960942"/>
          </a:xfrm>
        </p:spPr>
        <p:txBody>
          <a:bodyPr>
            <a:normAutofit/>
          </a:bodyPr>
          <a:lstStyle/>
          <a:p>
            <a:r>
              <a:rPr lang="ru-RU" sz="8000" b="1" dirty="0" smtClean="0">
                <a:solidFill>
                  <a:srgbClr val="FF0000"/>
                </a:solidFill>
              </a:rPr>
              <a:t>Ботулизм.</a:t>
            </a:r>
            <a:endParaRPr lang="ru-RU" sz="8000" b="1" dirty="0">
              <a:solidFill>
                <a:srgbClr val="FF0000"/>
              </a:solidFill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3200" i="1" dirty="0" smtClean="0">
                <a:solidFill>
                  <a:srgbClr val="00B0F0"/>
                </a:solidFill>
              </a:rPr>
              <a:t>Трофимчук Елена!</a:t>
            </a:r>
          </a:p>
          <a:p>
            <a:endParaRPr lang="ru-RU" sz="3200" i="1" dirty="0">
              <a:solidFill>
                <a:srgbClr val="00B0F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Дифференциальная диагностика</a:t>
            </a:r>
            <a:endParaRPr lang="ru-RU" b="1" i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u-RU" dirty="0" smtClean="0"/>
              <a:t>Наиболее часто вместо диагноза «ботулизм» диагностируют пищевую </a:t>
            </a:r>
            <a:r>
              <a:rPr lang="ru-RU" dirty="0" err="1" smtClean="0"/>
              <a:t>токсикоинфекцию</a:t>
            </a:r>
            <a:r>
              <a:rPr lang="ru-RU" dirty="0" smtClean="0"/>
              <a:t>, нарушение мозгового кровообращения, гипертонический криз, энцефалит, отравление грибами, миастению[35].</a:t>
            </a:r>
          </a:p>
          <a:p>
            <a:endParaRPr lang="ru-RU" dirty="0" smtClean="0"/>
          </a:p>
          <a:p>
            <a:r>
              <a:rPr lang="ru-RU" dirty="0" smtClean="0"/>
              <a:t>Начальные симптомы заболевания (гастроэнтерит, гастрит, энтерит, симптомы общей интоксикации) очень похожи на начальную стадию сальмонеллёзов и пищевого гастроэнтерита стафилококковой этиологии. Но, в отличие от ботулизма, для сальмонеллёзов характерна выраженная лихорадочная реакция, водянистые, зловонные испражнения с примесью зеленоватой слизи.</a:t>
            </a:r>
            <a:endParaRPr lang="ru-RU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85852" y="1214398"/>
            <a:ext cx="7358114" cy="5643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785918" y="1357298"/>
            <a:ext cx="6143668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i="1" dirty="0" smtClean="0"/>
              <a:t>Наиболее часто вместо диагноза «ботулизм» диагностируют пищевую </a:t>
            </a:r>
            <a:r>
              <a:rPr lang="ru-RU" sz="2000" b="1" i="1" dirty="0" err="1" smtClean="0"/>
              <a:t>токсикоинфекцию</a:t>
            </a:r>
            <a:r>
              <a:rPr lang="ru-RU" sz="2000" b="1" i="1" dirty="0" smtClean="0"/>
              <a:t>, нарушение мозгового кровообращения, гипертонический криз, энцефалит, отравление грибами, миастению[35].</a:t>
            </a:r>
          </a:p>
          <a:p>
            <a:endParaRPr lang="ru-RU" sz="2000" b="1" i="1" dirty="0" smtClean="0"/>
          </a:p>
          <a:p>
            <a:r>
              <a:rPr lang="ru-RU" sz="2000" b="1" i="1" dirty="0" smtClean="0"/>
              <a:t>Начальные симптомы заболевания (гастроэнтерит, гастрит, энтерит, симптомы общей интоксикации) очень похожи на начальную стадию сальмонеллёзов и пищевого гастроэнтерита стафилококковой этиологии. Но, в отличие от ботулизма, для сальмонеллёзов характерна выраженная лихорадочная реакция, водянистые, зловонные испражнения с примесью зеленоватой слизи.</a:t>
            </a:r>
            <a:endParaRPr lang="ru-RU" sz="2000" b="1" i="1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428604"/>
            <a:ext cx="7772400" cy="914400"/>
          </a:xfrm>
        </p:spPr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Дифференциальная диагностика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85786" y="1071546"/>
            <a:ext cx="7858180" cy="51863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2286000" y="1305342"/>
            <a:ext cx="4572000" cy="452431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Пищевые </a:t>
            </a:r>
            <a:r>
              <a:rPr lang="ru-RU" b="1" i="1" dirty="0" err="1" smtClean="0">
                <a:solidFill>
                  <a:srgbClr val="FF0000"/>
                </a:solidFill>
              </a:rPr>
              <a:t>токсикоинфекции</a:t>
            </a:r>
            <a:r>
              <a:rPr lang="ru-RU" b="1" i="1" dirty="0" smtClean="0">
                <a:solidFill>
                  <a:srgbClr val="FF0000"/>
                </a:solidFill>
              </a:rPr>
              <a:t> </a:t>
            </a:r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стафилококковой этиологии чаще всего связаны с употреблением в пищу недоброкачественных кондитерских изделий и характеризуются коротким инкубационным периодом, преобладанием симптомов гастрита при отсутствии выраженности </a:t>
            </a:r>
            <a:r>
              <a:rPr lang="ru-RU" b="1" i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энтеритических</a:t>
            </a:r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проявлений. Тяжёлое течение ботулизма характеризуется клинической картиной острой дыхательной недостаточности, в то время как тяжесть течения пищевых </a:t>
            </a:r>
            <a:r>
              <a:rPr lang="ru-RU" b="1" i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токсикоинфекций</a:t>
            </a:r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обусловливается как потерями воды и солей, так и </a:t>
            </a:r>
            <a:r>
              <a:rPr lang="ru-RU" b="1" i="1" dirty="0" err="1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общеинтоксикационным</a:t>
            </a:r>
            <a:r>
              <a:rPr lang="ru-RU" b="1" i="1" dirty="0" smtClean="0">
                <a:solidFill>
                  <a:schemeClr val="bg1">
                    <a:lumMod val="95000"/>
                    <a:lumOff val="5000"/>
                  </a:schemeClr>
                </a:solidFill>
              </a:rPr>
              <a:t> синдромом</a:t>
            </a:r>
            <a:endParaRPr lang="ru-RU" b="1" i="1" dirty="0">
              <a:solidFill>
                <a:schemeClr val="bg1">
                  <a:lumMod val="95000"/>
                  <a:lumOff val="5000"/>
                </a:schemeClr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i="1" dirty="0" smtClean="0">
                <a:solidFill>
                  <a:srgbClr val="7030A0"/>
                </a:solidFill>
              </a:rPr>
              <a:t>Дифференциальная диагностика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00242" y="1285860"/>
            <a:ext cx="7043758" cy="4641072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/>
              <a:t>Также проводится дифференциальная диагностика между ботулизмом и энцефалитом. В отличие от ботулизма, энцефалит начинается с продромальных симптомов в виде недомогания и головной боли, наблюдается лихорадка. </a:t>
            </a:r>
            <a:r>
              <a:rPr lang="ru-RU" dirty="0" err="1" smtClean="0"/>
              <a:t>Глазодвигательные</a:t>
            </a:r>
            <a:r>
              <a:rPr lang="ru-RU" dirty="0" smtClean="0"/>
              <a:t> расстройства обусловливаются поражением чаще всего ядер III пары черепных нервов и обычно носят частичный характер[35].</a:t>
            </a:r>
          </a:p>
          <a:p>
            <a:endParaRPr lang="ru-RU" dirty="0" smtClean="0"/>
          </a:p>
          <a:p>
            <a:r>
              <a:rPr lang="ru-RU" dirty="0" smtClean="0"/>
              <a:t>Клиническая картина ботулизма иногда характеризуется сочетанием симптомов, сходных с полиэнцефалитом. </a:t>
            </a:r>
            <a:r>
              <a:rPr lang="ru-RU" dirty="0" err="1" smtClean="0"/>
              <a:t>Патогномоничным</a:t>
            </a:r>
            <a:r>
              <a:rPr lang="ru-RU" dirty="0" smtClean="0"/>
              <a:t> признаком полиэнцефалита считают начальную сонливость, переходящую в сопорозное состояние. Часто наблюдаются паралич взора кверху, мозжечковая атаксия, дизартрия, </a:t>
            </a:r>
            <a:r>
              <a:rPr lang="ru-RU" dirty="0" err="1" smtClean="0"/>
              <a:t>интенционное</a:t>
            </a:r>
            <a:r>
              <a:rPr lang="ru-RU" dirty="0" smtClean="0"/>
              <a:t> дрожание, проводниковые нарушения. Ранним симптомом считается ретробульбарный неврит. Стволовые явления могут сочетаться с полиневритом черепных нервов — поражением V, VII,VIII и IX пар, особенно при энцефалопатии</a:t>
            </a:r>
            <a:endParaRPr lang="ru-RU" dirty="0"/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1643050"/>
            <a:ext cx="2000264" cy="26432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57224" y="214290"/>
            <a:ext cx="7772400" cy="785818"/>
          </a:xfrm>
        </p:spPr>
        <p:txBody>
          <a:bodyPr/>
          <a:lstStyle/>
          <a:p>
            <a:r>
              <a:rPr lang="ru-RU" sz="3200" dirty="0" smtClean="0">
                <a:solidFill>
                  <a:srgbClr val="FF0000"/>
                </a:solidFill>
              </a:rPr>
              <a:t>Профилактика заболеваний и отравлений</a:t>
            </a:r>
            <a:endParaRPr lang="ru-RU" sz="3200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55000" lnSpcReduction="20000"/>
          </a:bodyPr>
          <a:lstStyle/>
          <a:p>
            <a:r>
              <a:rPr lang="ru-RU" dirty="0" smtClean="0"/>
              <a:t>Профилактика пищевого ботулизма затрудняется в связи с широким распространением </a:t>
            </a:r>
            <a:r>
              <a:rPr lang="ru-RU" dirty="0" err="1" smtClean="0"/>
              <a:t>ботулотоксина</a:t>
            </a:r>
            <a:r>
              <a:rPr lang="ru-RU" dirty="0" smtClean="0"/>
              <a:t> в природе и его устойчивостью в неблагоприятных условиях окружающей среды. Основными профилактическими меры против заражения является создание условий, препятствующих росту и размножению спор бактерий и предотвращение попадания возбудителя в пищу. К последним относятся меры по поддержанию чистоты в местах, где приготавливают пищевые продукты, представляющие собой благоприятное место для развития возбудителя заболевания[6].</a:t>
            </a:r>
          </a:p>
          <a:p>
            <a:endParaRPr lang="ru-RU" dirty="0" smtClean="0"/>
          </a:p>
          <a:p>
            <a:r>
              <a:rPr lang="ru-RU" dirty="0" smtClean="0"/>
              <a:t>Продукты домашнего консервирования в герметически закрытой таре являются наиболее опасными для человека, так как в домашних условиях добиться полного уничтожения </a:t>
            </a:r>
            <a:r>
              <a:rPr lang="ru-RU" dirty="0" err="1" smtClean="0"/>
              <a:t>Clostridium</a:t>
            </a:r>
            <a:r>
              <a:rPr lang="ru-RU" dirty="0" smtClean="0"/>
              <a:t> </a:t>
            </a:r>
            <a:r>
              <a:rPr lang="ru-RU" dirty="0" err="1" smtClean="0"/>
              <a:t>botulinum</a:t>
            </a:r>
            <a:r>
              <a:rPr lang="ru-RU" dirty="0" smtClean="0"/>
              <a:t> невозможно. Больше всего это касается грибов, потому что отмыть их от частичек грунта, в котором содержатся споры </a:t>
            </a:r>
            <a:r>
              <a:rPr lang="ru-RU" dirty="0" err="1" smtClean="0"/>
              <a:t>ботулотоксина</a:t>
            </a:r>
            <a:r>
              <a:rPr lang="ru-RU" dirty="0" smtClean="0"/>
              <a:t>, очень сложно. Перед употреблением консервов необходимо прогреть вскрытые банки при 100 С° в течение 30 мин (в кипящей воде) для разрушения токсина. Продукты питания, не подлежащие термической обработке, но представляющие собой благоприятное место для токсина (соленая и копченая рыба, сало, колбасы), должны храниться при температуре не выше 10 С°</a:t>
            </a:r>
            <a:endParaRPr lang="ru-RU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1345300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Профилактика заболеваний и отравлений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Профилактика раневого ботулизма сводится к первичной хирургической обработке раны</a:t>
            </a:r>
            <a:endParaRPr lang="ru-RU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214942" y="2857472"/>
            <a:ext cx="3657600" cy="40005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14348" y="3571876"/>
            <a:ext cx="4071966" cy="29289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013974" y="2967335"/>
            <a:ext cx="7880684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60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Спасибо за внимание!</a:t>
            </a:r>
            <a:endParaRPr lang="ru-RU" sz="60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Историческая справка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1071546"/>
            <a:ext cx="3071833" cy="19673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2285984" y="2786058"/>
            <a:ext cx="6715172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i="1" dirty="0" err="1" smtClean="0">
                <a:solidFill>
                  <a:srgbClr val="FF0000"/>
                </a:solidFill>
              </a:rPr>
              <a:t>Ботули́зм</a:t>
            </a:r>
            <a:r>
              <a:rPr lang="ru-RU" sz="1400" b="1" i="1" dirty="0" smtClean="0"/>
              <a:t> (от лат. </a:t>
            </a:r>
            <a:r>
              <a:rPr lang="ru-RU" sz="1400" b="1" i="1" dirty="0" err="1" smtClean="0"/>
              <a:t>botulus</a:t>
            </a:r>
            <a:r>
              <a:rPr lang="ru-RU" sz="1400" b="1" i="1" dirty="0" smtClean="0"/>
              <a:t> — колбаса: название связано с тем фактом, что первые описанные случаи заболеваний были обусловлены употреблением кровяных и ливерных колбас) — тяжёлое </a:t>
            </a:r>
            <a:r>
              <a:rPr lang="ru-RU" sz="1400" b="1" i="1" dirty="0" err="1" smtClean="0"/>
              <a:t>токсикоинфекционное</a:t>
            </a:r>
            <a:r>
              <a:rPr lang="ru-RU" sz="1400" b="1" i="1" dirty="0" smtClean="0"/>
              <a:t> заболевание, характеризующееся поражением нервной системы, преимущественно продолговатого и спинного мозга, протекающее с преобладанием офтальмоплегического и </a:t>
            </a:r>
            <a:r>
              <a:rPr lang="ru-RU" sz="1400" b="1" i="1" dirty="0" err="1" smtClean="0"/>
              <a:t>бульбарного</a:t>
            </a:r>
            <a:r>
              <a:rPr lang="ru-RU" sz="1400" b="1" i="1" dirty="0" smtClean="0"/>
              <a:t> синдромов.</a:t>
            </a:r>
          </a:p>
          <a:p>
            <a:endParaRPr lang="ru-RU" sz="1400" b="1" i="1" dirty="0" smtClean="0"/>
          </a:p>
          <a:p>
            <a:r>
              <a:rPr lang="ru-RU" sz="1400" b="1" i="1" dirty="0" smtClean="0"/>
              <a:t>Развивается в результате попадания в организм пищевых продуктов, воды или аэрозолей, содержащих </a:t>
            </a:r>
            <a:r>
              <a:rPr lang="ru-RU" sz="1400" b="1" i="1" dirty="0" err="1" smtClean="0"/>
              <a:t>ботулотоксин</a:t>
            </a:r>
            <a:r>
              <a:rPr lang="ru-RU" sz="1400" b="1" i="1" dirty="0" smtClean="0"/>
              <a:t>, продуцируемый спорообразующей палочкой </a:t>
            </a:r>
            <a:r>
              <a:rPr lang="ru-RU" sz="1400" b="1" i="1" dirty="0" err="1" smtClean="0"/>
              <a:t>Clostridium</a:t>
            </a:r>
            <a:r>
              <a:rPr lang="ru-RU" sz="1400" b="1" i="1" dirty="0" smtClean="0"/>
              <a:t> </a:t>
            </a:r>
            <a:r>
              <a:rPr lang="ru-RU" sz="1400" b="1" i="1" dirty="0" err="1" smtClean="0"/>
              <a:t>botulinum</a:t>
            </a:r>
            <a:r>
              <a:rPr lang="ru-RU" sz="1400" b="1" i="1" dirty="0" smtClean="0"/>
              <a:t>. </a:t>
            </a:r>
            <a:r>
              <a:rPr lang="ru-RU" sz="1400" b="1" i="1" dirty="0" err="1" smtClean="0"/>
              <a:t>Ботулотоксин</a:t>
            </a:r>
            <a:r>
              <a:rPr lang="ru-RU" sz="1400" b="1" i="1" dirty="0" smtClean="0"/>
              <a:t> поражает </a:t>
            </a:r>
            <a:r>
              <a:rPr lang="ru-RU" sz="1400" b="1" i="1" dirty="0" err="1" smtClean="0"/>
              <a:t>мотонейроны</a:t>
            </a:r>
            <a:r>
              <a:rPr lang="ru-RU" sz="1400" b="1" i="1" dirty="0" smtClean="0"/>
              <a:t> передних рогов спинного мозга, вследствие чего нарушается иннервация мышц, развивается прогрессирующая острая дыхательная недостаточность.</a:t>
            </a:r>
          </a:p>
          <a:p>
            <a:endParaRPr lang="ru-RU" sz="1400" b="1" i="1" dirty="0" smtClean="0"/>
          </a:p>
          <a:p>
            <a:r>
              <a:rPr lang="ru-RU" sz="1400" b="1" i="1" dirty="0" smtClean="0"/>
              <a:t>Входными воротами являются слизистые оболочки дыхательных путей, желудочно-кишечного тракта, повреждённая кожа и лёгкие. От человека к человеку инфекция не передаётся. Несмотря на то, что ботулизм регистрируется гораздо реже, чем другие кишечные инфекции и отравления, он продолжает оставаться актуальным и опасным для жизни заболеванием</a:t>
            </a:r>
            <a:endParaRPr lang="ru-RU" sz="1400" b="1" i="1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Этиология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3571868" y="357166"/>
            <a:ext cx="4643470" cy="25717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1714480" y="3000372"/>
            <a:ext cx="7286676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B050"/>
                </a:solidFill>
              </a:rPr>
              <a:t>Возбудитель ботулизма </a:t>
            </a:r>
            <a:r>
              <a:rPr lang="ru-RU" b="1" dirty="0" err="1" smtClean="0">
                <a:solidFill>
                  <a:srgbClr val="00B050"/>
                </a:solidFill>
              </a:rPr>
              <a:t>Clostridium</a:t>
            </a:r>
            <a:r>
              <a:rPr lang="ru-RU" b="1" dirty="0" smtClean="0">
                <a:solidFill>
                  <a:srgbClr val="00B050"/>
                </a:solidFill>
              </a:rPr>
              <a:t> </a:t>
            </a:r>
            <a:r>
              <a:rPr lang="ru-RU" b="1" dirty="0" err="1" smtClean="0">
                <a:solidFill>
                  <a:srgbClr val="00B050"/>
                </a:solidFill>
              </a:rPr>
              <a:t>botulinum</a:t>
            </a:r>
            <a:r>
              <a:rPr lang="ru-RU" b="1" dirty="0" smtClean="0">
                <a:solidFill>
                  <a:srgbClr val="00B050"/>
                </a:solidFill>
              </a:rPr>
              <a:t> относится к роду </a:t>
            </a:r>
            <a:r>
              <a:rPr lang="ru-RU" b="1" dirty="0" err="1" smtClean="0">
                <a:solidFill>
                  <a:srgbClr val="00B050"/>
                </a:solidFill>
              </a:rPr>
              <a:t>Clostridium</a:t>
            </a:r>
            <a:r>
              <a:rPr lang="ru-RU" b="1" dirty="0" smtClean="0">
                <a:solidFill>
                  <a:srgbClr val="00B050"/>
                </a:solidFill>
              </a:rPr>
              <a:t>, семейству </a:t>
            </a:r>
            <a:r>
              <a:rPr lang="ru-RU" b="1" dirty="0" err="1" smtClean="0">
                <a:solidFill>
                  <a:srgbClr val="00B050"/>
                </a:solidFill>
              </a:rPr>
              <a:t>Bacillaceae</a:t>
            </a:r>
            <a:r>
              <a:rPr lang="ru-RU" b="1" dirty="0" smtClean="0">
                <a:solidFill>
                  <a:srgbClr val="00B050"/>
                </a:solidFill>
              </a:rPr>
              <a:t>. Это анаэробная, подвижная, грамположительная[14], спорообразующая палочка размерами (0,6—1,0)</a:t>
            </a:r>
            <a:r>
              <a:rPr lang="ru-RU" b="1" dirty="0" err="1" smtClean="0">
                <a:solidFill>
                  <a:srgbClr val="00B050"/>
                </a:solidFill>
              </a:rPr>
              <a:t>х</a:t>
            </a:r>
            <a:r>
              <a:rPr lang="ru-RU" b="1" dirty="0" smtClean="0">
                <a:solidFill>
                  <a:srgbClr val="00B050"/>
                </a:solidFill>
              </a:rPr>
              <a:t>(4—9) мкм.[15]: В мазках имеет вид палочек с закруглёнными концами, образуют </a:t>
            </a:r>
            <a:r>
              <a:rPr lang="ru-RU" b="1" dirty="0" err="1" smtClean="0">
                <a:solidFill>
                  <a:srgbClr val="00B050"/>
                </a:solidFill>
              </a:rPr>
              <a:t>субтерминально</a:t>
            </a:r>
            <a:r>
              <a:rPr lang="ru-RU" b="1" dirty="0" smtClean="0">
                <a:solidFill>
                  <a:srgbClr val="00B050"/>
                </a:solidFill>
              </a:rPr>
              <a:t> расположенные споры, диаметр которых превышает поперечник вегетативной формы. Из-за спор возбудитель имеет форму теннисной ракетки (чем характерно отличается от других </a:t>
            </a:r>
            <a:r>
              <a:rPr lang="ru-RU" b="1" dirty="0" err="1" smtClean="0">
                <a:solidFill>
                  <a:srgbClr val="00B050"/>
                </a:solidFill>
              </a:rPr>
              <a:t>клостридий</a:t>
            </a:r>
            <a:r>
              <a:rPr lang="ru-RU" b="1" dirty="0" smtClean="0">
                <a:solidFill>
                  <a:srgbClr val="00B050"/>
                </a:solidFill>
              </a:rPr>
              <a:t>). Не образуют капсулы, подвижны, </a:t>
            </a:r>
            <a:r>
              <a:rPr lang="ru-RU" b="1" dirty="0" err="1" smtClean="0">
                <a:solidFill>
                  <a:srgbClr val="00B050"/>
                </a:solidFill>
              </a:rPr>
              <a:t>перитрихи</a:t>
            </a:r>
            <a:r>
              <a:rPr lang="ru-RU" b="1" dirty="0" smtClean="0">
                <a:solidFill>
                  <a:srgbClr val="00B050"/>
                </a:solidFill>
              </a:rPr>
              <a:t>, облигатные анаэробы, располагающиеся беспорядочными скоплениями или небольшими цепочками. Известно 8 типов возбудителя (</a:t>
            </a:r>
            <a:r>
              <a:rPr lang="ru-RU" b="1" dirty="0" err="1" smtClean="0">
                <a:solidFill>
                  <a:srgbClr val="00B050"/>
                </a:solidFill>
              </a:rPr>
              <a:t>сероваров</a:t>
            </a:r>
            <a:r>
              <a:rPr lang="ru-RU" b="1" dirty="0" smtClean="0">
                <a:solidFill>
                  <a:srgbClr val="00B050"/>
                </a:solidFill>
              </a:rPr>
              <a:t>) — А, В, С1, С2, D, Е, F и G, различающихся по </a:t>
            </a:r>
            <a:r>
              <a:rPr lang="ru-RU" b="1" dirty="0" err="1" smtClean="0">
                <a:solidFill>
                  <a:srgbClr val="00B050"/>
                </a:solidFill>
              </a:rPr>
              <a:t>антигенной</a:t>
            </a:r>
            <a:r>
              <a:rPr lang="ru-RU" b="1" dirty="0" smtClean="0">
                <a:solidFill>
                  <a:srgbClr val="00B050"/>
                </a:solidFill>
              </a:rPr>
              <a:t> структуре выделяемого экзотоксина[13]. Из них патогенны типы A, B, E и, реже, F[16].</a:t>
            </a:r>
            <a:endParaRPr lang="ru-RU" b="1" dirty="0">
              <a:solidFill>
                <a:srgbClr val="00B050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7030A0"/>
                </a:solidFill>
              </a:rPr>
              <a:t>Этиология</a:t>
            </a:r>
            <a:endParaRPr lang="ru-RU" b="1" dirty="0">
              <a:solidFill>
                <a:srgbClr val="7030A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5614998" cy="3757625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Оптимальный рост </a:t>
            </a:r>
            <a:r>
              <a:rPr lang="ru-RU" dirty="0" err="1" smtClean="0"/>
              <a:t>клостридий</a:t>
            </a:r>
            <a:r>
              <a:rPr lang="ru-RU" dirty="0" smtClean="0"/>
              <a:t> и </a:t>
            </a:r>
            <a:r>
              <a:rPr lang="ru-RU" dirty="0" err="1" smtClean="0"/>
              <a:t>токсинообразование</a:t>
            </a:r>
            <a:r>
              <a:rPr lang="ru-RU" dirty="0" smtClean="0"/>
              <a:t> происходят в анаэробных условиях при температуре 35 °C. Вегетативные формы бактерий погибают при 80 °C в течение 30 мин, при кипячении — в течение 5 мин. Токсин устойчив к действию пепсина и трипсина, выдерживает высокие концентрации (до 18 %) поваренной соли, не разрушается в продуктах, содержащих различные специи. Хорошо нейтрализуется в щелочной среде.</a:t>
            </a:r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8452" y="4144966"/>
            <a:ext cx="3425548" cy="27130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i="1" dirty="0" smtClean="0">
                <a:solidFill>
                  <a:srgbClr val="FF0000"/>
                </a:solidFill>
              </a:rPr>
              <a:t>Эпидемиология</a:t>
            </a:r>
            <a:endParaRPr lang="ru-RU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5543560" cy="4114815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Механизм передачи ботулизма — фекально-оральный или контактный (при раневом ботулизме). Пути передачи заболевания могут быть пищевые, воздушно-пылевые (при ботулизме грудных детей) или контактно-бытовые. При этом иммунитет после перенесённого заболевания Иногда возбудитель размножается в </a:t>
            </a:r>
            <a:r>
              <a:rPr lang="ru-RU" dirty="0" err="1" smtClean="0"/>
              <a:t>некротизированной</a:t>
            </a:r>
            <a:r>
              <a:rPr lang="ru-RU" dirty="0" smtClean="0"/>
              <a:t> ткани и обусловливает возникновение раневого ботулизма[28].е развивается</a:t>
            </a:r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929322" y="1928802"/>
            <a:ext cx="292895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Патогенез и </a:t>
            </a:r>
            <a:r>
              <a:rPr lang="ru-RU" dirty="0" err="1" smtClean="0">
                <a:solidFill>
                  <a:srgbClr val="FF0000"/>
                </a:solidFill>
              </a:rPr>
              <a:t>патоморфология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r>
              <a:rPr lang="ru-RU" dirty="0" smtClean="0"/>
              <a:t>Патогенез отдельных симптомов и синдромов при ботулизме[5].Симптомы	Патогенез</a:t>
            </a:r>
          </a:p>
          <a:p>
            <a:r>
              <a:rPr lang="ru-RU" dirty="0" smtClean="0"/>
              <a:t>Нарушение дыхания (частое, поверхностное)	Парез мышц диафрагмы, брюшного пресса, межрёберных мышц, гипоксия</a:t>
            </a:r>
          </a:p>
          <a:p>
            <a:r>
              <a:rPr lang="ru-RU" dirty="0" smtClean="0"/>
              <a:t>Мышечная слабость, парезы, параличи	Нарушение передачи нервных импульсов, гипоксия, метаболические нарушения</a:t>
            </a:r>
          </a:p>
          <a:p>
            <a:r>
              <a:rPr lang="ru-RU" dirty="0" smtClean="0"/>
              <a:t>Тахикардия, повышение АД	Гипоксия, повышение активности симпатико-адреналовой системы (увеличение содержания катехоламинов)</a:t>
            </a:r>
          </a:p>
          <a:p>
            <a:r>
              <a:rPr lang="ru-RU" dirty="0" smtClean="0"/>
              <a:t>Сухость во рту, нарушение глотания, гнусавость голоса, ограничение движения языка	Поражение ядер V, IX, XII черепных нервов</a:t>
            </a:r>
          </a:p>
          <a:p>
            <a:r>
              <a:rPr lang="ru-RU" dirty="0" smtClean="0"/>
              <a:t>Нарушение конвергенции, птоз, диплопия	Поражение ядер III, IV черепных нервов</a:t>
            </a:r>
          </a:p>
          <a:p>
            <a:r>
              <a:rPr lang="ru-RU" dirty="0" smtClean="0"/>
              <a:t>Широкие зрачки, нарушение зрения, аккомодации	Поражение </a:t>
            </a:r>
            <a:r>
              <a:rPr lang="ru-RU" dirty="0" err="1" smtClean="0"/>
              <a:t>n.m.ciliares</a:t>
            </a:r>
            <a:endParaRPr lang="ru-RU" dirty="0" smtClean="0"/>
          </a:p>
          <a:p>
            <a:r>
              <a:rPr lang="ru-RU" dirty="0" smtClean="0"/>
              <a:t>Амимия	Поражение лицевого нерва</a:t>
            </a:r>
          </a:p>
          <a:p>
            <a:r>
              <a:rPr lang="ru-RU" dirty="0" smtClean="0"/>
              <a:t>Вздутие живота, запор	Угнетение функции блуждающего нерва, увеличение содержания катехоламинов</a:t>
            </a:r>
          </a:p>
          <a:p>
            <a:r>
              <a:rPr lang="ru-RU" dirty="0" smtClean="0"/>
              <a:t>Рвота, одно- или двукратное послабление стула в начальный период	Местное действие </a:t>
            </a:r>
            <a:r>
              <a:rPr lang="ru-RU" dirty="0" err="1" smtClean="0"/>
              <a:t>ботулотоксина</a:t>
            </a:r>
            <a:r>
              <a:rPr lang="ru-RU" dirty="0" smtClean="0"/>
              <a:t>, </a:t>
            </a:r>
            <a:r>
              <a:rPr lang="ru-RU" dirty="0" err="1" smtClean="0"/>
              <a:t>действие</a:t>
            </a:r>
            <a:r>
              <a:rPr lang="ru-RU" dirty="0" smtClean="0"/>
              <a:t> другой флоры, содержащейся в продукте</a:t>
            </a:r>
          </a:p>
          <a:p>
            <a:r>
              <a:rPr lang="ru-RU" dirty="0" smtClean="0"/>
              <a:t>Задержка мочеиспускания	Поражение вегетативной нервной системы, преобладание симпатической активности, снижение тонуса мочевого пузыря</a:t>
            </a:r>
          </a:p>
          <a:p>
            <a:r>
              <a:rPr lang="ru-RU" dirty="0" smtClean="0"/>
              <a:t>Бледность кожи	Сужение капилляров кожи</a:t>
            </a:r>
            <a:endParaRPr lang="ru-R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r>
              <a:rPr lang="ru-RU" sz="2800" dirty="0" err="1" smtClean="0"/>
              <a:t>Ботулотоксин</a:t>
            </a:r>
            <a:r>
              <a:rPr lang="ru-RU" sz="2800" dirty="0" smtClean="0"/>
              <a:t> всасывается из слизистой оболочки или лёгких. </a:t>
            </a:r>
            <a:endParaRPr lang="ru-RU" sz="2800" dirty="0"/>
          </a:p>
        </p:txBody>
      </p:sp>
      <p:pic>
        <p:nvPicPr>
          <p:cNvPr id="921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714480" y="1571612"/>
            <a:ext cx="5436926" cy="4786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7258072" cy="714380"/>
          </a:xfrm>
        </p:spPr>
        <p:txBody>
          <a:bodyPr/>
          <a:lstStyle/>
          <a:p>
            <a:r>
              <a:rPr lang="ru-RU" dirty="0" smtClean="0"/>
              <a:t>Клиническая картина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357422" y="1214422"/>
            <a:ext cx="6615130" cy="5429288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инкубационный </a:t>
            </a:r>
            <a:r>
              <a:rPr lang="ru-RU" dirty="0" smtClean="0"/>
              <a:t>период протекает от нескольких часов до 2—5 дней, составляя в среднем 18—24 часов. При более коротком инкубационном периоде наблюдается, хотя и не всегда, более тяжёлое течение </a:t>
            </a:r>
            <a:r>
              <a:rPr lang="ru-RU" dirty="0" smtClean="0"/>
              <a:t>болезни. </a:t>
            </a:r>
            <a:r>
              <a:rPr lang="ru-RU" dirty="0" smtClean="0"/>
              <a:t>Клиническая картина ботулизма складывается из трёх основных </a:t>
            </a:r>
            <a:r>
              <a:rPr lang="ru-RU" dirty="0" smtClean="0"/>
              <a:t>синдромов</a:t>
            </a:r>
            <a:endParaRPr lang="ru-RU" dirty="0" smtClean="0"/>
          </a:p>
          <a:p>
            <a:r>
              <a:rPr lang="ru-RU" dirty="0" smtClean="0"/>
              <a:t>паралитического;</a:t>
            </a:r>
          </a:p>
          <a:p>
            <a:r>
              <a:rPr lang="ru-RU" dirty="0" smtClean="0"/>
              <a:t>гастроинтестинального;</a:t>
            </a:r>
          </a:p>
          <a:p>
            <a:r>
              <a:rPr lang="ru-RU" dirty="0" err="1" smtClean="0"/>
              <a:t>общетоксического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В основном, болезнь начинается остро с гастроинтестинального синдрома (тошнота, рвота, иногда боли в животе, жидкий стул). Рвота и понос непродолжительны, являются следствием </a:t>
            </a:r>
            <a:r>
              <a:rPr lang="ru-RU" dirty="0" err="1" smtClean="0"/>
              <a:t>токсинемии</a:t>
            </a:r>
            <a:r>
              <a:rPr lang="ru-RU" dirty="0" smtClean="0"/>
              <a:t>. Затем развиваются чувство </a:t>
            </a:r>
            <a:r>
              <a:rPr lang="ru-RU" dirty="0" err="1" smtClean="0"/>
              <a:t>распирания</a:t>
            </a:r>
            <a:r>
              <a:rPr lang="ru-RU" dirty="0" smtClean="0"/>
              <a:t> в желудке, метеоризм, запоры, это значит, что начинается парез желудочно-кишечного тракта.</a:t>
            </a:r>
          </a:p>
          <a:p>
            <a:endParaRPr lang="ru-RU" dirty="0" smtClean="0"/>
          </a:p>
          <a:p>
            <a:r>
              <a:rPr lang="ru-RU" dirty="0" smtClean="0"/>
              <a:t>Неврологические симптомы появляются либо одновременно с гастроинтестинальными, либо после их исчезновения. Наиболее типичными ранними признаками ботулизма являются расстройство зрения, сухость во рту и мышечная слабость. Больные жалуются на «туман», «сетку перед глазами», плохо различают близлежащие предметы, чтение затруднено или невозможно из-за пареза аккомодации и двоения.</a:t>
            </a:r>
            <a:endParaRPr lang="ru-RU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1285860"/>
            <a:ext cx="2428892" cy="42862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71600" y="214290"/>
            <a:ext cx="7772400" cy="773796"/>
          </a:xfrm>
        </p:spPr>
        <p:txBody>
          <a:bodyPr/>
          <a:lstStyle/>
          <a:p>
            <a:r>
              <a:rPr lang="ru-RU" dirty="0" smtClean="0">
                <a:solidFill>
                  <a:srgbClr val="FF0000"/>
                </a:solidFill>
              </a:rPr>
              <a:t>Методы диагностики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214546" y="928670"/>
            <a:ext cx="6472254" cy="5426890"/>
          </a:xfrm>
        </p:spPr>
        <p:txBody>
          <a:bodyPr>
            <a:normAutofit fontScale="55000" lnSpcReduction="20000"/>
          </a:bodyPr>
          <a:lstStyle/>
          <a:p>
            <a:r>
              <a:rPr lang="ru-RU" dirty="0" smtClean="0"/>
              <a:t>Материалом для бактериологического исследования служат фекалии и рвотные массы больного, промывные воды желудка и кишечника, содержимое ран (при раневом ботулизме), подозреваемая пища. Так как сразу поставить диагноз «ботулизм» у взрослого больного сложно, то проводят обнаружение токсина в исследуемом материале.</a:t>
            </a:r>
          </a:p>
          <a:p>
            <a:endParaRPr lang="ru-RU" dirty="0" smtClean="0"/>
          </a:p>
          <a:p>
            <a:r>
              <a:rPr lang="ru-RU" dirty="0" smtClean="0"/>
              <a:t>Исследование проводят на белых мышах. Им </a:t>
            </a:r>
            <a:r>
              <a:rPr lang="ru-RU" dirty="0" err="1" smtClean="0"/>
              <a:t>внутрибрюшинно</a:t>
            </a:r>
            <a:r>
              <a:rPr lang="ru-RU" dirty="0" smtClean="0"/>
              <a:t> вводят жидкость, полученную после центрифугирования сыворотки крови больного в смеси с противоботулинической сывороткой типов А, В, Е.</a:t>
            </a:r>
          </a:p>
          <a:p>
            <a:endParaRPr lang="ru-RU" dirty="0" smtClean="0"/>
          </a:p>
          <a:p>
            <a:r>
              <a:rPr lang="ru-RU" dirty="0" smtClean="0"/>
              <a:t>Исследование проходит 4 дня. За это время мыши, не защищённые тем типом антитоксина, которым вызвано заболевание у пациента, погибают. Остаются живыми мыши, которым вводили сыворотку, соответствующую типу токсина, циркулирующего в крови больного[5].</a:t>
            </a:r>
          </a:p>
          <a:p>
            <a:endParaRPr lang="ru-RU" dirty="0" smtClean="0"/>
          </a:p>
          <a:p>
            <a:r>
              <a:rPr lang="ru-RU" dirty="0" smtClean="0"/>
              <a:t>Серологических исследований не проводят, так как заболевание не сопровождается выработкой выраженных титров антител, что связано с незначительной дозой токсина, вызвавшей поражение</a:t>
            </a:r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596" y="1428736"/>
            <a:ext cx="2143140" cy="3429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Метро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Метро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Метро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Metro</Template>
  <TotalTime>55</TotalTime>
  <Words>1241</Words>
  <Application>Microsoft Office PowerPoint</Application>
  <PresentationFormat>Экран (4:3)</PresentationFormat>
  <Paragraphs>65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Метро</vt:lpstr>
      <vt:lpstr>Ботулизм.</vt:lpstr>
      <vt:lpstr> Историческая справка</vt:lpstr>
      <vt:lpstr>Этиология</vt:lpstr>
      <vt:lpstr>Этиология</vt:lpstr>
      <vt:lpstr>Эпидемиология</vt:lpstr>
      <vt:lpstr>Патогенез и патоморфология</vt:lpstr>
      <vt:lpstr> Ботулотоксин всасывается из слизистой оболочки или лёгких. </vt:lpstr>
      <vt:lpstr>Клиническая картина</vt:lpstr>
      <vt:lpstr>Методы диагностики</vt:lpstr>
      <vt:lpstr>Дифференциальная диагностика</vt:lpstr>
      <vt:lpstr>Дифференциальная диагностика</vt:lpstr>
      <vt:lpstr>Дифференциальная диагностика</vt:lpstr>
      <vt:lpstr>Профилактика заболеваний и отравлений</vt:lpstr>
      <vt:lpstr>Профилактика заболеваний и отравлений</vt:lpstr>
      <vt:lpstr>Слайд 15</vt:lpstr>
    </vt:vector>
  </TitlesOfParts>
  <Company>Reanimator Extreme Edition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Ботулизм.</dc:title>
  <dc:creator>Admin</dc:creator>
  <cp:lastModifiedBy>Admin</cp:lastModifiedBy>
  <cp:revision>6</cp:revision>
  <dcterms:created xsi:type="dcterms:W3CDTF">2011-03-14T18:49:33Z</dcterms:created>
  <dcterms:modified xsi:type="dcterms:W3CDTF">2011-03-14T19:45:06Z</dcterms:modified>
</cp:coreProperties>
</file>