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52" r:id="rId1"/>
  </p:sldMasterIdLst>
  <p:notesMasterIdLst>
    <p:notesMasterId r:id="rId23"/>
  </p:notesMasterIdLst>
  <p:sldIdLst>
    <p:sldId id="257" r:id="rId2"/>
    <p:sldId id="256" r:id="rId3"/>
    <p:sldId id="258" r:id="rId4"/>
    <p:sldId id="276" r:id="rId5"/>
    <p:sldId id="261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8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91" autoAdjust="0"/>
  </p:normalViewPr>
  <p:slideViewPr>
    <p:cSldViewPr>
      <p:cViewPr varScale="1">
        <p:scale>
          <a:sx n="67" d="100"/>
          <a:sy n="67" d="100"/>
        </p:scale>
        <p:origin x="-13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0F972B-1173-42E7-BCD8-C2EB32BE3109}" type="doc">
      <dgm:prSet loTypeId="urn:microsoft.com/office/officeart/2005/8/layout/vList2" loCatId="list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932DE48-F6E9-4BD7-B707-99D2BB70E0CB}">
      <dgm:prSet/>
      <dgm:spPr/>
      <dgm:t>
        <a:bodyPr/>
        <a:lstStyle/>
        <a:p>
          <a:pPr rtl="0"/>
          <a:r>
            <a:rPr lang="ru-RU" dirty="0" smtClean="0">
              <a:solidFill>
                <a:srgbClr val="FFC000"/>
              </a:solidFill>
            </a:rPr>
            <a:t>Аденовирусная инфекция КРС </a:t>
          </a:r>
          <a:r>
            <a:rPr lang="ru-RU" dirty="0" smtClean="0"/>
            <a:t>- острая вирусная болезнь, характеризующаяся поражением слизистых оболочек дыхательных путей, глаз, кишок, а также лимфоидной ткани. </a:t>
          </a:r>
        </a:p>
        <a:p>
          <a:pPr rtl="0"/>
          <a:r>
            <a:rPr lang="ru-RU" dirty="0" smtClean="0"/>
            <a:t>Вирус впервые был выделен в 1954 г. в США. Болезнь регистрируется во многих странах мира. </a:t>
          </a:r>
          <a:endParaRPr lang="ru-RU" dirty="0"/>
        </a:p>
      </dgm:t>
    </dgm:pt>
    <dgm:pt modelId="{AE361ECE-5E61-4715-A9D4-4BB5F02CEEA4}" type="parTrans" cxnId="{6F6BF6DA-C222-4F9A-8330-0D782D4D252E}">
      <dgm:prSet/>
      <dgm:spPr/>
      <dgm:t>
        <a:bodyPr/>
        <a:lstStyle/>
        <a:p>
          <a:endParaRPr lang="ru-RU"/>
        </a:p>
      </dgm:t>
    </dgm:pt>
    <dgm:pt modelId="{C9056A19-A1EC-4B1C-A35B-701BEFAFB354}" type="sibTrans" cxnId="{6F6BF6DA-C222-4F9A-8330-0D782D4D252E}">
      <dgm:prSet/>
      <dgm:spPr/>
      <dgm:t>
        <a:bodyPr/>
        <a:lstStyle/>
        <a:p>
          <a:endParaRPr lang="ru-RU"/>
        </a:p>
      </dgm:t>
    </dgm:pt>
    <dgm:pt modelId="{95429C06-9A81-4879-AC25-BB12D96975C5}" type="pres">
      <dgm:prSet presAssocID="{D30F972B-1173-42E7-BCD8-C2EB32BE31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D0A42A-F818-4AC6-8B93-62120C2F2F41}" type="pres">
      <dgm:prSet presAssocID="{6932DE48-F6E9-4BD7-B707-99D2BB70E0CB}" presName="parentText" presStyleLbl="node1" presStyleIdx="0" presStyleCnt="1" custScaleY="91100" custLinFactNeighborX="-3279" custLinFactNeighborY="-2810">
        <dgm:presLayoutVars>
          <dgm:chMax val="0"/>
          <dgm:bulletEnabled val="1"/>
        </dgm:presLayoutVars>
      </dgm:prSet>
      <dgm:spPr>
        <a:prstGeom prst="flowChartDocument">
          <a:avLst/>
        </a:prstGeom>
      </dgm:spPr>
      <dgm:t>
        <a:bodyPr/>
        <a:lstStyle/>
        <a:p>
          <a:endParaRPr lang="ru-RU"/>
        </a:p>
      </dgm:t>
    </dgm:pt>
  </dgm:ptLst>
  <dgm:cxnLst>
    <dgm:cxn modelId="{6F6BF6DA-C222-4F9A-8330-0D782D4D252E}" srcId="{D30F972B-1173-42E7-BCD8-C2EB32BE3109}" destId="{6932DE48-F6E9-4BD7-B707-99D2BB70E0CB}" srcOrd="0" destOrd="0" parTransId="{AE361ECE-5E61-4715-A9D4-4BB5F02CEEA4}" sibTransId="{C9056A19-A1EC-4B1C-A35B-701BEFAFB354}"/>
    <dgm:cxn modelId="{16C7165C-CB28-476F-998A-3A1658A10A27}" type="presOf" srcId="{D30F972B-1173-42E7-BCD8-C2EB32BE3109}" destId="{95429C06-9A81-4879-AC25-BB12D96975C5}" srcOrd="0" destOrd="0" presId="urn:microsoft.com/office/officeart/2005/8/layout/vList2"/>
    <dgm:cxn modelId="{B55EE047-FAA0-480C-A1E6-868A18A67EA6}" type="presOf" srcId="{6932DE48-F6E9-4BD7-B707-99D2BB70E0CB}" destId="{FCD0A42A-F818-4AC6-8B93-62120C2F2F41}" srcOrd="0" destOrd="0" presId="urn:microsoft.com/office/officeart/2005/8/layout/vList2"/>
    <dgm:cxn modelId="{D9EBC409-43DA-4956-BA5D-7F6DD51FF1D2}" type="presParOf" srcId="{95429C06-9A81-4879-AC25-BB12D96975C5}" destId="{FCD0A42A-F818-4AC6-8B93-62120C2F2F4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3AE92F-8A78-42B4-818C-594EAAF6827D}" type="doc">
      <dgm:prSet loTypeId="urn:microsoft.com/office/officeart/2005/8/layout/vList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05620612-5627-4D99-B38A-95852734C371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dirty="0" smtClean="0">
              <a:solidFill>
                <a:srgbClr val="002060"/>
              </a:solidFill>
            </a:rPr>
            <a:t>Больное животное выздоравливает, если аденовирусная инфекция не осложнена </a:t>
          </a:r>
          <a:r>
            <a:rPr lang="ru-RU" dirty="0" err="1" smtClean="0">
              <a:solidFill>
                <a:srgbClr val="002060"/>
              </a:solidFill>
            </a:rPr>
            <a:t>пастереллами</a:t>
          </a:r>
          <a:r>
            <a:rPr lang="ru-RU" dirty="0" smtClean="0">
              <a:solidFill>
                <a:srgbClr val="002060"/>
              </a:solidFill>
            </a:rPr>
            <a:t>, </a:t>
          </a:r>
          <a:r>
            <a:rPr lang="ru-RU" dirty="0" err="1" smtClean="0">
              <a:solidFill>
                <a:srgbClr val="002060"/>
              </a:solidFill>
            </a:rPr>
            <a:t>микоплазмами</a:t>
          </a:r>
          <a:r>
            <a:rPr lang="ru-RU" dirty="0" smtClean="0">
              <a:solidFill>
                <a:srgbClr val="002060"/>
              </a:solidFill>
            </a:rPr>
            <a:t> или другими возбудителями. </a:t>
          </a:r>
          <a:r>
            <a:rPr lang="ru-RU" dirty="0" smtClean="0"/>
            <a:t>У телят до 10-дневного возраста при наличии </a:t>
          </a:r>
          <a:r>
            <a:rPr lang="ru-RU" dirty="0" err="1" smtClean="0"/>
            <a:t>колострального</a:t>
          </a:r>
          <a:r>
            <a:rPr lang="ru-RU" dirty="0" smtClean="0"/>
            <a:t> иммунитета болезнь не проявляется, однако они могут быть инфицированными. </a:t>
          </a:r>
          <a:endParaRPr lang="ru-RU" dirty="0"/>
        </a:p>
      </dgm:t>
    </dgm:pt>
    <dgm:pt modelId="{C45FE59A-5C0C-4387-A24E-C071D44C5B1D}" type="parTrans" cxnId="{E793D291-858A-41E9-A251-691F558F8FBA}">
      <dgm:prSet/>
      <dgm:spPr/>
      <dgm:t>
        <a:bodyPr/>
        <a:lstStyle/>
        <a:p>
          <a:endParaRPr lang="ru-RU"/>
        </a:p>
      </dgm:t>
    </dgm:pt>
    <dgm:pt modelId="{421102A1-3C7B-4D73-8A68-C1E516877A1A}" type="sibTrans" cxnId="{E793D291-858A-41E9-A251-691F558F8FBA}">
      <dgm:prSet/>
      <dgm:spPr/>
      <dgm:t>
        <a:bodyPr/>
        <a:lstStyle/>
        <a:p>
          <a:endParaRPr lang="ru-RU"/>
        </a:p>
      </dgm:t>
    </dgm:pt>
    <dgm:pt modelId="{E54C7824-D331-4CD4-AD09-7CE331865277}" type="pres">
      <dgm:prSet presAssocID="{5B3AE92F-8A78-42B4-818C-594EAAF682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18C03C-4926-41BB-996E-93DFE4E5B54E}" type="pres">
      <dgm:prSet presAssocID="{05620612-5627-4D99-B38A-95852734C371}" presName="parentText" presStyleLbl="node1" presStyleIdx="0" presStyleCnt="1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65FD6F7F-C32B-433D-B8B6-A417C408F17A}" type="presOf" srcId="{05620612-5627-4D99-B38A-95852734C371}" destId="{5018C03C-4926-41BB-996E-93DFE4E5B54E}" srcOrd="0" destOrd="0" presId="urn:microsoft.com/office/officeart/2005/8/layout/vList2"/>
    <dgm:cxn modelId="{863494F3-E149-4A2D-B5D2-6875F0419987}" type="presOf" srcId="{5B3AE92F-8A78-42B4-818C-594EAAF6827D}" destId="{E54C7824-D331-4CD4-AD09-7CE331865277}" srcOrd="0" destOrd="0" presId="urn:microsoft.com/office/officeart/2005/8/layout/vList2"/>
    <dgm:cxn modelId="{E793D291-858A-41E9-A251-691F558F8FBA}" srcId="{5B3AE92F-8A78-42B4-818C-594EAAF6827D}" destId="{05620612-5627-4D99-B38A-95852734C371}" srcOrd="0" destOrd="0" parTransId="{C45FE59A-5C0C-4387-A24E-C071D44C5B1D}" sibTransId="{421102A1-3C7B-4D73-8A68-C1E516877A1A}"/>
    <dgm:cxn modelId="{0257AAEF-594F-48B3-9222-9DD22135FB64}" type="presParOf" srcId="{E54C7824-D331-4CD4-AD09-7CE331865277}" destId="{5018C03C-4926-41BB-996E-93DFE4E5B54E}" srcOrd="0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0F08B8A-5EE4-49ED-A24E-0701D6C9846C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D2816A-EB65-49DE-9340-0217179DC5D2}">
      <dgm:prSet custT="1"/>
      <dgm:spPr>
        <a:solidFill>
          <a:srgbClr val="7030A0"/>
        </a:solidFill>
      </dgm:spPr>
      <dgm:t>
        <a:bodyPr/>
        <a:lstStyle/>
        <a:p>
          <a:pPr rtl="0"/>
          <a:r>
            <a:rPr lang="ru-RU" sz="2000" dirty="0" smtClean="0">
              <a:solidFill>
                <a:srgbClr val="FFFF00"/>
              </a:solidFill>
            </a:rPr>
            <a:t>Патологический материал: </a:t>
          </a:r>
        </a:p>
        <a:p>
          <a:pPr rtl="0"/>
          <a:r>
            <a:rPr lang="ru-RU" sz="2000" dirty="0" smtClean="0">
              <a:solidFill>
                <a:srgbClr val="FFC000"/>
              </a:solidFill>
            </a:rPr>
            <a:t>Прижизненно</a:t>
          </a:r>
          <a:r>
            <a:rPr lang="ru-RU" sz="2000" dirty="0" smtClean="0"/>
            <a:t> – кровь, смывы со слизистой оболочки носовой полости, прямой кишки, с конъюнктивы; </a:t>
          </a:r>
        </a:p>
        <a:p>
          <a:pPr rtl="0"/>
          <a:r>
            <a:rPr lang="ru-RU" sz="2000" dirty="0" smtClean="0">
              <a:solidFill>
                <a:srgbClr val="FFC000"/>
              </a:solidFill>
            </a:rPr>
            <a:t>От трупов </a:t>
          </a:r>
          <a:r>
            <a:rPr lang="ru-RU" sz="2000" dirty="0" smtClean="0"/>
            <a:t>– кусочки легких и бронхов, селезенки, </a:t>
          </a:r>
          <a:r>
            <a:rPr lang="ru-RU" sz="2000" dirty="0" err="1" smtClean="0"/>
            <a:t>лимфоузлов</a:t>
          </a:r>
          <a:r>
            <a:rPr lang="ru-RU" sz="2000" dirty="0" smtClean="0"/>
            <a:t>, миндалины, пораженные участки слизистых оболочек носовой и ротовой полости, трахеи и ЖКТ. </a:t>
          </a:r>
          <a:endParaRPr lang="ru-RU" sz="2000" dirty="0"/>
        </a:p>
      </dgm:t>
    </dgm:pt>
    <dgm:pt modelId="{1CA1663A-74A4-4BB3-9D75-4A8E6D1B8505}" type="parTrans" cxnId="{C41CBE3B-1311-4636-A014-3045905E1EB5}">
      <dgm:prSet/>
      <dgm:spPr/>
      <dgm:t>
        <a:bodyPr/>
        <a:lstStyle/>
        <a:p>
          <a:endParaRPr lang="ru-RU" sz="2000"/>
        </a:p>
      </dgm:t>
    </dgm:pt>
    <dgm:pt modelId="{E1E7C5C8-71AC-4364-AB33-199C7259B2E2}" type="sibTrans" cxnId="{C41CBE3B-1311-4636-A014-3045905E1EB5}">
      <dgm:prSet/>
      <dgm:spPr/>
      <dgm:t>
        <a:bodyPr/>
        <a:lstStyle/>
        <a:p>
          <a:endParaRPr lang="ru-RU" sz="2000"/>
        </a:p>
      </dgm:t>
    </dgm:pt>
    <dgm:pt modelId="{8E60569F-4563-4047-8A00-6AE90DD7EB55}" type="pres">
      <dgm:prSet presAssocID="{80F08B8A-5EE4-49ED-A24E-0701D6C984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31CB05-0A07-4D28-811D-83878F4ADAA2}" type="pres">
      <dgm:prSet presAssocID="{C9D2816A-EB65-49DE-9340-0217179DC5D2}" presName="parentText" presStyleLbl="node1" presStyleIdx="0" presStyleCnt="1" custScaleY="941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1CBE3B-1311-4636-A014-3045905E1EB5}" srcId="{80F08B8A-5EE4-49ED-A24E-0701D6C9846C}" destId="{C9D2816A-EB65-49DE-9340-0217179DC5D2}" srcOrd="0" destOrd="0" parTransId="{1CA1663A-74A4-4BB3-9D75-4A8E6D1B8505}" sibTransId="{E1E7C5C8-71AC-4364-AB33-199C7259B2E2}"/>
    <dgm:cxn modelId="{0521D4B4-3232-4350-9912-4268A291B0A8}" type="presOf" srcId="{80F08B8A-5EE4-49ED-A24E-0701D6C9846C}" destId="{8E60569F-4563-4047-8A00-6AE90DD7EB55}" srcOrd="0" destOrd="0" presId="urn:microsoft.com/office/officeart/2005/8/layout/vList2"/>
    <dgm:cxn modelId="{A8323529-EDAB-4B51-B7D5-BC5D20905520}" type="presOf" srcId="{C9D2816A-EB65-49DE-9340-0217179DC5D2}" destId="{2F31CB05-0A07-4D28-811D-83878F4ADAA2}" srcOrd="0" destOrd="0" presId="urn:microsoft.com/office/officeart/2005/8/layout/vList2"/>
    <dgm:cxn modelId="{75678C73-CD50-42E7-8572-C30E9197444A}" type="presParOf" srcId="{8E60569F-4563-4047-8A00-6AE90DD7EB55}" destId="{2F31CB05-0A07-4D28-811D-83878F4ADAA2}" srcOrd="0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FA211E2-63F3-4E60-8FBF-DD218A261525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1AB3AF-A007-4ED4-8F01-51507F04CEE7}">
      <dgm:prSet/>
      <dgm:spPr>
        <a:solidFill>
          <a:schemeClr val="bg1"/>
        </a:solidFill>
      </dgm:spPr>
      <dgm:t>
        <a:bodyPr/>
        <a:lstStyle/>
        <a:p>
          <a:pPr algn="ctr" rtl="0"/>
          <a:r>
            <a:rPr lang="ru-RU" dirty="0" smtClean="0">
              <a:solidFill>
                <a:srgbClr val="FFFF00"/>
              </a:solidFill>
            </a:rPr>
            <a:t>Спасибо за внимание!</a:t>
          </a:r>
          <a:endParaRPr lang="ru-RU" dirty="0">
            <a:solidFill>
              <a:srgbClr val="FFFF00"/>
            </a:solidFill>
          </a:endParaRPr>
        </a:p>
      </dgm:t>
    </dgm:pt>
    <dgm:pt modelId="{96171A80-C29F-46C7-B2B7-8649EB2A04B2}" type="parTrans" cxnId="{26B9FFA3-EA19-4EB1-BC42-E2C62CA7F68D}">
      <dgm:prSet/>
      <dgm:spPr/>
      <dgm:t>
        <a:bodyPr/>
        <a:lstStyle/>
        <a:p>
          <a:endParaRPr lang="ru-RU"/>
        </a:p>
      </dgm:t>
    </dgm:pt>
    <dgm:pt modelId="{B0F75BA8-4513-48BA-8856-07009A33A458}" type="sibTrans" cxnId="{26B9FFA3-EA19-4EB1-BC42-E2C62CA7F68D}">
      <dgm:prSet/>
      <dgm:spPr/>
      <dgm:t>
        <a:bodyPr/>
        <a:lstStyle/>
        <a:p>
          <a:endParaRPr lang="ru-RU"/>
        </a:p>
      </dgm:t>
    </dgm:pt>
    <dgm:pt modelId="{D4CB6B4D-DB21-42F0-A010-B81504FBB21D}" type="pres">
      <dgm:prSet presAssocID="{8FA211E2-63F3-4E60-8FBF-DD218A2615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D09316-F8C7-489C-BFC8-2A2E5EC2E1B2}" type="pres">
      <dgm:prSet presAssocID="{A31AB3AF-A007-4ED4-8F01-51507F04CE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9FAF81-EA1B-4ECA-BD8A-6D8C271FB975}" type="presOf" srcId="{8FA211E2-63F3-4E60-8FBF-DD218A261525}" destId="{D4CB6B4D-DB21-42F0-A010-B81504FBB21D}" srcOrd="0" destOrd="0" presId="urn:microsoft.com/office/officeart/2005/8/layout/vList2"/>
    <dgm:cxn modelId="{26B9FFA3-EA19-4EB1-BC42-E2C62CA7F68D}" srcId="{8FA211E2-63F3-4E60-8FBF-DD218A261525}" destId="{A31AB3AF-A007-4ED4-8F01-51507F04CEE7}" srcOrd="0" destOrd="0" parTransId="{96171A80-C29F-46C7-B2B7-8649EB2A04B2}" sibTransId="{B0F75BA8-4513-48BA-8856-07009A33A458}"/>
    <dgm:cxn modelId="{BCB95E26-D38E-48A8-AE66-541A6557B06D}" type="presOf" srcId="{A31AB3AF-A007-4ED4-8F01-51507F04CEE7}" destId="{19D09316-F8C7-489C-BFC8-2A2E5EC2E1B2}" srcOrd="0" destOrd="0" presId="urn:microsoft.com/office/officeart/2005/8/layout/vList2"/>
    <dgm:cxn modelId="{983E07FC-2766-4E9C-870F-E117E1DEF069}" type="presParOf" srcId="{D4CB6B4D-DB21-42F0-A010-B81504FBB21D}" destId="{19D09316-F8C7-489C-BFC8-2A2E5EC2E1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4C85D4-B7AE-488C-81B5-34A69728E189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D4C15-1460-4510-914C-54445C5400E2}">
      <dgm:prSet/>
      <dgm:spPr>
        <a:solidFill>
          <a:srgbClr val="7030A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dirty="0" smtClean="0"/>
            <a:t>Adenoviridae.  ДНК-содержащих вирусов </a:t>
          </a:r>
          <a:endParaRPr lang="ru-RU" dirty="0"/>
        </a:p>
      </dgm:t>
    </dgm:pt>
    <dgm:pt modelId="{3A9FA52E-FC0E-46C8-9061-CBF51CE4929B}" type="parTrans" cxnId="{5989F434-7F4E-4082-9A45-ABD5F446E1F6}">
      <dgm:prSet/>
      <dgm:spPr/>
      <dgm:t>
        <a:bodyPr/>
        <a:lstStyle/>
        <a:p>
          <a:endParaRPr lang="ru-RU"/>
        </a:p>
      </dgm:t>
    </dgm:pt>
    <dgm:pt modelId="{63652662-8E02-4B91-9568-BE7D5746F513}" type="sibTrans" cxnId="{5989F434-7F4E-4082-9A45-ABD5F446E1F6}">
      <dgm:prSet/>
      <dgm:spPr/>
      <dgm:t>
        <a:bodyPr/>
        <a:lstStyle/>
        <a:p>
          <a:endParaRPr lang="ru-RU"/>
        </a:p>
      </dgm:t>
    </dgm:pt>
    <dgm:pt modelId="{B784ADEA-0811-49CA-B28F-03457BA790D6}" type="pres">
      <dgm:prSet presAssocID="{884C85D4-B7AE-488C-81B5-34A69728E1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50812-E389-4465-910E-0B21637A5EB7}" type="pres">
      <dgm:prSet presAssocID="{09ED4C15-1460-4510-914C-54445C5400E2}" presName="linNode" presStyleCnt="0"/>
      <dgm:spPr/>
    </dgm:pt>
    <dgm:pt modelId="{E2ED2B41-E31E-40D7-896A-557F8F7F5AD4}" type="pres">
      <dgm:prSet presAssocID="{09ED4C15-1460-4510-914C-54445C5400E2}" presName="parentText" presStyleLbl="node1" presStyleIdx="0" presStyleCnt="1" custScaleX="2690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22C621-F12C-49E0-AD35-499DBE5E6677}" type="presOf" srcId="{09ED4C15-1460-4510-914C-54445C5400E2}" destId="{E2ED2B41-E31E-40D7-896A-557F8F7F5AD4}" srcOrd="0" destOrd="0" presId="urn:microsoft.com/office/officeart/2005/8/layout/vList5"/>
    <dgm:cxn modelId="{5989F434-7F4E-4082-9A45-ABD5F446E1F6}" srcId="{884C85D4-B7AE-488C-81B5-34A69728E189}" destId="{09ED4C15-1460-4510-914C-54445C5400E2}" srcOrd="0" destOrd="0" parTransId="{3A9FA52E-FC0E-46C8-9061-CBF51CE4929B}" sibTransId="{63652662-8E02-4B91-9568-BE7D5746F513}"/>
    <dgm:cxn modelId="{DDFCDA6D-6A1C-439C-BECD-1326BF12F2A6}" type="presOf" srcId="{884C85D4-B7AE-488C-81B5-34A69728E189}" destId="{B784ADEA-0811-49CA-B28F-03457BA790D6}" srcOrd="0" destOrd="0" presId="urn:microsoft.com/office/officeart/2005/8/layout/vList5"/>
    <dgm:cxn modelId="{A898F5C9-402D-4B88-8C1A-F38397C07F40}" type="presParOf" srcId="{B784ADEA-0811-49CA-B28F-03457BA790D6}" destId="{93350812-E389-4465-910E-0B21637A5EB7}" srcOrd="0" destOrd="0" presId="urn:microsoft.com/office/officeart/2005/8/layout/vList5"/>
    <dgm:cxn modelId="{54268D6B-9789-41BF-BACF-1FEA6D43F004}" type="presParOf" srcId="{93350812-E389-4465-910E-0B21637A5EB7}" destId="{E2ED2B41-E31E-40D7-896A-557F8F7F5AD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4C85D4-B7AE-488C-81B5-34A69728E189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D4C15-1460-4510-914C-54445C5400E2}">
      <dgm:prSet/>
      <dgm:spPr>
        <a:solidFill>
          <a:srgbClr val="C0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Род</a:t>
          </a:r>
          <a:r>
            <a:rPr lang="ru-RU" dirty="0" smtClean="0"/>
            <a:t>:</a:t>
          </a:r>
          <a:endParaRPr lang="ru-RU" dirty="0"/>
        </a:p>
      </dgm:t>
    </dgm:pt>
    <dgm:pt modelId="{3A9FA52E-FC0E-46C8-9061-CBF51CE4929B}" type="parTrans" cxnId="{5989F434-7F4E-4082-9A45-ABD5F446E1F6}">
      <dgm:prSet/>
      <dgm:spPr/>
      <dgm:t>
        <a:bodyPr/>
        <a:lstStyle/>
        <a:p>
          <a:endParaRPr lang="ru-RU"/>
        </a:p>
      </dgm:t>
    </dgm:pt>
    <dgm:pt modelId="{63652662-8E02-4B91-9568-BE7D5746F513}" type="sibTrans" cxnId="{5989F434-7F4E-4082-9A45-ABD5F446E1F6}">
      <dgm:prSet/>
      <dgm:spPr/>
      <dgm:t>
        <a:bodyPr/>
        <a:lstStyle/>
        <a:p>
          <a:endParaRPr lang="ru-RU"/>
        </a:p>
      </dgm:t>
    </dgm:pt>
    <dgm:pt modelId="{B784ADEA-0811-49CA-B28F-03457BA790D6}" type="pres">
      <dgm:prSet presAssocID="{884C85D4-B7AE-488C-81B5-34A69728E1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50812-E389-4465-910E-0B21637A5EB7}" type="pres">
      <dgm:prSet presAssocID="{09ED4C15-1460-4510-914C-54445C5400E2}" presName="linNode" presStyleCnt="0"/>
      <dgm:spPr/>
    </dgm:pt>
    <dgm:pt modelId="{E2ED2B41-E31E-40D7-896A-557F8F7F5AD4}" type="pres">
      <dgm:prSet presAssocID="{09ED4C15-1460-4510-914C-54445C5400E2}" presName="parentText" presStyleLbl="node1" presStyleIdx="0" presStyleCnt="1" custScaleX="269028" custLinFactNeighborX="12986" custLinFactNeighborY="363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C7E139-5419-4A2A-A01C-879BCE9CC002}" type="presOf" srcId="{09ED4C15-1460-4510-914C-54445C5400E2}" destId="{E2ED2B41-E31E-40D7-896A-557F8F7F5AD4}" srcOrd="0" destOrd="0" presId="urn:microsoft.com/office/officeart/2005/8/layout/vList5"/>
    <dgm:cxn modelId="{8185FD17-7ACC-42AD-B88F-B55ED3BAFC9C}" type="presOf" srcId="{884C85D4-B7AE-488C-81B5-34A69728E189}" destId="{B784ADEA-0811-49CA-B28F-03457BA790D6}" srcOrd="0" destOrd="0" presId="urn:microsoft.com/office/officeart/2005/8/layout/vList5"/>
    <dgm:cxn modelId="{5989F434-7F4E-4082-9A45-ABD5F446E1F6}" srcId="{884C85D4-B7AE-488C-81B5-34A69728E189}" destId="{09ED4C15-1460-4510-914C-54445C5400E2}" srcOrd="0" destOrd="0" parTransId="{3A9FA52E-FC0E-46C8-9061-CBF51CE4929B}" sibTransId="{63652662-8E02-4B91-9568-BE7D5746F513}"/>
    <dgm:cxn modelId="{8F2CAEA6-4989-4EED-9C95-4B41ED91E00A}" type="presParOf" srcId="{B784ADEA-0811-49CA-B28F-03457BA790D6}" destId="{93350812-E389-4465-910E-0B21637A5EB7}" srcOrd="0" destOrd="0" presId="urn:microsoft.com/office/officeart/2005/8/layout/vList5"/>
    <dgm:cxn modelId="{6F336D28-E13D-492D-BFBE-33D60B0611FC}" type="presParOf" srcId="{93350812-E389-4465-910E-0B21637A5EB7}" destId="{E2ED2B41-E31E-40D7-896A-557F8F7F5AD4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4C85D4-B7AE-488C-81B5-34A69728E189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D4C15-1460-4510-914C-54445C5400E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C0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Семейство</a:t>
          </a:r>
          <a:r>
            <a:rPr lang="ru-RU" dirty="0" smtClean="0"/>
            <a:t>:</a:t>
          </a:r>
          <a:endParaRPr lang="ru-RU" dirty="0"/>
        </a:p>
      </dgm:t>
    </dgm:pt>
    <dgm:pt modelId="{3A9FA52E-FC0E-46C8-9061-CBF51CE4929B}" type="parTrans" cxnId="{5989F434-7F4E-4082-9A45-ABD5F446E1F6}">
      <dgm:prSet/>
      <dgm:spPr/>
      <dgm:t>
        <a:bodyPr/>
        <a:lstStyle/>
        <a:p>
          <a:endParaRPr lang="ru-RU"/>
        </a:p>
      </dgm:t>
    </dgm:pt>
    <dgm:pt modelId="{63652662-8E02-4B91-9568-BE7D5746F513}" type="sibTrans" cxnId="{5989F434-7F4E-4082-9A45-ABD5F446E1F6}">
      <dgm:prSet/>
      <dgm:spPr/>
      <dgm:t>
        <a:bodyPr/>
        <a:lstStyle/>
        <a:p>
          <a:endParaRPr lang="ru-RU"/>
        </a:p>
      </dgm:t>
    </dgm:pt>
    <dgm:pt modelId="{B784ADEA-0811-49CA-B28F-03457BA790D6}" type="pres">
      <dgm:prSet presAssocID="{884C85D4-B7AE-488C-81B5-34A69728E1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50812-E389-4465-910E-0B21637A5EB7}" type="pres">
      <dgm:prSet presAssocID="{09ED4C15-1460-4510-914C-54445C5400E2}" presName="linNode" presStyleCnt="0"/>
      <dgm:spPr/>
      <dgm:t>
        <a:bodyPr/>
        <a:lstStyle/>
        <a:p>
          <a:endParaRPr lang="ru-RU"/>
        </a:p>
      </dgm:t>
    </dgm:pt>
    <dgm:pt modelId="{E2ED2B41-E31E-40D7-896A-557F8F7F5AD4}" type="pres">
      <dgm:prSet presAssocID="{09ED4C15-1460-4510-914C-54445C5400E2}" presName="parentText" presStyleLbl="node1" presStyleIdx="0" presStyleCnt="1" custScaleX="269028" custLinFactNeighborX="-193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5D8EF9-45CF-4BB6-90DB-42F3983D7B54}" type="presOf" srcId="{884C85D4-B7AE-488C-81B5-34A69728E189}" destId="{B784ADEA-0811-49CA-B28F-03457BA790D6}" srcOrd="0" destOrd="0" presId="urn:microsoft.com/office/officeart/2005/8/layout/vList5"/>
    <dgm:cxn modelId="{5989F434-7F4E-4082-9A45-ABD5F446E1F6}" srcId="{884C85D4-B7AE-488C-81B5-34A69728E189}" destId="{09ED4C15-1460-4510-914C-54445C5400E2}" srcOrd="0" destOrd="0" parTransId="{3A9FA52E-FC0E-46C8-9061-CBF51CE4929B}" sibTransId="{63652662-8E02-4B91-9568-BE7D5746F513}"/>
    <dgm:cxn modelId="{7C04A84D-2D2D-4A70-B75E-B4480E0C0086}" type="presOf" srcId="{09ED4C15-1460-4510-914C-54445C5400E2}" destId="{E2ED2B41-E31E-40D7-896A-557F8F7F5AD4}" srcOrd="0" destOrd="0" presId="urn:microsoft.com/office/officeart/2005/8/layout/vList5"/>
    <dgm:cxn modelId="{6DA7AAD0-DCF1-4BDD-BA65-E747968FB48A}" type="presParOf" srcId="{B784ADEA-0811-49CA-B28F-03457BA790D6}" destId="{93350812-E389-4465-910E-0B21637A5EB7}" srcOrd="0" destOrd="0" presId="urn:microsoft.com/office/officeart/2005/8/layout/vList5"/>
    <dgm:cxn modelId="{A0C36EEF-4019-424A-A423-E7959A78B85F}" type="presParOf" srcId="{93350812-E389-4465-910E-0B21637A5EB7}" destId="{E2ED2B41-E31E-40D7-896A-557F8F7F5AD4}" srcOrd="0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4C85D4-B7AE-488C-81B5-34A69728E189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ED4C15-1460-4510-914C-54445C5400E2}">
      <dgm:prSet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dirty="0" smtClean="0"/>
            <a:t>Mastadenovirus (М) — аденовирусы млекопитающих </a:t>
          </a:r>
          <a:endParaRPr lang="ru-RU" dirty="0"/>
        </a:p>
      </dgm:t>
    </dgm:pt>
    <dgm:pt modelId="{3A9FA52E-FC0E-46C8-9061-CBF51CE4929B}" type="parTrans" cxnId="{5989F434-7F4E-4082-9A45-ABD5F446E1F6}">
      <dgm:prSet/>
      <dgm:spPr/>
      <dgm:t>
        <a:bodyPr/>
        <a:lstStyle/>
        <a:p>
          <a:endParaRPr lang="ru-RU"/>
        </a:p>
      </dgm:t>
    </dgm:pt>
    <dgm:pt modelId="{63652662-8E02-4B91-9568-BE7D5746F513}" type="sibTrans" cxnId="{5989F434-7F4E-4082-9A45-ABD5F446E1F6}">
      <dgm:prSet/>
      <dgm:spPr/>
      <dgm:t>
        <a:bodyPr/>
        <a:lstStyle/>
        <a:p>
          <a:endParaRPr lang="ru-RU"/>
        </a:p>
      </dgm:t>
    </dgm:pt>
    <dgm:pt modelId="{B784ADEA-0811-49CA-B28F-03457BA790D6}" type="pres">
      <dgm:prSet presAssocID="{884C85D4-B7AE-488C-81B5-34A69728E1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50812-E389-4465-910E-0B21637A5EB7}" type="pres">
      <dgm:prSet presAssocID="{09ED4C15-1460-4510-914C-54445C5400E2}" presName="linNode" presStyleCnt="0"/>
      <dgm:spPr/>
    </dgm:pt>
    <dgm:pt modelId="{E2ED2B41-E31E-40D7-896A-557F8F7F5AD4}" type="pres">
      <dgm:prSet presAssocID="{09ED4C15-1460-4510-914C-54445C5400E2}" presName="parentText" presStyleLbl="node1" presStyleIdx="0" presStyleCnt="1" custScaleX="269028" custLinFactNeighborX="58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B286A9-E538-40DA-A105-786230C84C4D}" type="presOf" srcId="{884C85D4-B7AE-488C-81B5-34A69728E189}" destId="{B784ADEA-0811-49CA-B28F-03457BA790D6}" srcOrd="0" destOrd="0" presId="urn:microsoft.com/office/officeart/2005/8/layout/vList5"/>
    <dgm:cxn modelId="{2D6000D7-0306-476C-8EAE-36FAC7CC507A}" type="presOf" srcId="{09ED4C15-1460-4510-914C-54445C5400E2}" destId="{E2ED2B41-E31E-40D7-896A-557F8F7F5AD4}" srcOrd="0" destOrd="0" presId="urn:microsoft.com/office/officeart/2005/8/layout/vList5"/>
    <dgm:cxn modelId="{5989F434-7F4E-4082-9A45-ABD5F446E1F6}" srcId="{884C85D4-B7AE-488C-81B5-34A69728E189}" destId="{09ED4C15-1460-4510-914C-54445C5400E2}" srcOrd="0" destOrd="0" parTransId="{3A9FA52E-FC0E-46C8-9061-CBF51CE4929B}" sibTransId="{63652662-8E02-4B91-9568-BE7D5746F513}"/>
    <dgm:cxn modelId="{A5491353-7466-4BF9-9151-273E9AC6DECB}" type="presParOf" srcId="{B784ADEA-0811-49CA-B28F-03457BA790D6}" destId="{93350812-E389-4465-910E-0B21637A5EB7}" srcOrd="0" destOrd="0" presId="urn:microsoft.com/office/officeart/2005/8/layout/vList5"/>
    <dgm:cxn modelId="{74C87796-055C-44A6-ABC9-A1486393419F}" type="presParOf" srcId="{93350812-E389-4465-910E-0B21637A5EB7}" destId="{E2ED2B41-E31E-40D7-896A-557F8F7F5AD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9E0B4E-2EDC-4E25-92F8-FD50E311724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6B071-24A3-426E-B5E7-D00496EE7D56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ru-RU" dirty="0" smtClean="0"/>
            <a:t>Диаметр вириона в среднем составляет 70...90 нм.</a:t>
          </a:r>
          <a:endParaRPr lang="ru-RU" dirty="0"/>
        </a:p>
      </dgm:t>
    </dgm:pt>
    <dgm:pt modelId="{5CB49C95-6995-4734-9B33-29BCDB913E53}" type="parTrans" cxnId="{69399276-5087-4E47-8F56-C8BC4E53FF1E}">
      <dgm:prSet/>
      <dgm:spPr/>
      <dgm:t>
        <a:bodyPr/>
        <a:lstStyle/>
        <a:p>
          <a:endParaRPr lang="ru-RU"/>
        </a:p>
      </dgm:t>
    </dgm:pt>
    <dgm:pt modelId="{750D4C65-3C60-4B36-A758-7C720D25BC66}" type="sibTrans" cxnId="{69399276-5087-4E47-8F56-C8BC4E53FF1E}">
      <dgm:prSet/>
      <dgm:spPr/>
      <dgm:t>
        <a:bodyPr/>
        <a:lstStyle/>
        <a:p>
          <a:endParaRPr lang="ru-RU"/>
        </a:p>
      </dgm:t>
    </dgm:pt>
    <dgm:pt modelId="{AA2E6EF9-39DC-41EA-A58A-71795E9B1FF1}" type="pres">
      <dgm:prSet presAssocID="{4A9E0B4E-2EDC-4E25-92F8-FD50E31172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B485A7-58D1-48AA-BAB7-B6760B0AD64B}" type="pres">
      <dgm:prSet presAssocID="{9EC6B071-24A3-426E-B5E7-D00496EE7D5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DB2CC2-AC37-49B7-A0FA-3226EA4D84CB}" type="presOf" srcId="{9EC6B071-24A3-426E-B5E7-D00496EE7D56}" destId="{E9B485A7-58D1-48AA-BAB7-B6760B0AD64B}" srcOrd="0" destOrd="0" presId="urn:microsoft.com/office/officeart/2005/8/layout/vList2"/>
    <dgm:cxn modelId="{1BDDBE92-D621-4BEB-805A-25592D9B8849}" type="presOf" srcId="{4A9E0B4E-2EDC-4E25-92F8-FD50E3117246}" destId="{AA2E6EF9-39DC-41EA-A58A-71795E9B1FF1}" srcOrd="0" destOrd="0" presId="urn:microsoft.com/office/officeart/2005/8/layout/vList2"/>
    <dgm:cxn modelId="{69399276-5087-4E47-8F56-C8BC4E53FF1E}" srcId="{4A9E0B4E-2EDC-4E25-92F8-FD50E3117246}" destId="{9EC6B071-24A3-426E-B5E7-D00496EE7D56}" srcOrd="0" destOrd="0" parTransId="{5CB49C95-6995-4734-9B33-29BCDB913E53}" sibTransId="{750D4C65-3C60-4B36-A758-7C720D25BC66}"/>
    <dgm:cxn modelId="{28E4F32E-1E68-4AC0-A511-F490F7E416DB}" type="presParOf" srcId="{AA2E6EF9-39DC-41EA-A58A-71795E9B1FF1}" destId="{E9B485A7-58D1-48AA-BAB7-B6760B0AD64B}" srcOrd="0" destOrd="0" presId="urn:microsoft.com/office/officeart/2005/8/layout/vList2"/>
  </dgm:cxnLst>
  <dgm:bg>
    <a:solidFill>
      <a:schemeClr val="bg2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5F035ED-1AA8-4E77-9BAF-65231A923B08}" type="doc">
      <dgm:prSet loTypeId="urn:microsoft.com/office/officeart/2005/8/layout/vList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55BD02A0-DDC6-4D29-990F-6E2AABAFBAF8}">
      <dgm:prSet/>
      <dgm:spPr/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ru-RU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Погибает  в 2%-ном растворе </a:t>
          </a:r>
          <a:r>
            <a:rPr lang="ru-RU" b="1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гидроксида</a:t>
          </a:r>
          <a:r>
            <a:rPr lang="ru-RU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 натрия или калия в течение нескольких минут.</a:t>
          </a:r>
          <a:endParaRPr lang="ru-RU" b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/>
          </a:endParaRPr>
        </a:p>
      </dgm:t>
    </dgm:pt>
    <dgm:pt modelId="{58834696-77F6-4E4E-A065-5089DCB28C61}" type="parTrans" cxnId="{348FC52D-0FD5-4977-858C-5AD62A959E89}">
      <dgm:prSet/>
      <dgm:spPr/>
      <dgm:t>
        <a:bodyPr/>
        <a:lstStyle/>
        <a:p>
          <a:endParaRPr lang="ru-RU"/>
        </a:p>
      </dgm:t>
    </dgm:pt>
    <dgm:pt modelId="{928E8A6F-0A84-4C12-9B96-EF46FD85B394}" type="sibTrans" cxnId="{348FC52D-0FD5-4977-858C-5AD62A959E89}">
      <dgm:prSet/>
      <dgm:spPr/>
      <dgm:t>
        <a:bodyPr/>
        <a:lstStyle/>
        <a:p>
          <a:endParaRPr lang="ru-RU"/>
        </a:p>
      </dgm:t>
    </dgm:pt>
    <dgm:pt modelId="{4559827A-53B2-4C2E-BEC5-DAC2C165B288}" type="pres">
      <dgm:prSet presAssocID="{65F035ED-1AA8-4E77-9BAF-65231A923B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B209E3-38C1-472C-A38B-6B2AFB59E854}" type="pres">
      <dgm:prSet presAssocID="{55BD02A0-DDC6-4D29-990F-6E2AABAFBAF8}" presName="parentText" presStyleLbl="node1" presStyleIdx="0" presStyleCnt="1" custScaleY="118494">
        <dgm:presLayoutVars>
          <dgm:chMax val="0"/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2841D47C-ABEF-47D5-B079-A0D3750DC64B}" type="presOf" srcId="{65F035ED-1AA8-4E77-9BAF-65231A923B08}" destId="{4559827A-53B2-4C2E-BEC5-DAC2C165B288}" srcOrd="0" destOrd="0" presId="urn:microsoft.com/office/officeart/2005/8/layout/vList2"/>
    <dgm:cxn modelId="{348FC52D-0FD5-4977-858C-5AD62A959E89}" srcId="{65F035ED-1AA8-4E77-9BAF-65231A923B08}" destId="{55BD02A0-DDC6-4D29-990F-6E2AABAFBAF8}" srcOrd="0" destOrd="0" parTransId="{58834696-77F6-4E4E-A065-5089DCB28C61}" sibTransId="{928E8A6F-0A84-4C12-9B96-EF46FD85B394}"/>
    <dgm:cxn modelId="{EBEE2D8E-04AB-4799-8580-84CE52507BFB}" type="presOf" srcId="{55BD02A0-DDC6-4D29-990F-6E2AABAFBAF8}" destId="{B4B209E3-38C1-472C-A38B-6B2AFB59E854}" srcOrd="0" destOrd="0" presId="urn:microsoft.com/office/officeart/2005/8/layout/vList2"/>
    <dgm:cxn modelId="{ED6025F4-FC81-4EB3-AF19-ABCC840D2713}" type="presParOf" srcId="{4559827A-53B2-4C2E-BEC5-DAC2C165B288}" destId="{B4B209E3-38C1-472C-A38B-6B2AFB59E854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D566AAC-4A2F-4E41-B59B-06C955FA82E6}" type="doc">
      <dgm:prSet loTypeId="urn:microsoft.com/office/officeart/2005/8/layout/vList2" loCatId="list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2748ACD-883A-427E-AF41-100466A32801}">
      <dgm:prSet/>
      <dgm:spPr/>
      <dgm:t>
        <a:bodyPr/>
        <a:lstStyle/>
        <a:p>
          <a:pPr rtl="0"/>
          <a:r>
            <a:rPr lang="ru-RU" b="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Культура клеток – единственная биологическая система для репродукции аденовирусов КРС. </a:t>
          </a:r>
        </a:p>
        <a:p>
          <a:pPr rtl="0"/>
          <a:r>
            <a:rPr lang="ru-RU" b="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Наиболее чувствительны культуры клеток почек эмбрионов коров и тестикул быков.</a:t>
          </a:r>
          <a:endParaRPr lang="ru-RU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15CC278-EC21-405C-85E4-C59ABABBBC6B}" type="parTrans" cxnId="{DE516407-6F5E-4D2E-B3F4-3018AB9517C6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2D75F58-A292-4D18-9F30-6174ECC6D282}" type="sibTrans" cxnId="{DE516407-6F5E-4D2E-B3F4-3018AB9517C6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43BF922-3CB8-4008-94CC-477C75E64EB3}" type="pres">
      <dgm:prSet presAssocID="{6D566AAC-4A2F-4E41-B59B-06C955FA82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223227-EEF7-4C8E-B206-DE3A2E52AB57}" type="pres">
      <dgm:prSet presAssocID="{82748ACD-883A-427E-AF41-100466A32801}" presName="parentText" presStyleLbl="node1" presStyleIdx="0" presStyleCnt="1" custLinFactY="100000" custLinFactNeighborX="3448" custLinFactNeighborY="132378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</dgm:ptLst>
  <dgm:cxnLst>
    <dgm:cxn modelId="{DE516407-6F5E-4D2E-B3F4-3018AB9517C6}" srcId="{6D566AAC-4A2F-4E41-B59B-06C955FA82E6}" destId="{82748ACD-883A-427E-AF41-100466A32801}" srcOrd="0" destOrd="0" parTransId="{115CC278-EC21-405C-85E4-C59ABABBBC6B}" sibTransId="{62D75F58-A292-4D18-9F30-6174ECC6D282}"/>
    <dgm:cxn modelId="{C0879120-2CFC-490E-976A-DFEFB0050189}" type="presOf" srcId="{82748ACD-883A-427E-AF41-100466A32801}" destId="{84223227-EEF7-4C8E-B206-DE3A2E52AB57}" srcOrd="0" destOrd="0" presId="urn:microsoft.com/office/officeart/2005/8/layout/vList2"/>
    <dgm:cxn modelId="{5411D42F-6625-4F20-BC6B-EEE19DECCEE3}" type="presOf" srcId="{6D566AAC-4A2F-4E41-B59B-06C955FA82E6}" destId="{743BF922-3CB8-4008-94CC-477C75E64EB3}" srcOrd="0" destOrd="0" presId="urn:microsoft.com/office/officeart/2005/8/layout/vList2"/>
    <dgm:cxn modelId="{76E28F77-860B-4D4C-B699-3847E6C730DE}" type="presParOf" srcId="{743BF922-3CB8-4008-94CC-477C75E64EB3}" destId="{84223227-EEF7-4C8E-B206-DE3A2E52AB5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F8C9D0F-9791-4AE4-AF96-2F4D304C57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C797F7-78CE-4F83-B7B2-120132884902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dirty="0" smtClean="0">
              <a:solidFill>
                <a:srgbClr val="C00000"/>
              </a:solidFill>
            </a:rPr>
            <a:t>Инкубационный период болезни 4...7 дней</a:t>
          </a:r>
          <a:r>
            <a:rPr lang="ru-RU" dirty="0" smtClean="0"/>
            <a:t>. Течение болезни зависит от условий содержания животных. Сначала появляются </a:t>
          </a:r>
          <a:r>
            <a:rPr lang="ru-RU" dirty="0" smtClean="0">
              <a:solidFill>
                <a:srgbClr val="C00000"/>
              </a:solidFill>
            </a:rPr>
            <a:t>слезотечение и слизистые носовые истечения, которые переходят в течение 3...5 дней в гнойные.</a:t>
          </a:r>
          <a:r>
            <a:rPr lang="ru-RU" dirty="0" smtClean="0"/>
            <a:t> </a:t>
          </a:r>
          <a:endParaRPr lang="ru-RU" dirty="0"/>
        </a:p>
      </dgm:t>
    </dgm:pt>
    <dgm:pt modelId="{97A045BC-BDF3-4FB8-92E4-6B3B32F435E9}" type="parTrans" cxnId="{0050F877-6CA0-467C-B91C-72BBF4C543F9}">
      <dgm:prSet/>
      <dgm:spPr/>
      <dgm:t>
        <a:bodyPr/>
        <a:lstStyle/>
        <a:p>
          <a:pPr algn="ctr"/>
          <a:endParaRPr lang="ru-RU"/>
        </a:p>
      </dgm:t>
    </dgm:pt>
    <dgm:pt modelId="{5C9D0049-6239-4443-838C-99159E66660A}" type="sibTrans" cxnId="{0050F877-6CA0-467C-B91C-72BBF4C543F9}">
      <dgm:prSet/>
      <dgm:spPr/>
      <dgm:t>
        <a:bodyPr/>
        <a:lstStyle/>
        <a:p>
          <a:pPr algn="ctr"/>
          <a:endParaRPr lang="ru-RU"/>
        </a:p>
      </dgm:t>
    </dgm:pt>
    <dgm:pt modelId="{856CD433-DF5A-48ED-B01C-5D84C88E7562}" type="pres">
      <dgm:prSet presAssocID="{1F8C9D0F-9791-4AE4-AF96-2F4D304C57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94C279-9AA6-4CC2-8F43-90F949DDDC4A}" type="pres">
      <dgm:prSet presAssocID="{90C797F7-78CE-4F83-B7B2-12013288490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4E7FDC-2FED-4DEB-8F9B-0D15B5BE65B5}" type="presOf" srcId="{90C797F7-78CE-4F83-B7B2-120132884902}" destId="{2194C279-9AA6-4CC2-8F43-90F949DDDC4A}" srcOrd="0" destOrd="0" presId="urn:microsoft.com/office/officeart/2005/8/layout/vList2"/>
    <dgm:cxn modelId="{EF4F1392-2BA4-44E3-98E0-0EE797D6E2D5}" type="presOf" srcId="{1F8C9D0F-9791-4AE4-AF96-2F4D304C57AA}" destId="{856CD433-DF5A-48ED-B01C-5D84C88E7562}" srcOrd="0" destOrd="0" presId="urn:microsoft.com/office/officeart/2005/8/layout/vList2"/>
    <dgm:cxn modelId="{0050F877-6CA0-467C-B91C-72BBF4C543F9}" srcId="{1F8C9D0F-9791-4AE4-AF96-2F4D304C57AA}" destId="{90C797F7-78CE-4F83-B7B2-120132884902}" srcOrd="0" destOrd="0" parTransId="{97A045BC-BDF3-4FB8-92E4-6B3B32F435E9}" sibTransId="{5C9D0049-6239-4443-838C-99159E66660A}"/>
    <dgm:cxn modelId="{BFE96ABC-0499-49FA-88A6-1B9C3BA136B6}" type="presParOf" srcId="{856CD433-DF5A-48ED-B01C-5D84C88E7562}" destId="{2194C279-9AA6-4CC2-8F43-90F949DDDC4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D0A42A-F818-4AC6-8B93-62120C2F2F41}">
      <dsp:nvSpPr>
        <dsp:cNvPr id="0" name=""/>
        <dsp:cNvSpPr/>
      </dsp:nvSpPr>
      <dsp:spPr>
        <a:xfrm>
          <a:off x="0" y="0"/>
          <a:ext cx="4716016" cy="5116176"/>
        </a:xfrm>
        <a:prstGeom prst="flowChartDocumen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FFC000"/>
              </a:solidFill>
            </a:rPr>
            <a:t>Аденовирусная инфекция КРС </a:t>
          </a:r>
          <a:r>
            <a:rPr lang="ru-RU" sz="2300" kern="1200" dirty="0" smtClean="0"/>
            <a:t>- острая вирусная болезнь, характеризующаяся поражением слизистых оболочек дыхательных путей, глаз, кишок, а также лимфоидной ткани. </a:t>
          </a:r>
        </a:p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Вирус впервые был выделен в 1954 г. в США. Болезнь регистрируется во многих странах мира. </a:t>
          </a:r>
          <a:endParaRPr lang="ru-RU" sz="2300" kern="1200" dirty="0"/>
        </a:p>
      </dsp:txBody>
      <dsp:txXfrm>
        <a:off x="0" y="0"/>
        <a:ext cx="4716016" cy="511617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18C03C-4926-41BB-996E-93DFE4E5B54E}">
      <dsp:nvSpPr>
        <dsp:cNvPr id="0" name=""/>
        <dsp:cNvSpPr/>
      </dsp:nvSpPr>
      <dsp:spPr>
        <a:xfrm>
          <a:off x="0" y="103784"/>
          <a:ext cx="7200800" cy="1853280"/>
        </a:xfrm>
        <a:prstGeom prst="roundRect">
          <a:avLst/>
        </a:prstGeom>
        <a:gradFill rotWithShape="1">
          <a:gsLst>
            <a:gs pos="0">
              <a:schemeClr val="accent1">
                <a:tint val="25000"/>
                <a:satMod val="125000"/>
              </a:schemeClr>
            </a:gs>
            <a:gs pos="40000">
              <a:schemeClr val="accent1">
                <a:tint val="55000"/>
                <a:satMod val="130000"/>
              </a:schemeClr>
            </a:gs>
            <a:gs pos="50000">
              <a:schemeClr val="accent1">
                <a:tint val="59000"/>
                <a:satMod val="130000"/>
              </a:schemeClr>
            </a:gs>
            <a:gs pos="65000">
              <a:schemeClr val="accent1">
                <a:tint val="55000"/>
                <a:satMod val="130000"/>
              </a:schemeClr>
            </a:gs>
            <a:gs pos="100000">
              <a:schemeClr val="accent1">
                <a:tint val="20000"/>
                <a:satMod val="125000"/>
              </a:schemeClr>
            </a:gs>
          </a:gsLst>
          <a:lin ang="5400000" scaled="0"/>
        </a:gradFill>
        <a:ln w="12000" cap="flat" cmpd="sng" algn="ctr">
          <a:solidFill>
            <a:schemeClr val="accent1"/>
          </a:solidFill>
          <a:prstDash val="solid"/>
        </a:ln>
        <a:effectLst>
          <a:glow rad="63500">
            <a:schemeClr val="accent1"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Больное животное выздоравливает, если аденовирусная инфекция не осложнена </a:t>
          </a:r>
          <a:r>
            <a:rPr lang="ru-RU" sz="1800" kern="1200" dirty="0" err="1" smtClean="0">
              <a:solidFill>
                <a:srgbClr val="002060"/>
              </a:solidFill>
            </a:rPr>
            <a:t>пастереллами</a:t>
          </a:r>
          <a:r>
            <a:rPr lang="ru-RU" sz="1800" kern="1200" dirty="0" smtClean="0">
              <a:solidFill>
                <a:srgbClr val="002060"/>
              </a:solidFill>
            </a:rPr>
            <a:t>, </a:t>
          </a:r>
          <a:r>
            <a:rPr lang="ru-RU" sz="1800" kern="1200" dirty="0" err="1" smtClean="0">
              <a:solidFill>
                <a:srgbClr val="002060"/>
              </a:solidFill>
            </a:rPr>
            <a:t>микоплазмами</a:t>
          </a:r>
          <a:r>
            <a:rPr lang="ru-RU" sz="1800" kern="1200" dirty="0" smtClean="0">
              <a:solidFill>
                <a:srgbClr val="002060"/>
              </a:solidFill>
            </a:rPr>
            <a:t> или другими возбудителями. </a:t>
          </a:r>
          <a:r>
            <a:rPr lang="ru-RU" sz="1800" kern="1200" dirty="0" smtClean="0"/>
            <a:t>У телят до 10-дневного возраста при наличии </a:t>
          </a:r>
          <a:r>
            <a:rPr lang="ru-RU" sz="1800" kern="1200" dirty="0" err="1" smtClean="0"/>
            <a:t>колострального</a:t>
          </a:r>
          <a:r>
            <a:rPr lang="ru-RU" sz="1800" kern="1200" dirty="0" smtClean="0"/>
            <a:t> иммунитета болезнь не проявляется, однако они могут быть инфицированными. </a:t>
          </a:r>
          <a:endParaRPr lang="ru-RU" sz="1800" kern="1200" dirty="0"/>
        </a:p>
      </dsp:txBody>
      <dsp:txXfrm>
        <a:off x="0" y="103784"/>
        <a:ext cx="7200800" cy="185328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31CB05-0A07-4D28-811D-83878F4ADAA2}">
      <dsp:nvSpPr>
        <dsp:cNvPr id="0" name=""/>
        <dsp:cNvSpPr/>
      </dsp:nvSpPr>
      <dsp:spPr>
        <a:xfrm>
          <a:off x="0" y="14091"/>
          <a:ext cx="9144000" cy="2150303"/>
        </a:xfrm>
        <a:prstGeom prst="roundRect">
          <a:avLst/>
        </a:prstGeom>
        <a:solidFill>
          <a:srgbClr val="7030A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FF00"/>
              </a:solidFill>
            </a:rPr>
            <a:t>Патологический материал: 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C000"/>
              </a:solidFill>
            </a:rPr>
            <a:t>Прижизненно</a:t>
          </a:r>
          <a:r>
            <a:rPr lang="ru-RU" sz="2000" kern="1200" dirty="0" smtClean="0"/>
            <a:t> – кровь, смывы со слизистой оболочки носовой полости, прямой кишки, с конъюнктивы; 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FFC000"/>
              </a:solidFill>
            </a:rPr>
            <a:t>От трупов </a:t>
          </a:r>
          <a:r>
            <a:rPr lang="ru-RU" sz="2000" kern="1200" dirty="0" smtClean="0"/>
            <a:t>– кусочки легких и бронхов, селезенки, </a:t>
          </a:r>
          <a:r>
            <a:rPr lang="ru-RU" sz="2000" kern="1200" dirty="0" err="1" smtClean="0"/>
            <a:t>лимфоузлов</a:t>
          </a:r>
          <a:r>
            <a:rPr lang="ru-RU" sz="2000" kern="1200" dirty="0" smtClean="0"/>
            <a:t>, миндалины, пораженные участки слизистых оболочек носовой и ротовой полости, трахеи и ЖКТ. </a:t>
          </a:r>
          <a:endParaRPr lang="ru-RU" sz="2000" kern="1200" dirty="0"/>
        </a:p>
      </dsp:txBody>
      <dsp:txXfrm>
        <a:off x="0" y="14091"/>
        <a:ext cx="9144000" cy="2150303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D09316-F8C7-489C-BFC8-2A2E5EC2E1B2}">
      <dsp:nvSpPr>
        <dsp:cNvPr id="0" name=""/>
        <dsp:cNvSpPr/>
      </dsp:nvSpPr>
      <dsp:spPr>
        <a:xfrm>
          <a:off x="0" y="10558"/>
          <a:ext cx="9144000" cy="671580"/>
        </a:xfrm>
        <a:prstGeom prst="roundRect">
          <a:avLst/>
        </a:prstGeom>
        <a:solidFill>
          <a:schemeClr val="bg1"/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FFFF00"/>
              </a:solidFill>
            </a:rPr>
            <a:t>Спасибо за внимание!</a:t>
          </a:r>
          <a:endParaRPr lang="ru-RU" sz="2800" kern="1200" dirty="0">
            <a:solidFill>
              <a:srgbClr val="FFFF00"/>
            </a:solidFill>
          </a:endParaRPr>
        </a:p>
      </dsp:txBody>
      <dsp:txXfrm>
        <a:off x="0" y="10558"/>
        <a:ext cx="9144000" cy="6715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ED2B41-E31E-40D7-896A-557F8F7F5AD4}">
      <dsp:nvSpPr>
        <dsp:cNvPr id="0" name=""/>
        <dsp:cNvSpPr/>
      </dsp:nvSpPr>
      <dsp:spPr>
        <a:xfrm>
          <a:off x="64643" y="0"/>
          <a:ext cx="3975168" cy="1080120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Adenoviridae.  ДНК-содержащих вирусов </a:t>
          </a:r>
          <a:endParaRPr lang="ru-RU" sz="2600" kern="1200" dirty="0"/>
        </a:p>
      </dsp:txBody>
      <dsp:txXfrm>
        <a:off x="64643" y="0"/>
        <a:ext cx="3975168" cy="10801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ED2B41-E31E-40D7-896A-557F8F7F5AD4}">
      <dsp:nvSpPr>
        <dsp:cNvPr id="0" name=""/>
        <dsp:cNvSpPr/>
      </dsp:nvSpPr>
      <dsp:spPr>
        <a:xfrm>
          <a:off x="72582" y="0"/>
          <a:ext cx="2231673" cy="792087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Род</a:t>
          </a:r>
          <a:r>
            <a:rPr lang="ru-RU" sz="4000" kern="1200" dirty="0" smtClean="0"/>
            <a:t>:</a:t>
          </a:r>
          <a:endParaRPr lang="ru-RU" sz="4000" kern="1200" dirty="0"/>
        </a:p>
      </dsp:txBody>
      <dsp:txXfrm>
        <a:off x="72582" y="0"/>
        <a:ext cx="2231673" cy="79208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ED2B41-E31E-40D7-896A-557F8F7F5AD4}">
      <dsp:nvSpPr>
        <dsp:cNvPr id="0" name=""/>
        <dsp:cNvSpPr/>
      </dsp:nvSpPr>
      <dsp:spPr>
        <a:xfrm>
          <a:off x="0" y="0"/>
          <a:ext cx="2580372" cy="93610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Семейство</a:t>
          </a:r>
          <a:r>
            <a:rPr lang="ru-RU" sz="3000" kern="1200" dirty="0" smtClean="0"/>
            <a:t>:</a:t>
          </a:r>
          <a:endParaRPr lang="ru-RU" sz="3000" kern="1200" dirty="0"/>
        </a:p>
      </dsp:txBody>
      <dsp:txXfrm>
        <a:off x="0" y="0"/>
        <a:ext cx="2580372" cy="93610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ED2B41-E31E-40D7-896A-557F8F7F5AD4}">
      <dsp:nvSpPr>
        <dsp:cNvPr id="0" name=""/>
        <dsp:cNvSpPr/>
      </dsp:nvSpPr>
      <dsp:spPr>
        <a:xfrm>
          <a:off x="131555" y="0"/>
          <a:ext cx="4044908" cy="1224136"/>
        </a:xfrm>
        <a:prstGeom prst="roundRect">
          <a:avLst/>
        </a:prstGeom>
        <a:solidFill>
          <a:srgbClr val="00206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Mastadenovirus (М) — аденовирусы млекопитающих </a:t>
          </a:r>
          <a:endParaRPr lang="ru-RU" sz="2400" kern="1200" dirty="0"/>
        </a:p>
      </dsp:txBody>
      <dsp:txXfrm>
        <a:off x="131555" y="0"/>
        <a:ext cx="4044908" cy="122413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B485A7-58D1-48AA-BAB7-B6760B0AD64B}">
      <dsp:nvSpPr>
        <dsp:cNvPr id="0" name=""/>
        <dsp:cNvSpPr/>
      </dsp:nvSpPr>
      <dsp:spPr>
        <a:xfrm>
          <a:off x="0" y="6555"/>
          <a:ext cx="8496944" cy="575639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Диаметр вириона в среднем составляет 70...90 нм.</a:t>
          </a:r>
          <a:endParaRPr lang="ru-RU" sz="2400" kern="1200" dirty="0"/>
        </a:p>
      </dsp:txBody>
      <dsp:txXfrm>
        <a:off x="0" y="6555"/>
        <a:ext cx="8496944" cy="5756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B209E3-38C1-472C-A38B-6B2AFB59E854}">
      <dsp:nvSpPr>
        <dsp:cNvPr id="0" name=""/>
        <dsp:cNvSpPr/>
      </dsp:nvSpPr>
      <dsp:spPr>
        <a:xfrm>
          <a:off x="0" y="49411"/>
          <a:ext cx="7488832" cy="1025921"/>
        </a:xfrm>
        <a:prstGeom prst="snip2Diag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dk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Погибает  в 2%-ном растворе </a:t>
          </a:r>
          <a:r>
            <a:rPr lang="ru-RU" sz="2000" b="1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гидроксида</a:t>
          </a:r>
          <a:r>
            <a:rPr lang="ru-RU" sz="2000" b="1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/>
            </a:rPr>
            <a:t> натрия или калия в течение нескольких минут.</a:t>
          </a:r>
          <a:endParaRPr lang="ru-RU" sz="2000" b="1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/>
          </a:endParaRPr>
        </a:p>
      </dsp:txBody>
      <dsp:txXfrm>
        <a:off x="0" y="49411"/>
        <a:ext cx="7488832" cy="102592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223227-EEF7-4C8E-B206-DE3A2E52AB57}">
      <dsp:nvSpPr>
        <dsp:cNvPr id="0" name=""/>
        <dsp:cNvSpPr/>
      </dsp:nvSpPr>
      <dsp:spPr>
        <a:xfrm>
          <a:off x="0" y="29351"/>
          <a:ext cx="8352928" cy="1698840"/>
        </a:xfrm>
        <a:prstGeom prst="round2Diag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Культура клеток – единственная биологическая система для репродукции аденовирусов КРС.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Наиболее чувствительны культуры клеток почек эмбрионов коров и тестикул быков.</a:t>
          </a:r>
          <a:endParaRPr lang="ru-RU" sz="2200" b="0" kern="120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29351"/>
        <a:ext cx="8352928" cy="169884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94C279-9AA6-4CC2-8F43-90F949DDDC4A}">
      <dsp:nvSpPr>
        <dsp:cNvPr id="0" name=""/>
        <dsp:cNvSpPr/>
      </dsp:nvSpPr>
      <dsp:spPr>
        <a:xfrm>
          <a:off x="0" y="659"/>
          <a:ext cx="9144000" cy="1404000"/>
        </a:xfrm>
        <a:prstGeom prst="roundRect">
          <a:avLst/>
        </a:prstGeom>
        <a:gradFill rotWithShape="1">
          <a:gsLst>
            <a:gs pos="0">
              <a:schemeClr val="dk1">
                <a:tint val="25000"/>
                <a:satMod val="125000"/>
              </a:schemeClr>
            </a:gs>
            <a:gs pos="40000">
              <a:schemeClr val="dk1">
                <a:tint val="55000"/>
                <a:satMod val="130000"/>
              </a:schemeClr>
            </a:gs>
            <a:gs pos="50000">
              <a:schemeClr val="dk1">
                <a:tint val="59000"/>
                <a:satMod val="130000"/>
              </a:schemeClr>
            </a:gs>
            <a:gs pos="65000">
              <a:schemeClr val="dk1">
                <a:tint val="55000"/>
                <a:satMod val="130000"/>
              </a:schemeClr>
            </a:gs>
            <a:gs pos="100000">
              <a:schemeClr val="dk1">
                <a:tint val="20000"/>
                <a:satMod val="125000"/>
              </a:schemeClr>
            </a:gs>
          </a:gsLst>
          <a:lin ang="5400000" scaled="0"/>
        </a:gradFill>
        <a:ln w="12000" cap="flat" cmpd="sng" algn="ctr">
          <a:solidFill>
            <a:schemeClr val="dk1"/>
          </a:solidFill>
          <a:prstDash val="solid"/>
        </a:ln>
        <a:effectLst>
          <a:glow rad="63500">
            <a:schemeClr val="dk1">
              <a:alpha val="45000"/>
              <a:satMod val="12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Инкубационный период болезни 4...7 дней</a:t>
          </a:r>
          <a:r>
            <a:rPr lang="ru-RU" sz="2000" kern="1200" dirty="0" smtClean="0"/>
            <a:t>. Течение болезни зависит от условий содержания животных. Сначала появляются </a:t>
          </a:r>
          <a:r>
            <a:rPr lang="ru-RU" sz="2000" kern="1200" dirty="0" smtClean="0">
              <a:solidFill>
                <a:srgbClr val="C00000"/>
              </a:solidFill>
            </a:rPr>
            <a:t>слезотечение и слизистые носовые истечения, которые переходят в течение 3...5 дней в гнойные.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0" y="659"/>
        <a:ext cx="9144000" cy="140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B05C4-4838-4A88-8D53-53ABCB3FA744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8C7AA-14EC-4CB9-AF3C-12DBB61959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08C7AA-14EC-4CB9-AF3C-12DBB61959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Relationship Id="rId2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3357585"/>
          </a:xfrm>
        </p:spPr>
        <p:txBody>
          <a:bodyPr anchor="t">
            <a:normAutofit/>
          </a:bodyPr>
          <a:lstStyle/>
          <a:p>
            <a:pPr marL="18288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Костанайский Государственный университет им.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А.Байтурсынова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+mn-lt"/>
                <a:cs typeface="Arial" pitchFamily="34" charset="0"/>
              </a:rPr>
              <a:t>Кафедра Ветеринарной  санитарии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221088"/>
            <a:ext cx="7415243" cy="2400320"/>
          </a:xfrm>
        </p:spPr>
        <p:txBody>
          <a:bodyPr>
            <a:normAutofit/>
          </a:bodyPr>
          <a:lstStyle/>
          <a:p>
            <a:pPr algn="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Выполнила: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Зейни</a:t>
            </a:r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али М.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гр. 10-701-12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Вет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Мед.</a:t>
            </a:r>
          </a:p>
          <a:p>
            <a:pPr algn="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Проверила: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Орынтаева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М.Д.</a:t>
            </a:r>
          </a:p>
          <a:p>
            <a:pPr algn="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Костанай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2012г.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700809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 тему: «Аденовирусная инфекция КРС»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00972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M:\МЫ 2012\39ca0ede2e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35896" y="242088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FFFF00"/>
                </a:solidFill>
              </a:rPr>
              <a:t>Чаще болеют телята от 2-недельного до 4-месячного возраста. Заболеваемость телят составляет 50...80%, летальность — 15...60%. Болезнь регистрируется в зимне-весенние месяцы при комплектовании хозяйств. 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rusted muzzle - BV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80728"/>
            <a:ext cx="42338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хема 8"/>
          <p:cNvGraphicFramePr/>
          <p:nvPr/>
        </p:nvGraphicFramePr>
        <p:xfrm>
          <a:off x="0" y="5301208"/>
          <a:ext cx="9144000" cy="1405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55576" y="332656"/>
            <a:ext cx="7920880" cy="74880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dirty="0" smtClean="0"/>
                <a:t>Клинические признаки</a:t>
              </a:r>
            </a:p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7" name="Content Placeholder 5" descr="IBR-Conjunctivitis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1124744"/>
            <a:ext cx="4729718" cy="3384376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9992" y="476672"/>
            <a:ext cx="446449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У телят снижается аппетит, учащаются пульс и дыхание, появляются депрессия, сухой кашель.</a:t>
            </a:r>
          </a:p>
          <a:p>
            <a:r>
              <a:rPr lang="ru-RU" sz="2000" dirty="0" smtClean="0"/>
              <a:t>Со 2...3-х суток заболевания у телят развиваются тимпания и диарея. На 3...4-Й день повышается температура тела до 41,5 "С и удерживается до 6...9 дней. Диарея длится несколько дней. Фекальные массы жидкие, серо-коричневого цвета, с примесью кусочков слизистой оболочки, иногда с кровью. Возможны колики. Летальность составляет 40...60 %.</a:t>
            </a:r>
          </a:p>
          <a:p>
            <a:endParaRPr lang="ru-RU" sz="20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692"/>
            <a:ext cx="4104456" cy="6840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5" y="2087826"/>
            <a:ext cx="5436096" cy="477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/>
        </p:nvGraphicFramePr>
        <p:xfrm>
          <a:off x="179512" y="0"/>
          <a:ext cx="7200800" cy="2060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2492896"/>
            <a:ext cx="3779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У отдельных телят, переболевших при остром течении, через 1...2 </a:t>
            </a:r>
            <a:r>
              <a:rPr lang="ru-RU" sz="2000" dirty="0" err="1" smtClean="0"/>
              <a:t>нед</a:t>
            </a:r>
            <a:r>
              <a:rPr lang="ru-RU" sz="2000" dirty="0" smtClean="0"/>
              <a:t> может развиться гнойная бронхопневмония, сопровождающаяся глубоким влажным кашлем, выраженной инспираторной одышкой, гнойными истечениями из носовой полости.</a:t>
            </a:r>
            <a:endParaRPr lang="ru-RU" sz="2000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628800"/>
            <a:ext cx="41764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Диагноз устанавливают комплексно с учетом эпизоотологических данных, клинических признаков, патологоанатомических изменений и результатов лабораторных исследований.</a:t>
            </a:r>
          </a:p>
        </p:txBody>
      </p:sp>
      <p:pic>
        <p:nvPicPr>
          <p:cNvPr id="3" name="Picture 4" descr="http://praktikum74.ru/files/15/images/pts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218693" cy="31879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395536" y="260648"/>
            <a:ext cx="8424936" cy="936104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dirty="0" smtClean="0"/>
                <a:t>Диагностика и дифференциальная диагностика</a:t>
              </a:r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11" name="Схема 10"/>
          <p:cNvGraphicFramePr/>
          <p:nvPr/>
        </p:nvGraphicFramePr>
        <p:xfrm>
          <a:off x="0" y="4679513"/>
          <a:ext cx="9144000" cy="2178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352928" cy="5574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1556792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 Лабораторная диагностика включает:</a:t>
            </a:r>
          </a:p>
          <a:p>
            <a:pPr algn="ctr"/>
            <a:r>
              <a:rPr lang="ru-RU" sz="2400" dirty="0" smtClean="0"/>
              <a:t>Экспресс-методы: РИФ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РГА, обнаружение </a:t>
            </a:r>
            <a:r>
              <a:rPr lang="ru-RU" sz="2400" dirty="0" smtClean="0"/>
              <a:t>телец-вк</a:t>
            </a:r>
            <a:r>
              <a:rPr lang="ru-RU" sz="2400" dirty="0" smtClean="0">
                <a:solidFill>
                  <a:schemeClr val="bg1"/>
                </a:solidFill>
              </a:rPr>
              <a:t>лючений. 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Вирусологические исследования: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1) выделение вируса в культуре клеток </a:t>
            </a:r>
            <a:r>
              <a:rPr lang="ru-RU" sz="2400" dirty="0" smtClean="0"/>
              <a:t>тестикул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бычка, ПЭК или ЛЭК; 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2) идентификация выделенного вируса в РИФ, </a:t>
            </a:r>
            <a:r>
              <a:rPr lang="ru-RU" sz="2400" dirty="0" smtClean="0"/>
              <a:t>РСК,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РДП, ИФА.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M:\МЫ 2012\19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89104" cy="484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5226784"/>
            <a:ext cx="9144000" cy="163121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При дифференциальной диагностике </a:t>
            </a:r>
            <a:r>
              <a:rPr lang="ru-RU" sz="2000" dirty="0" smtClean="0"/>
              <a:t>необходимо исключить парагрипп-3, респираторно-синцитиальную инфекцию, инфекционный </a:t>
            </a:r>
            <a:r>
              <a:rPr lang="ru-RU" sz="2000" dirty="0" err="1" smtClean="0"/>
              <a:t>ринотрахеит</a:t>
            </a:r>
            <a:r>
              <a:rPr lang="ru-RU" sz="2000" dirty="0" smtClean="0"/>
              <a:t>, вирусную диарею, </a:t>
            </a:r>
            <a:r>
              <a:rPr lang="ru-RU" sz="2000" dirty="0" err="1" smtClean="0"/>
              <a:t>коронавирусную</a:t>
            </a:r>
            <a:r>
              <a:rPr lang="ru-RU" sz="2000" dirty="0" smtClean="0"/>
              <a:t> и </a:t>
            </a:r>
            <a:r>
              <a:rPr lang="ru-RU" sz="2000" dirty="0" err="1" smtClean="0"/>
              <a:t>парвовирусную</a:t>
            </a:r>
            <a:r>
              <a:rPr lang="ru-RU" sz="2000" dirty="0" smtClean="0"/>
              <a:t> инфекции, </a:t>
            </a:r>
            <a:r>
              <a:rPr lang="ru-RU" sz="2000" dirty="0" err="1" smtClean="0"/>
              <a:t>микоплазмоз</a:t>
            </a:r>
            <a:r>
              <a:rPr lang="ru-RU" sz="2000" dirty="0" smtClean="0"/>
              <a:t>, </a:t>
            </a:r>
            <a:r>
              <a:rPr lang="ru-RU" sz="2000" dirty="0" err="1" smtClean="0"/>
              <a:t>хламидиоз</a:t>
            </a:r>
            <a:r>
              <a:rPr lang="ru-RU" sz="2000" dirty="0" smtClean="0"/>
              <a:t>, </a:t>
            </a:r>
            <a:r>
              <a:rPr lang="ru-RU" sz="2000" dirty="0" err="1" smtClean="0"/>
              <a:t>пастереллез</a:t>
            </a:r>
            <a:r>
              <a:rPr lang="ru-RU" sz="2000" dirty="0" smtClean="0"/>
              <a:t>, сальмонеллез.</a:t>
            </a:r>
            <a:endParaRPr lang="ru-RU" sz="2000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M:\МЫ 2012\35d0bacc5d26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771525"/>
            <a:ext cx="9144000" cy="60864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1412776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 переболевших животных иммунитет сохраняется до 5 мес. Иммунные животные остаются вирусоносителями, при различных стрессовых воздействиях или обработке гормональными препаратами они становятся источником возбудителя аденовирусной инфекции и могут заболеть повторно смешанной респираторно-кишечной инфекцией.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Для активной иммунизации молодняка и стельных коров применяют инактивированную и живую </a:t>
            </a:r>
            <a:r>
              <a:rPr lang="ru-RU" dirty="0" err="1" smtClean="0">
                <a:solidFill>
                  <a:schemeClr val="bg1"/>
                </a:solidFill>
              </a:rPr>
              <a:t>бивалентную</a:t>
            </a:r>
            <a:r>
              <a:rPr lang="ru-RU" dirty="0" smtClean="0">
                <a:solidFill>
                  <a:schemeClr val="bg1"/>
                </a:solidFill>
              </a:rPr>
              <a:t> вакцину против аденовирусной инфекции и </a:t>
            </a:r>
            <a:r>
              <a:rPr lang="ru-RU" dirty="0" err="1" smtClean="0">
                <a:solidFill>
                  <a:schemeClr val="bg1"/>
                </a:solidFill>
              </a:rPr>
              <a:t>парагриппа</a:t>
            </a:r>
            <a:r>
              <a:rPr lang="ru-RU" dirty="0" smtClean="0">
                <a:solidFill>
                  <a:schemeClr val="bg1"/>
                </a:solidFill>
              </a:rPr>
              <a:t>, а также другие ассоциированные вакцины, содержащие антигены инфекционного </a:t>
            </a:r>
            <a:r>
              <a:rPr lang="ru-RU" dirty="0" err="1" smtClean="0">
                <a:solidFill>
                  <a:schemeClr val="bg1"/>
                </a:solidFill>
              </a:rPr>
              <a:t>ринотрахеита</a:t>
            </a:r>
            <a:r>
              <a:rPr lang="ru-RU" dirty="0" smtClean="0">
                <a:solidFill>
                  <a:schemeClr val="bg1"/>
                </a:solidFill>
              </a:rPr>
              <a:t>, парагриппа-3, </a:t>
            </a:r>
            <a:r>
              <a:rPr lang="ru-RU" dirty="0" err="1" smtClean="0">
                <a:solidFill>
                  <a:schemeClr val="bg1"/>
                </a:solidFill>
              </a:rPr>
              <a:t>реови-русной</a:t>
            </a:r>
            <a:r>
              <a:rPr lang="ru-RU" dirty="0" smtClean="0">
                <a:solidFill>
                  <a:schemeClr val="bg1"/>
                </a:solidFill>
              </a:rPr>
              <a:t> и </a:t>
            </a:r>
            <a:r>
              <a:rPr lang="ru-RU" dirty="0" err="1" smtClean="0">
                <a:solidFill>
                  <a:schemeClr val="bg1"/>
                </a:solidFill>
              </a:rPr>
              <a:t>хламидийной</a:t>
            </a:r>
            <a:r>
              <a:rPr lang="ru-RU" dirty="0" smtClean="0">
                <a:solidFill>
                  <a:schemeClr val="bg1"/>
                </a:solidFill>
              </a:rPr>
              <a:t> инфекций крупного рогатого скота. 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95536" y="260648"/>
            <a:ext cx="8424936" cy="108012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/>
              <a:endParaRPr lang="ru-RU" sz="3200" dirty="0" smtClean="0"/>
            </a:p>
            <a:p>
              <a:pPr algn="ctr"/>
              <a:r>
                <a:rPr lang="ru-RU" sz="3200" dirty="0" smtClean="0"/>
                <a:t>Иммунитет, специфическая профилактика</a:t>
              </a:r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96752"/>
            <a:ext cx="44279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</a:t>
            </a:r>
            <a:r>
              <a:rPr lang="ru-RU" sz="2000" dirty="0" smtClean="0"/>
              <a:t>Для </a:t>
            </a:r>
            <a:r>
              <a:rPr lang="ru-RU" sz="2000" dirty="0" smtClean="0"/>
              <a:t>специфического лечения применяют гипериммунные сыворотки, в том числе поливалентную сыворотку против </a:t>
            </a:r>
            <a:r>
              <a:rPr lang="ru-RU" sz="2000" dirty="0" err="1" smtClean="0"/>
              <a:t>парагриппа</a:t>
            </a:r>
            <a:r>
              <a:rPr lang="ru-RU" sz="2000" dirty="0" smtClean="0"/>
              <a:t>, инфекционного </a:t>
            </a:r>
            <a:r>
              <a:rPr lang="ru-RU" sz="2000" dirty="0" err="1" smtClean="0"/>
              <a:t>ринотрахеита</a:t>
            </a:r>
            <a:r>
              <a:rPr lang="ru-RU" sz="2000" dirty="0" smtClean="0"/>
              <a:t>, аденовирусной инфекции и </a:t>
            </a:r>
            <a:r>
              <a:rPr lang="ru-RU" sz="2000" dirty="0" err="1" smtClean="0"/>
              <a:t>хламидиоза</a:t>
            </a:r>
            <a:r>
              <a:rPr lang="ru-RU" sz="2000" dirty="0" smtClean="0"/>
              <a:t> крупного рогатого скота. </a:t>
            </a:r>
          </a:p>
          <a:p>
            <a:endParaRPr lang="ru-RU" sz="2000" dirty="0" smtClean="0"/>
          </a:p>
          <a:p>
            <a:r>
              <a:rPr lang="ru-RU" sz="2000" dirty="0" smtClean="0"/>
              <a:t>   </a:t>
            </a:r>
            <a:r>
              <a:rPr lang="ru-RU" sz="2000" dirty="0" smtClean="0"/>
              <a:t>Положительные результаты получены при применении аэрозолей: </a:t>
            </a:r>
            <a:r>
              <a:rPr lang="ru-RU" sz="2000" dirty="0" err="1" smtClean="0"/>
              <a:t>йодтриэтиленгликоля</a:t>
            </a:r>
            <a:r>
              <a:rPr lang="ru-RU" sz="2000" dirty="0" smtClean="0"/>
              <a:t>, смеси ихтиола, дегтя, скипидара и сульфаниламидных препаратов и других средств.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95536" y="260648"/>
            <a:ext cx="8496944" cy="576064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dirty="0" smtClean="0"/>
                <a:t>Лечение</a:t>
              </a:r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1026" name="Picture 2" descr="M:\МЫ 2012\animals-in-lov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56792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hooow.me/uploads/images/00/00/02/2012/06/07/79d0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0399"/>
            <a:ext cx="9144000" cy="61976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39552" y="141277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основе профилактики болезни лежит соблюдение системы ветеринарно-санитарных мероприятий.</a:t>
            </a:r>
          </a:p>
          <a:p>
            <a:r>
              <a:rPr lang="ru-RU" sz="2000" dirty="0" smtClean="0"/>
              <a:t> С целью повышения устойчивости рекомендуется облучать телят ультрафиолетовыми лучами в течение 7... 10 дней.</a:t>
            </a:r>
          </a:p>
          <a:p>
            <a:r>
              <a:rPr lang="ru-RU" sz="2000" dirty="0" smtClean="0"/>
              <a:t>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51520" y="332656"/>
            <a:ext cx="8604448" cy="792088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algn="ctr"/>
              <a:endParaRPr lang="ru-RU" sz="3200" dirty="0" smtClean="0"/>
            </a:p>
            <a:p>
              <a:pPr algn="ctr"/>
              <a:r>
                <a:rPr lang="ru-RU" sz="3200" dirty="0" smtClean="0"/>
                <a:t>Профилактика и меры борьбы</a:t>
              </a:r>
            </a:p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200" dirty="0" smtClean="0"/>
            </a:p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471601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0"/>
            <a:ext cx="4427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-fotki.yandex.ru/get/4209/lexandre.86/0_32752_40ba9ce8_XL.jpg"/>
          <p:cNvPicPr>
            <a:picLocks noChangeAspect="1" noChangeArrowheads="1"/>
          </p:cNvPicPr>
          <p:nvPr/>
        </p:nvPicPr>
        <p:blipFill>
          <a:blip r:embed="rId2" cstate="print"/>
          <a:srcRect r="16135"/>
          <a:stretch>
            <a:fillRect/>
          </a:stretch>
        </p:blipFill>
        <p:spPr bwMode="auto">
          <a:xfrm>
            <a:off x="-1658" y="0"/>
            <a:ext cx="914565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851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Эффективна аэрозольная дезинфекция помещений в присутствии животных с применением молочной кислоты, </a:t>
            </a:r>
            <a:r>
              <a:rPr lang="ru-RU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пероксида</a:t>
            </a:r>
            <a:r>
              <a:rPr lang="ru-RU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водорода, скипидара и других препаратов в известных концентрациях. </a:t>
            </a:r>
          </a:p>
          <a:p>
            <a:pPr algn="ctr"/>
            <a:r>
              <a:rPr lang="ru-RU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отсутствие животных для дезинфекции помещений используют горячий раствор </a:t>
            </a:r>
            <a:r>
              <a:rPr lang="ru-RU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гидроксида</a:t>
            </a:r>
            <a:r>
              <a:rPr lang="ru-RU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натрия, </a:t>
            </a:r>
            <a:r>
              <a:rPr lang="ru-RU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йодез</a:t>
            </a:r>
            <a:r>
              <a:rPr lang="ru-RU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хлорид йода, раствор формалина.</a:t>
            </a:r>
            <a:endParaRPr lang="ru-RU" dirty="0" smtClean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M:\МЫ 2012\0_e917_4e19767a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37312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0" y="6165304"/>
          <a:ext cx="9144000" cy="692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785565595"/>
              </p:ext>
            </p:extLst>
          </p:nvPr>
        </p:nvGraphicFramePr>
        <p:xfrm>
          <a:off x="323528" y="2348880"/>
          <a:ext cx="4104456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2785565595"/>
              </p:ext>
            </p:extLst>
          </p:nvPr>
        </p:nvGraphicFramePr>
        <p:xfrm>
          <a:off x="1259632" y="3573016"/>
          <a:ext cx="2304256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2785565595"/>
              </p:ext>
            </p:extLst>
          </p:nvPr>
        </p:nvGraphicFramePr>
        <p:xfrm>
          <a:off x="1115616" y="1268760"/>
          <a:ext cx="2664296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2785565595"/>
              </p:ext>
            </p:extLst>
          </p:nvPr>
        </p:nvGraphicFramePr>
        <p:xfrm>
          <a:off x="251520" y="4581128"/>
          <a:ext cx="4176464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755576" y="332656"/>
            <a:ext cx="7920880" cy="74880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Возбудитель болезни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437112" y="1268760"/>
            <a:ext cx="4706888" cy="470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544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395536" y="188640"/>
          <a:ext cx="8496944" cy="588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5714" r="7143"/>
          <a:stretch>
            <a:fillRect/>
          </a:stretch>
        </p:blipFill>
        <p:spPr bwMode="auto">
          <a:xfrm>
            <a:off x="5876894" y="1412776"/>
            <a:ext cx="3267106" cy="423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1196752"/>
            <a:ext cx="5796136" cy="44012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000" dirty="0" smtClean="0"/>
              <a:t>Десятикратное замораживание и оттаивание возбудителя не снижают его </a:t>
            </a:r>
            <a:r>
              <a:rPr lang="ru-RU" sz="2000" dirty="0" err="1" smtClean="0"/>
              <a:t>инфекционности</a:t>
            </a:r>
            <a:r>
              <a:rPr lang="ru-RU" sz="2000" dirty="0" smtClean="0"/>
              <a:t>. </a:t>
            </a:r>
          </a:p>
          <a:p>
            <a:pPr algn="ctr"/>
            <a:r>
              <a:rPr lang="ru-RU" sz="2000" dirty="0" smtClean="0"/>
              <a:t>Прогревание в течение 30...60 мин при температуре 50, 56 и 60 °С не инактивирует аденовирус.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Аденовирусы весьма устойчивы: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 к </a:t>
            </a:r>
            <a:r>
              <a:rPr lang="ru-RU" sz="2000" dirty="0" err="1" smtClean="0">
                <a:solidFill>
                  <a:srgbClr val="FFFF00"/>
                </a:solidFill>
              </a:rPr>
              <a:t>рН</a:t>
            </a:r>
            <a:r>
              <a:rPr lang="ru-RU" sz="2000" dirty="0" smtClean="0">
                <a:solidFill>
                  <a:srgbClr val="FFFF00"/>
                </a:solidFill>
              </a:rPr>
              <a:t> от 3,0 до 9,0 в течение 3 ч,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ультрафиолетовым лучам — в течение 30...60 мин;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 при температуре от —30 °С до 4 °С — не более 6 </a:t>
            </a:r>
            <a:r>
              <a:rPr lang="ru-RU" sz="2000" dirty="0" err="1" smtClean="0">
                <a:solidFill>
                  <a:srgbClr val="FFFF00"/>
                </a:solidFill>
              </a:rPr>
              <a:t>мес</a:t>
            </a:r>
            <a:r>
              <a:rPr lang="ru-RU" sz="2000" dirty="0" smtClean="0">
                <a:solidFill>
                  <a:srgbClr val="FFFF00"/>
                </a:solidFill>
              </a:rPr>
              <a:t>;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20-22 °С — 1...4 </a:t>
            </a:r>
            <a:r>
              <a:rPr lang="ru-RU" sz="2000" dirty="0" err="1" smtClean="0">
                <a:solidFill>
                  <a:srgbClr val="FFFF00"/>
                </a:solidFill>
              </a:rPr>
              <a:t>мес</a:t>
            </a:r>
            <a:r>
              <a:rPr lang="ru-RU" sz="2000" dirty="0" smtClean="0">
                <a:solidFill>
                  <a:srgbClr val="FFFF00"/>
                </a:solidFill>
              </a:rPr>
              <a:t>;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36 °С — 15...60 дней.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55576" y="332656"/>
            <a:ext cx="7920880" cy="74880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Устойчивость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9" name="Схема 8"/>
          <p:cNvGraphicFramePr/>
          <p:nvPr/>
        </p:nvGraphicFramePr>
        <p:xfrm>
          <a:off x="1043608" y="5733256"/>
          <a:ext cx="7488832" cy="112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IBR abor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052736"/>
            <a:ext cx="4860032" cy="410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/>
        </p:nvGrpSpPr>
        <p:grpSpPr>
          <a:xfrm>
            <a:off x="755576" y="332656"/>
            <a:ext cx="7920880" cy="74880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Культивирование</a:t>
              </a: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15" name="Схема 14"/>
          <p:cNvGraphicFramePr/>
          <p:nvPr/>
        </p:nvGraphicFramePr>
        <p:xfrm>
          <a:off x="467544" y="5129808"/>
          <a:ext cx="8352928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548680"/>
            <a:ext cx="4355976" cy="584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Вирус размножается в культуре ткани клеток крупного рогатого скота, вызывая цитопатогенное действие (ЦПД), которое характеризуется специфической дегенерацией клеток зараженного </a:t>
            </a:r>
            <a:r>
              <a:rPr lang="ru-RU" dirty="0" err="1" smtClean="0"/>
              <a:t>монослоя</a:t>
            </a:r>
            <a:r>
              <a:rPr lang="ru-RU" dirty="0" smtClean="0"/>
              <a:t>, начиная с периферии. </a:t>
            </a:r>
            <a:r>
              <a:rPr lang="ru-RU" dirty="0" err="1" smtClean="0"/>
              <a:t>Монослой</a:t>
            </a:r>
            <a:r>
              <a:rPr lang="ru-RU" dirty="0" smtClean="0"/>
              <a:t> разрывается, клетки разбухают, утрачивают правильную форму, затем округляются и собираются в конгломераты, похожие на гроздья винограда. </a:t>
            </a:r>
            <a:r>
              <a:rPr lang="ru-RU" dirty="0" err="1" smtClean="0"/>
              <a:t>Цитопатический</a:t>
            </a:r>
            <a:r>
              <a:rPr lang="ru-RU" dirty="0" smtClean="0"/>
              <a:t> эффект сопровождается образованием внутриядерных включений и никогда не приводит к полному разрушению клеток, характерному для ряда других цитопатогенных вирусов.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692106" y="1420298"/>
            <a:ext cx="5896242" cy="415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12776"/>
            <a:ext cx="30243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Источник возбудителя — больные и переболевшие животные, выделяющие вирус с истечениями из носа и фекалиями. 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Вирус изолируют от 50...80 % больных телят из проб конъюнктивы, носовой полости, миндалин, фекалий.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55576" y="332656"/>
            <a:ext cx="7920880" cy="748800"/>
            <a:chOff x="0" y="427956"/>
            <a:chExt cx="7920880" cy="7488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427956"/>
              <a:ext cx="7920880" cy="748800"/>
            </a:xfrm>
            <a:prstGeom prst="roundRect">
              <a:avLst/>
            </a:prstGeom>
            <a:grp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6553" y="464509"/>
              <a:ext cx="7847774" cy="67569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48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Эпизоотология</a:t>
              </a:r>
              <a:r>
                <a:rPr lang="ru-RU" sz="3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 </a:t>
              </a:r>
              <a:endParaRPr lang="ru-RU" sz="3200" kern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13061"/>
          <a:stretch>
            <a:fillRect/>
          </a:stretch>
        </p:blipFill>
        <p:spPr bwMode="auto">
          <a:xfrm>
            <a:off x="3269561" y="1772816"/>
            <a:ext cx="5874439" cy="4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M:\МЫ 2012\Holstein_dairy_cows.jpg"/>
          <p:cNvPicPr>
            <a:picLocks noChangeAspect="1" noChangeArrowheads="1"/>
          </p:cNvPicPr>
          <p:nvPr/>
        </p:nvPicPr>
        <p:blipFill>
          <a:blip r:embed="rId2" cstate="print"/>
          <a:srcRect b="3375"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   </a:t>
            </a:r>
            <a:r>
              <a:rPr lang="ru-RU" sz="2000" dirty="0" smtClean="0">
                <a:solidFill>
                  <a:srgbClr val="FFFF00"/>
                </a:solidFill>
              </a:rPr>
              <a:t>Факторы передачи возбудителя </a:t>
            </a:r>
            <a:r>
              <a:rPr lang="ru-RU" sz="2000" dirty="0" smtClean="0"/>
              <a:t>— корма, вода, подстилка, предметы ухода, загрязненные выделениями больных животных.</a:t>
            </a:r>
          </a:p>
          <a:p>
            <a:pPr algn="ctr"/>
            <a:r>
              <a:rPr lang="ru-RU" sz="2000" dirty="0" smtClean="0"/>
              <a:t>    Заражение происходит воздушно-капельным и алиментарным путями, а также через конъюнктиву.       </a:t>
            </a:r>
          </a:p>
          <a:p>
            <a:pPr algn="ctr"/>
            <a:r>
              <a:rPr lang="ru-RU" sz="2000" dirty="0" smtClean="0"/>
              <a:t>   Наблюдается латентное </a:t>
            </a:r>
            <a:r>
              <a:rPr lang="ru-RU" sz="2000" dirty="0" err="1" smtClean="0"/>
              <a:t>вирусоносительство</a:t>
            </a:r>
            <a:r>
              <a:rPr lang="ru-RU" sz="2000" dirty="0" smtClean="0"/>
              <a:t>, которое подтверждается выделением вируса из ткани почек, тестикул и крови здоровых животных.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1029</TotalTime>
  <Words>977</Words>
  <Application>Microsoft Office PowerPoint</Application>
  <PresentationFormat>Экран (4:3)</PresentationFormat>
  <Paragraphs>95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Метро</vt:lpstr>
      <vt:lpstr>Костанайский Государственный университет им. А.Байтурсынова Кафедра Ветеринарной  санитарии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Жандос&amp;Мөлдір</dc:creator>
  <cp:lastModifiedBy>Mulya</cp:lastModifiedBy>
  <cp:revision>107</cp:revision>
  <dcterms:created xsi:type="dcterms:W3CDTF">2012-09-09T14:00:41Z</dcterms:created>
  <dcterms:modified xsi:type="dcterms:W3CDTF">2012-10-02T16:48:44Z</dcterms:modified>
</cp:coreProperties>
</file>