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1" r:id="rId6"/>
    <p:sldId id="260"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60" d="100"/>
          <a:sy n="60" d="100"/>
        </p:scale>
        <p:origin x="-1656" y="-28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7B8C3A5F-D31F-4276-B9DA-65EFCC006D51}" type="datetimeFigureOut">
              <a:rPr lang="ru-RU" smtClean="0"/>
              <a:t>18.02.2013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7B8C3A5F-D31F-4276-B9DA-65EFCC006D51}" type="datetimeFigureOut">
              <a:rPr lang="ru-RU" smtClean="0"/>
              <a:t>18.02.2013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7B8C3A5F-D31F-4276-B9DA-65EFCC006D51}" type="datetimeFigureOut">
              <a:rPr lang="ru-RU" smtClean="0"/>
              <a:t>18.02.2013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7B8C3A5F-D31F-4276-B9DA-65EFCC006D51}" type="datetimeFigureOut">
              <a:rPr lang="ru-RU" smtClean="0"/>
              <a:t>18.02.2013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8C3A5F-D31F-4276-B9DA-65EFCC006D51}" type="datetimeFigureOut">
              <a:rPr lang="ru-RU" smtClean="0"/>
              <a:t>18.02.2013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7B8C3A5F-D31F-4276-B9DA-65EFCC006D51}" type="datetimeFigureOut">
              <a:rPr lang="ru-RU" smtClean="0"/>
              <a:t>18.02.2013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F60AEA03-FDEC-4D5F-AE29-66E89A802AC0}"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8C3A5F-D31F-4276-B9DA-65EFCC006D51}" type="datetimeFigureOut">
              <a:rPr lang="ru-RU" smtClean="0"/>
              <a:t>18.02.2013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0AEA03-FDEC-4D5F-AE29-66E89A802AC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gi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8.gif"/><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image" Target="../media/image9.png"/><Relationship Id="rId1" Type="http://schemas.openxmlformats.org/officeDocument/2006/relationships/slideLayout" Target="../slideLayouts/slideLayout7.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gif"/><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pic>
        <p:nvPicPr>
          <p:cNvPr id="5" name="Рисунок 4"/>
          <p:cNvPicPr/>
          <p:nvPr/>
        </p:nvPicPr>
        <p:blipFill>
          <a:blip r:embed="rId3" cstate="print"/>
          <a:srcRect/>
          <a:stretch>
            <a:fillRect/>
          </a:stretch>
        </p:blipFill>
        <p:spPr bwMode="auto">
          <a:xfrm>
            <a:off x="6215074" y="214290"/>
            <a:ext cx="2671774" cy="2824175"/>
          </a:xfrm>
          <a:prstGeom prst="ellipse">
            <a:avLst/>
          </a:prstGeom>
          <a:ln>
            <a:noFill/>
          </a:ln>
          <a:effectLst>
            <a:softEdge rad="112500"/>
          </a:effectLst>
        </p:spPr>
      </p:pic>
      <p:sp>
        <p:nvSpPr>
          <p:cNvPr id="7" name="Прямоугольник 6"/>
          <p:cNvSpPr/>
          <p:nvPr/>
        </p:nvSpPr>
        <p:spPr>
          <a:xfrm>
            <a:off x="1071538" y="3071810"/>
            <a:ext cx="6286544" cy="150019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8" name="Прямоугольник 7"/>
          <p:cNvSpPr/>
          <p:nvPr/>
        </p:nvSpPr>
        <p:spPr>
          <a:xfrm>
            <a:off x="500034" y="3071810"/>
            <a:ext cx="7286676" cy="1569660"/>
          </a:xfrm>
          <a:prstGeom prst="rect">
            <a:avLst/>
          </a:prstGeom>
        </p:spPr>
        <p:txBody>
          <a:bodyPr wrap="square">
            <a:spAutoFit/>
            <a:scene3d>
              <a:camera prst="orthographicFront"/>
              <a:lightRig rig="threePt" dir="t"/>
            </a:scene3d>
            <a:sp3d extrusionH="57150">
              <a:bevelT w="50800" h="38100" prst="riblet"/>
            </a:sp3d>
          </a:bodyPr>
          <a:lstStyle/>
          <a:p>
            <a:pPr algn="ctr"/>
            <a:r>
              <a:rPr lang="kk-KZ" sz="4800" b="1" cap="none" spc="0" dirty="0" smtClean="0">
                <a:ln w="1905">
                  <a:solidFill>
                    <a:schemeClr val="accent6">
                      <a:lumMod val="50000"/>
                    </a:schemeClr>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3">
                      <a:satMod val="175000"/>
                      <a:alpha val="40000"/>
                    </a:schemeClr>
                  </a:glow>
                  <a:innerShdw blurRad="69850" dist="43180" dir="5400000">
                    <a:srgbClr val="000000">
                      <a:alpha val="65000"/>
                    </a:srgbClr>
                  </a:innerShdw>
                </a:effectLst>
              </a:rPr>
              <a:t>Жұмыртқалардың микробтық ақаулары</a:t>
            </a:r>
            <a:endParaRPr lang="ru-RU" sz="4800" b="1" cap="none" spc="0" dirty="0">
              <a:ln w="1905">
                <a:solidFill>
                  <a:schemeClr val="accent6">
                    <a:lumMod val="50000"/>
                  </a:schemeClr>
                </a:solidFill>
              </a:ln>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glow rad="228600">
                  <a:schemeClr val="accent3">
                    <a:satMod val="175000"/>
                    <a:alpha val="40000"/>
                  </a:schemeClr>
                </a:glow>
                <a:innerShdw blurRad="69850" dist="43180" dir="5400000">
                  <a:srgbClr val="000000">
                    <a:alpha val="65000"/>
                  </a:srgbClr>
                </a:inn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lineechka-24.gif"/>
          <p:cNvPicPr>
            <a:picLocks noChangeAspect="1" noChangeArrowheads="1" noCrop="1"/>
          </p:cNvPicPr>
          <p:nvPr/>
        </p:nvPicPr>
        <p:blipFill>
          <a:blip r:embed="rId2" cstate="print"/>
          <a:srcRect/>
          <a:stretch>
            <a:fillRect/>
          </a:stretch>
        </p:blipFill>
        <p:spPr bwMode="auto">
          <a:xfrm>
            <a:off x="0" y="0"/>
            <a:ext cx="8929718" cy="1023917"/>
          </a:xfrm>
          <a:prstGeom prst="rect">
            <a:avLst/>
          </a:prstGeom>
          <a:noFill/>
        </p:spPr>
      </p:pic>
      <p:sp>
        <p:nvSpPr>
          <p:cNvPr id="3" name="Скругленный прямоугольник 2"/>
          <p:cNvSpPr/>
          <p:nvPr/>
        </p:nvSpPr>
        <p:spPr>
          <a:xfrm>
            <a:off x="785786" y="1428736"/>
            <a:ext cx="7572428" cy="4572032"/>
          </a:xfrm>
          <a:prstGeom prst="roundRect">
            <a:avLst/>
          </a:prstGeom>
        </p:spPr>
        <p:style>
          <a:lnRef idx="0">
            <a:schemeClr val="accent6"/>
          </a:lnRef>
          <a:fillRef idx="3">
            <a:schemeClr val="accent6"/>
          </a:fillRef>
          <a:effectRef idx="3">
            <a:schemeClr val="accent6"/>
          </a:effectRef>
          <a:fontRef idx="minor">
            <a:schemeClr val="lt1"/>
          </a:fontRef>
        </p:style>
        <p:txBody>
          <a:bodyPr rtlCol="0" anchor="ctr"/>
          <a:lstStyle/>
          <a:p>
            <a:pPr algn="ctr"/>
            <a:r>
              <a:rPr lang="kk-KZ" sz="2400" b="1" dirty="0">
                <a:solidFill>
                  <a:srgbClr val="002060"/>
                </a:solidFill>
                <a:latin typeface="Times New Roman" pitchFamily="18" charset="0"/>
                <a:cs typeface="Times New Roman" pitchFamily="18" charset="0"/>
              </a:rPr>
              <a:t>Жұмыртқаның эндогенді зақымдалғанда келесі инфекциялық аурулардың қоздырғыштары енуі мүмкін: туберкулез, оба, ларинготрахеит, лейкоз, сальмонеллез және т.б., ондай жұмыртқалар жұқпалы аурулардың таралу көзі ретінде болуы мүмкін, сонымен қатар адамдарда азықтық токсикоздар мен токсикоинфекция тудыруы ықтимал. </a:t>
            </a:r>
            <a:endParaRPr lang="ru-RU" sz="2400" b="1" dirty="0">
              <a:solidFill>
                <a:srgbClr val="00206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razdelitel19.gif"/>
          <p:cNvPicPr>
            <a:picLocks noChangeAspect="1" noChangeArrowheads="1" noCrop="1"/>
          </p:cNvPicPr>
          <p:nvPr/>
        </p:nvPicPr>
        <p:blipFill>
          <a:blip r:embed="rId2" cstate="print"/>
          <a:srcRect/>
          <a:stretch>
            <a:fillRect/>
          </a:stretch>
        </p:blipFill>
        <p:spPr bwMode="auto">
          <a:xfrm>
            <a:off x="428596" y="214289"/>
            <a:ext cx="8286808" cy="389967"/>
          </a:xfrm>
          <a:prstGeom prst="rect">
            <a:avLst/>
          </a:prstGeom>
          <a:noFill/>
        </p:spPr>
      </p:pic>
      <p:sp>
        <p:nvSpPr>
          <p:cNvPr id="3" name="Скругленный прямоугольник 2"/>
          <p:cNvSpPr/>
          <p:nvPr/>
        </p:nvSpPr>
        <p:spPr>
          <a:xfrm>
            <a:off x="857224" y="1000108"/>
            <a:ext cx="7715304" cy="4929222"/>
          </a:xfrm>
          <a:prstGeom prst="round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kk-KZ" sz="2400" b="1" dirty="0">
                <a:solidFill>
                  <a:srgbClr val="FFFF00"/>
                </a:solidFill>
                <a:latin typeface="Times New Roman" pitchFamily="18" charset="0"/>
                <a:cs typeface="Times New Roman" pitchFamily="18" charset="0"/>
              </a:rPr>
              <a:t>Жұмыртқалардың сальмонелла тобының бактерияларымен зақымдалуы ауру тауықтың нәжісімен жұмыртқа қабығын ластауынан да болуы мүмкін. Жұмыртқаларды жоғары температурада сақтау оның ішіндегі бактериялардың өсіп-өнуіне қолайлы жағдай тудырады. Сарыуыз бен ақуызды сальмонелла тобының бактерияларымен қоса шіріткіш бактериялар болмаса, онда жұмыртқада ешқандай сезімдік өзгерістер болмайды, сондықтан токсикоинфекция қоздырғыштарын тек микробиологиялық зерттеу арқылы анықтауға болады.</a:t>
            </a:r>
            <a:r>
              <a:rPr lang="kk-KZ" dirty="0"/>
              <a:t> </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428596" y="214290"/>
            <a:ext cx="8429684" cy="6357982"/>
          </a:xfrm>
          <a:prstGeom prst="round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endParaRPr lang="ru-RU"/>
          </a:p>
        </p:txBody>
      </p:sp>
      <p:sp>
        <p:nvSpPr>
          <p:cNvPr id="24577" name="Rectangle 1"/>
          <p:cNvSpPr>
            <a:spLocks noChangeArrowheads="1"/>
          </p:cNvSpPr>
          <p:nvPr/>
        </p:nvSpPr>
        <p:spPr bwMode="auto">
          <a:xfrm>
            <a:off x="1500166" y="3286124"/>
            <a:ext cx="6143668" cy="317009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Экзогенді зақымданғанда жұмыртқа қабығының жоғарғы беткейі арқылы әртүрлі шіріткіш бактериялар мен зеңдер енуі мүмкін, жұмыртқа қабығының ластануы, жұмыртқаларды жуу, сақтау режимі бұзылғанда бұл заттар өте тез көбейе бастайды.</a:t>
            </a:r>
            <a:endParaRPr kumimoji="0" lang="ru-RU" sz="20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Шіріткіш бактериялар мен зең тудырған бұзылыстар нәтижесінде жұмыртқаны жарыққа қараған кезде ішінде әртүрлі көлемді қарайған дақтар көрінеді (үлкен және кіші дақ ақаулары</a:t>
            </a:r>
            <a:r>
              <a:rPr kumimoji="0" lang="kk-KZ"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a:t>
            </a:r>
            <a:endParaRPr kumimoji="0" lang="kk-KZ" sz="1800" b="0" i="0" u="none" strike="noStrike" cap="none" normalizeH="0" baseline="0" dirty="0" smtClean="0">
              <a:ln>
                <a:noFill/>
              </a:ln>
              <a:solidFill>
                <a:schemeClr val="tx1"/>
              </a:solidFill>
              <a:effectLst/>
              <a:latin typeface="Arial" pitchFamily="34" charset="0"/>
            </a:endParaRPr>
          </a:p>
        </p:txBody>
      </p:sp>
      <p:pic>
        <p:nvPicPr>
          <p:cNvPr id="4" name="Рисунок 3"/>
          <p:cNvPicPr/>
          <p:nvPr/>
        </p:nvPicPr>
        <p:blipFill>
          <a:blip r:embed="rId2" cstate="print"/>
          <a:srcRect/>
          <a:stretch>
            <a:fillRect/>
          </a:stretch>
        </p:blipFill>
        <p:spPr bwMode="auto">
          <a:xfrm>
            <a:off x="1571604" y="285728"/>
            <a:ext cx="5940425" cy="3032327"/>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000100" y="428604"/>
            <a:ext cx="7500990" cy="5929354"/>
          </a:xfrm>
          <a:prstGeom prst="roundRect">
            <a:avLst/>
          </a:prstGeom>
        </p:spPr>
        <p:style>
          <a:lnRef idx="0">
            <a:schemeClr val="accent4"/>
          </a:lnRef>
          <a:fillRef idx="3">
            <a:schemeClr val="accent4"/>
          </a:fillRef>
          <a:effectRef idx="3">
            <a:schemeClr val="accent4"/>
          </a:effectRef>
          <a:fontRef idx="minor">
            <a:schemeClr val="lt1"/>
          </a:fontRef>
        </p:style>
        <p:txBody>
          <a:bodyPr rtlCol="0" anchor="ctr"/>
          <a:lstStyle/>
          <a:p>
            <a:pPr algn="ctr"/>
            <a:endParaRPr lang="ru-RU"/>
          </a:p>
        </p:txBody>
      </p:sp>
      <p:sp>
        <p:nvSpPr>
          <p:cNvPr id="25601" name="Rectangle 1"/>
          <p:cNvSpPr>
            <a:spLocks noChangeArrowheads="1"/>
          </p:cNvSpPr>
          <p:nvPr/>
        </p:nvSpPr>
        <p:spPr bwMode="auto">
          <a:xfrm>
            <a:off x="1000100" y="504418"/>
            <a:ext cx="7429552"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000" i="0"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Жұмыртқа құрамының бактериалдық ыдырау нәтижесінде өнімнің соңғы бұзылу белгілері байқалады. Әдетте осындай      жағдайда амин қышқылдарды, полипептидтерді, май қышқылдарын, кетондарды, альдегидтерді, аммиакты, көмірқышқылды, күкіртсутегін және басқа да заттарды анықтайды. Ақуыз және сарыуыз сапасына ферменттер көп әсер етеді, біріншіден, протеолитикалық және липолитикалық, олар жұмыртқаның құрамында болады, сонымен қатар оларды микроорганизмдер де бөледі. </a:t>
            </a:r>
            <a:endParaRPr kumimoji="0" lang="kk-KZ" sz="2000" i="0" u="none" strike="noStrike" cap="none" normalizeH="0" baseline="0" dirty="0" smtClean="0">
              <a:ln>
                <a:noFill/>
              </a:ln>
              <a:solidFill>
                <a:schemeClr val="bg1"/>
              </a:solidFill>
              <a:effectLst/>
              <a:latin typeface="Times New Roman" pitchFamily="18" charset="0"/>
              <a:cs typeface="Times New Roman" pitchFamily="18" charset="0"/>
            </a:endParaRPr>
          </a:p>
        </p:txBody>
      </p:sp>
      <p:pic>
        <p:nvPicPr>
          <p:cNvPr id="4" name="Рисунок 3"/>
          <p:cNvPicPr/>
          <p:nvPr/>
        </p:nvPicPr>
        <p:blipFill>
          <a:blip r:embed="rId2" cstate="print"/>
          <a:srcRect/>
          <a:stretch>
            <a:fillRect/>
          </a:stretch>
        </p:blipFill>
        <p:spPr bwMode="auto">
          <a:xfrm>
            <a:off x="1285852" y="3929066"/>
            <a:ext cx="2743200" cy="1666875"/>
          </a:xfrm>
          <a:prstGeom prst="rect">
            <a:avLst/>
          </a:prstGeom>
          <a:ln>
            <a:noFill/>
          </a:ln>
          <a:effectLst>
            <a:softEdge rad="112500"/>
          </a:effectLst>
        </p:spPr>
      </p:pic>
      <p:pic>
        <p:nvPicPr>
          <p:cNvPr id="5" name="Рисунок 4"/>
          <p:cNvPicPr/>
          <p:nvPr/>
        </p:nvPicPr>
        <p:blipFill>
          <a:blip r:embed="rId3" cstate="print"/>
          <a:srcRect/>
          <a:stretch>
            <a:fillRect/>
          </a:stretch>
        </p:blipFill>
        <p:spPr bwMode="auto">
          <a:xfrm>
            <a:off x="4786314" y="3929066"/>
            <a:ext cx="2886075" cy="1590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кругленный прямоугольник 1"/>
          <p:cNvSpPr/>
          <p:nvPr/>
        </p:nvSpPr>
        <p:spPr>
          <a:xfrm>
            <a:off x="1928794" y="1643050"/>
            <a:ext cx="6357982" cy="500066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a:p>
        </p:txBody>
      </p:sp>
      <p:sp>
        <p:nvSpPr>
          <p:cNvPr id="26625" name="Rectangle 1"/>
          <p:cNvSpPr>
            <a:spLocks noChangeArrowheads="1"/>
          </p:cNvSpPr>
          <p:nvPr/>
        </p:nvSpPr>
        <p:spPr bwMode="auto">
          <a:xfrm>
            <a:off x="2357422" y="1928802"/>
            <a:ext cx="5429288"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Физикалық факторлардың әсерінен (температура мен қоршаған ортаның ылғалдылығы) ылғал буланады, жұмытқаның салмағы азаяды, ауа камерасы үлкейеді (пуга). Жұмыртқаның салмақ жоғалтуы – жұмыртқаның ескірген белгісі. Қоршаған ортаның жағдайы бірқалыпты болса, жұмыртқаның салмақ жоғалтуы уақытқа байланысты болады. Қоршаған температура жоғары болатын болса, жұмыртқа тез салмақ жоғалтады, ал салқын жерде тұратын болса ол бәсеңдейді.</a:t>
            </a:r>
            <a:endParaRPr kumimoji="0" lang="kk-KZ" sz="20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Рисунок 3"/>
          <p:cNvPicPr/>
          <p:nvPr/>
        </p:nvPicPr>
        <p:blipFill>
          <a:blip r:embed="rId2" cstate="print"/>
          <a:srcRect/>
          <a:stretch>
            <a:fillRect/>
          </a:stretch>
        </p:blipFill>
        <p:spPr bwMode="auto">
          <a:xfrm>
            <a:off x="0" y="0"/>
            <a:ext cx="2828925" cy="1619250"/>
          </a:xfrm>
          <a:prstGeom prst="rect">
            <a:avLst/>
          </a:prstGeom>
          <a:ln>
            <a:noFill/>
          </a:ln>
          <a:effectLst>
            <a:outerShdw blurRad="292100" dist="139700" dir="2700000" algn="tl" rotWithShape="0">
              <a:srgbClr val="333333">
                <a:alpha val="65000"/>
              </a:srgbClr>
            </a:outerShdw>
          </a:effectLst>
        </p:spPr>
      </p:pic>
      <p:pic>
        <p:nvPicPr>
          <p:cNvPr id="5" name="Рисунок 4"/>
          <p:cNvPicPr/>
          <p:nvPr/>
        </p:nvPicPr>
        <p:blipFill>
          <a:blip r:embed="rId3" cstate="print"/>
          <a:srcRect/>
          <a:stretch>
            <a:fillRect/>
          </a:stretch>
        </p:blipFill>
        <p:spPr bwMode="auto">
          <a:xfrm>
            <a:off x="5962650" y="0"/>
            <a:ext cx="3181350" cy="1438275"/>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Горизонтальный свиток 1"/>
          <p:cNvSpPr/>
          <p:nvPr/>
        </p:nvSpPr>
        <p:spPr>
          <a:xfrm>
            <a:off x="1785918" y="1000108"/>
            <a:ext cx="5143536" cy="4000528"/>
          </a:xfrm>
          <a:prstGeom prst="horizontalScroll">
            <a:avLst/>
          </a:prstGeom>
        </p:spPr>
        <p:style>
          <a:lnRef idx="0">
            <a:schemeClr val="accent6"/>
          </a:lnRef>
          <a:fillRef idx="3">
            <a:schemeClr val="accent6"/>
          </a:fillRef>
          <a:effectRef idx="3">
            <a:schemeClr val="accent6"/>
          </a:effectRef>
          <a:fontRef idx="minor">
            <a:schemeClr val="lt1"/>
          </a:fontRef>
        </p:style>
        <p:txBody>
          <a:bodyPr rtlCol="0" anchor="ctr">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a:r>
              <a:rPr lang="kk-KZ" sz="9600" b="1" cap="all" dirty="0" smtClean="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rPr>
              <a:t>соңы</a:t>
            </a:r>
            <a:endParaRPr lang="ru-RU" sz="9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endParaRPr>
          </a:p>
        </p:txBody>
      </p:sp>
      <p:pic>
        <p:nvPicPr>
          <p:cNvPr id="3" name="Picture 4" descr="F:\7168.gif"/>
          <p:cNvPicPr>
            <a:picLocks noChangeAspect="1" noChangeArrowheads="1" noCrop="1"/>
          </p:cNvPicPr>
          <p:nvPr/>
        </p:nvPicPr>
        <p:blipFill>
          <a:blip r:embed="rId2" cstate="print"/>
          <a:srcRect/>
          <a:stretch>
            <a:fillRect/>
          </a:stretch>
        </p:blipFill>
        <p:spPr bwMode="auto">
          <a:xfrm>
            <a:off x="928662" y="428604"/>
            <a:ext cx="7643866" cy="838200"/>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pic>
        <p:nvPicPr>
          <p:cNvPr id="2052" name="Picture 4" descr="F:\7254.gif"/>
          <p:cNvPicPr>
            <a:picLocks noChangeAspect="1" noChangeArrowheads="1" noCrop="1"/>
          </p:cNvPicPr>
          <p:nvPr/>
        </p:nvPicPr>
        <p:blipFill>
          <a:blip r:embed="rId3" cstate="print"/>
          <a:srcRect/>
          <a:stretch>
            <a:fillRect/>
          </a:stretch>
        </p:blipFill>
        <p:spPr bwMode="auto">
          <a:xfrm>
            <a:off x="63500" y="-136526"/>
            <a:ext cx="8651904" cy="922319"/>
          </a:xfrm>
          <a:prstGeom prst="rect">
            <a:avLst/>
          </a:prstGeom>
          <a:noFill/>
        </p:spPr>
      </p:pic>
      <p:sp>
        <p:nvSpPr>
          <p:cNvPr id="6" name="Прямоугольник 5"/>
          <p:cNvSpPr/>
          <p:nvPr/>
        </p:nvSpPr>
        <p:spPr>
          <a:xfrm>
            <a:off x="1857356" y="1428736"/>
            <a:ext cx="6215106" cy="371477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kk-KZ" sz="2400" b="1" dirty="0">
                <a:latin typeface="Times New Roman" pitchFamily="18" charset="0"/>
                <a:cs typeface="Times New Roman" pitchFamily="18" charset="0"/>
              </a:rPr>
              <a:t>Жұмыртқа өнімдері – ол табиғи пропорциядағы сапалы тауық жұмыртқаларының мұздатқышта сақталған немесе балауса ақуыз бен сарыуыздың қоспасы. Кептірілген ақуыз бен сарыуыз – жұмыртқа ұнтағы, ал мұздатылған ақуыз бен сарыуыз – меланж деп аталады. </a:t>
            </a:r>
            <a:endParaRPr lang="ru-RU" sz="2400" b="1"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pic>
        <p:nvPicPr>
          <p:cNvPr id="3076" name="Picture 4" descr="F:\7434.gif"/>
          <p:cNvPicPr>
            <a:picLocks noChangeAspect="1" noChangeArrowheads="1" noCrop="1"/>
          </p:cNvPicPr>
          <p:nvPr/>
        </p:nvPicPr>
        <p:blipFill>
          <a:blip r:embed="rId3" cstate="print"/>
          <a:srcRect/>
          <a:stretch>
            <a:fillRect/>
          </a:stretch>
        </p:blipFill>
        <p:spPr bwMode="auto">
          <a:xfrm>
            <a:off x="4572000" y="5857892"/>
            <a:ext cx="4357718" cy="819150"/>
          </a:xfrm>
          <a:prstGeom prst="rect">
            <a:avLst/>
          </a:prstGeom>
          <a:noFill/>
        </p:spPr>
      </p:pic>
      <p:sp>
        <p:nvSpPr>
          <p:cNvPr id="3077" name="Rectangle 5"/>
          <p:cNvSpPr>
            <a:spLocks noChangeArrowheads="1"/>
          </p:cNvSpPr>
          <p:nvPr/>
        </p:nvSpPr>
        <p:spPr bwMode="auto">
          <a:xfrm>
            <a:off x="2143108" y="1500174"/>
            <a:ext cx="5357850"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Жұмыртқа өнімдерінің сапасын анықтау үшін сезімдік, физико-химиялық, бактериологиялық зерттеулер жүргізеді. Мұздатылған сапалы меланж – қоңыр-сары түсті, қатты консистенциялы, қышқылтым (егер ас тұзымен өңдеген жағдайда), тәттілеу (егер қантпен өңдеген жағдайда), бөгде иіссіз және дәмсіз болады. Ерітілген меланж ашық қоңыр-сары түсті, сұйық консистенциялы болады. Меланждың ылғалдылығы 75%, майлылығы – 10% кем емес, қышқылдығы – 15 °Т болуы керек. Меланж құрамында қабық қалдықтары және басқа қоспалар кездеспеу керек.</a:t>
            </a:r>
            <a:endParaRPr kumimoji="0" lang="kk-KZ" sz="20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1" y="0"/>
            <a:ext cx="9143999" cy="6858000"/>
          </a:xfrm>
          <a:prstGeom prst="rect">
            <a:avLst/>
          </a:prstGeom>
          <a:noFill/>
          <a:ln w="9525">
            <a:noFill/>
            <a:miter lim="800000"/>
            <a:headEnd/>
            <a:tailEnd/>
          </a:ln>
        </p:spPr>
      </p:pic>
      <p:pic>
        <p:nvPicPr>
          <p:cNvPr id="4100" name="Picture 4" descr="F:\7168.gif"/>
          <p:cNvPicPr>
            <a:picLocks noChangeAspect="1" noChangeArrowheads="1" noCrop="1"/>
          </p:cNvPicPr>
          <p:nvPr/>
        </p:nvPicPr>
        <p:blipFill>
          <a:blip r:embed="rId3" cstate="print"/>
          <a:srcRect/>
          <a:stretch>
            <a:fillRect/>
          </a:stretch>
        </p:blipFill>
        <p:spPr bwMode="auto">
          <a:xfrm>
            <a:off x="928662" y="428604"/>
            <a:ext cx="7643866" cy="838200"/>
          </a:xfrm>
          <a:prstGeom prst="rect">
            <a:avLst/>
          </a:prstGeom>
          <a:noFill/>
        </p:spPr>
      </p:pic>
      <p:sp>
        <p:nvSpPr>
          <p:cNvPr id="4101" name="Rectangle 5"/>
          <p:cNvSpPr>
            <a:spLocks noChangeArrowheads="1"/>
          </p:cNvSpPr>
          <p:nvPr/>
        </p:nvSpPr>
        <p:spPr bwMode="auto">
          <a:xfrm>
            <a:off x="1857356" y="1370992"/>
            <a:ext cx="6357982" cy="415498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Жұмыртқа ұнтағының сапасы қолданбалы стандарт талаптарына жауап беруі қажет. Оның түсі ақшыл-сары, массасы бойынша біркелкі, дәмі мен иісі – кептірілген жұмыртқаға тән, бөгде иіссіз және дәмсіз, құрылымы ұнтақ тәрізді, түйіршіктерсіз болады. Ерігіштігі (құрғақ затқа шаққанда) 85% жоғары емес, қышқылдығы 10 °Т, ылғалдылығы 9%, құрамындағы күлі 4%, ақуызы – 45, майы – 35% аспау керек.</a:t>
            </a:r>
            <a:endParaRPr kumimoji="0" lang="kk-KZ" sz="2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pic>
        <p:nvPicPr>
          <p:cNvPr id="6148" name="Picture 4" descr="F:\7222.gif"/>
          <p:cNvPicPr>
            <a:picLocks noChangeAspect="1" noChangeArrowheads="1" noCrop="1"/>
          </p:cNvPicPr>
          <p:nvPr/>
        </p:nvPicPr>
        <p:blipFill>
          <a:blip r:embed="rId3" cstate="print"/>
          <a:srcRect/>
          <a:stretch>
            <a:fillRect/>
          </a:stretch>
        </p:blipFill>
        <p:spPr bwMode="auto">
          <a:xfrm>
            <a:off x="0" y="0"/>
            <a:ext cx="9144000" cy="533553"/>
          </a:xfrm>
          <a:prstGeom prst="rect">
            <a:avLst/>
          </a:prstGeom>
          <a:noFill/>
        </p:spPr>
      </p:pic>
      <p:sp>
        <p:nvSpPr>
          <p:cNvPr id="6149" name="Rectangle 5"/>
          <p:cNvSpPr>
            <a:spLocks noChangeArrowheads="1"/>
          </p:cNvSpPr>
          <p:nvPr/>
        </p:nvSpPr>
        <p:spPr bwMode="auto">
          <a:xfrm>
            <a:off x="0" y="741745"/>
            <a:ext cx="5214942"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000" b="1" i="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Мұздатылған жұмыртқа өнімдерін зерттеу</a:t>
            </a:r>
            <a:endParaRPr kumimoji="0" lang="ru-RU" sz="2000" b="1" i="1" u="none" strike="noStrike" cap="none" normalizeH="0" baseline="0" dirty="0" smtClean="0">
              <a:ln>
                <a:noFill/>
              </a:ln>
              <a:solidFill>
                <a:srgbClr val="002060"/>
              </a:solidFill>
              <a:effectLst/>
              <a:latin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Физика-химиялық көрсеткіші бойынша мұздатылған жұмыртқа өнімдері төмендегі кестедегі талаптарға сай болуы тиіс. Меланжды хлорлы натриймен дайындау кезінде соңғы көрсеткіш 0,8% аспау керек.</a:t>
            </a:r>
            <a:endParaRPr kumimoji="0" lang="ru-RU" sz="2000" b="1" i="0" u="none" strike="noStrike" cap="none" normalizeH="0" baseline="0" dirty="0" smtClean="0">
              <a:ln>
                <a:noFill/>
              </a:ln>
              <a:solidFill>
                <a:srgbClr val="002060"/>
              </a:solidFill>
              <a:effectLst/>
              <a:latin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Ал меланджды қантпен дайындау кезінде соңғысы 5% аспауы керек. Қышқылдығы мен сілтілігі градус түрінде көрсетіледі. Градус саны сілтінің немесе қышқыл ерітіндінің мл диценормалды санына сай болуы керек, ол 25 г жұмыртқа ұнтағын немесе 100 г жұмыртқа массасын бейтараптауға кажетті сандық көрсеткішке сай болуы қажет.</a:t>
            </a:r>
            <a:endParaRPr kumimoji="0" lang="kk-KZ" sz="2000" b="1" i="0" u="none" strike="noStrike" cap="none" normalizeH="0" baseline="0" dirty="0" smtClean="0">
              <a:ln>
                <a:noFill/>
              </a:ln>
              <a:solidFill>
                <a:srgbClr val="002060"/>
              </a:solidFill>
              <a:effectLst/>
              <a:latin typeface="Times New Roman" pitchFamily="18" charset="0"/>
              <a:cs typeface="Times New Roman" pitchFamily="18" charset="0"/>
            </a:endParaRPr>
          </a:p>
        </p:txBody>
      </p:sp>
      <p:pic>
        <p:nvPicPr>
          <p:cNvPr id="5" name="Рисунок 4"/>
          <p:cNvPicPr/>
          <p:nvPr/>
        </p:nvPicPr>
        <p:blipFill>
          <a:blip r:embed="rId4" cstate="print"/>
          <a:srcRect/>
          <a:stretch>
            <a:fillRect/>
          </a:stretch>
        </p:blipFill>
        <p:spPr bwMode="auto">
          <a:xfrm>
            <a:off x="5572132" y="714356"/>
            <a:ext cx="2466975" cy="2214554"/>
          </a:xfrm>
          <a:prstGeom prst="rect">
            <a:avLst/>
          </a:prstGeom>
          <a:ln>
            <a:noFill/>
          </a:ln>
          <a:effectLst>
            <a:softEdge rad="112500"/>
          </a:effectLst>
        </p:spPr>
      </p:pic>
      <p:pic>
        <p:nvPicPr>
          <p:cNvPr id="6" name="Рисунок 5"/>
          <p:cNvPicPr/>
          <p:nvPr/>
        </p:nvPicPr>
        <p:blipFill>
          <a:blip r:embed="rId5" cstate="print"/>
          <a:srcRect/>
          <a:stretch>
            <a:fillRect/>
          </a:stretch>
        </p:blipFill>
        <p:spPr bwMode="auto">
          <a:xfrm>
            <a:off x="6753225" y="3857628"/>
            <a:ext cx="2390775" cy="1914525"/>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3999" cy="6643710"/>
          </a:xfrm>
          <a:prstGeom prst="rect">
            <a:avLst/>
          </a:prstGeom>
          <a:noFill/>
          <a:ln w="9525">
            <a:noFill/>
            <a:miter lim="800000"/>
            <a:headEnd/>
            <a:tailEnd/>
          </a:ln>
        </p:spPr>
      </p:pic>
      <p:graphicFrame>
        <p:nvGraphicFramePr>
          <p:cNvPr id="3" name="Таблица 2"/>
          <p:cNvGraphicFramePr>
            <a:graphicFrameLocks noGrp="1"/>
          </p:cNvGraphicFramePr>
          <p:nvPr/>
        </p:nvGraphicFramePr>
        <p:xfrm>
          <a:off x="571472" y="785795"/>
          <a:ext cx="8286808" cy="5478176"/>
        </p:xfrm>
        <a:graphic>
          <a:graphicData uri="http://schemas.openxmlformats.org/drawingml/2006/table">
            <a:tbl>
              <a:tblPr/>
              <a:tblGrid>
                <a:gridCol w="3762799"/>
                <a:gridCol w="666059"/>
                <a:gridCol w="1928975"/>
                <a:gridCol w="1928975"/>
              </a:tblGrid>
              <a:tr h="146141">
                <a:tc rowSpan="2">
                  <a:txBody>
                    <a:bodyPr/>
                    <a:lstStyle/>
                    <a:p>
                      <a:pPr algn="ctr">
                        <a:lnSpc>
                          <a:spcPct val="115000"/>
                        </a:lnSpc>
                        <a:spcAft>
                          <a:spcPts val="1000"/>
                        </a:spcAft>
                      </a:pPr>
                      <a:r>
                        <a:rPr lang="kk-KZ" sz="1600" dirty="0">
                          <a:latin typeface="Times New Roman"/>
                          <a:ea typeface="Times New Roman"/>
                          <a:cs typeface="Times New Roman"/>
                        </a:rPr>
                        <a:t>Көрсеткіш</a:t>
                      </a:r>
                      <a:endParaRPr lang="ru-RU" sz="1600" dirty="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1000"/>
                        </a:spcAft>
                      </a:pPr>
                      <a:r>
                        <a:rPr lang="kk-KZ" sz="900">
                          <a:latin typeface="Times New Roman"/>
                          <a:ea typeface="Times New Roman"/>
                          <a:cs typeface="Times New Roman"/>
                        </a:rPr>
                        <a:t>Жұмыртқа</a:t>
                      </a:r>
                      <a:endParaRPr lang="ru-RU" sz="8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720582">
                <a:tc vMerge="1">
                  <a:txBody>
                    <a:bodyPr/>
                    <a:lstStyle/>
                    <a:p>
                      <a:endParaRPr lang="ru-RU"/>
                    </a:p>
                  </a:txBody>
                  <a:tcPr/>
                </a:tc>
                <a:tc>
                  <a:txBody>
                    <a:bodyPr/>
                    <a:lstStyle/>
                    <a:p>
                      <a:pPr algn="ctr">
                        <a:lnSpc>
                          <a:spcPct val="115000"/>
                        </a:lnSpc>
                        <a:spcAft>
                          <a:spcPts val="1000"/>
                        </a:spcAft>
                      </a:pPr>
                      <a:r>
                        <a:rPr lang="kk-KZ" sz="1600" dirty="0">
                          <a:latin typeface="Times New Roman"/>
                          <a:ea typeface="Times New Roman"/>
                          <a:cs typeface="Times New Roman"/>
                        </a:rPr>
                        <a:t>меланжы</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сарыуызы</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ақуызы</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202">
                <a:tc>
                  <a:txBody>
                    <a:bodyPr/>
                    <a:lstStyle/>
                    <a:p>
                      <a:pPr algn="just">
                        <a:lnSpc>
                          <a:spcPct val="115000"/>
                        </a:lnSpc>
                        <a:spcAft>
                          <a:spcPts val="1000"/>
                        </a:spcAft>
                      </a:pPr>
                      <a:r>
                        <a:rPr lang="kk-KZ" sz="1600" dirty="0">
                          <a:latin typeface="Times New Roman"/>
                          <a:ea typeface="Times New Roman"/>
                          <a:cs typeface="Times New Roman"/>
                        </a:rPr>
                        <a:t>Ылғалдылығы, % жоғары емес</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75</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54</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88</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822">
                <a:tc>
                  <a:txBody>
                    <a:bodyPr/>
                    <a:lstStyle/>
                    <a:p>
                      <a:pPr algn="just">
                        <a:lnSpc>
                          <a:spcPct val="115000"/>
                        </a:lnSpc>
                        <a:spcAft>
                          <a:spcPts val="1000"/>
                        </a:spcAft>
                      </a:pPr>
                      <a:r>
                        <a:rPr lang="kk-KZ" sz="1600">
                          <a:latin typeface="Times New Roman"/>
                          <a:ea typeface="Times New Roman"/>
                          <a:cs typeface="Times New Roman"/>
                        </a:rPr>
                        <a:t>Майлылығы, % жоғары емес</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10</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27</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Іздері</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202">
                <a:tc>
                  <a:txBody>
                    <a:bodyPr/>
                    <a:lstStyle/>
                    <a:p>
                      <a:pPr algn="just">
                        <a:lnSpc>
                          <a:spcPct val="115000"/>
                        </a:lnSpc>
                        <a:spcAft>
                          <a:spcPts val="1000"/>
                        </a:spcAft>
                      </a:pPr>
                      <a:r>
                        <a:rPr lang="kk-KZ" sz="1600">
                          <a:latin typeface="Times New Roman"/>
                          <a:ea typeface="Times New Roman"/>
                          <a:cs typeface="Times New Roman"/>
                        </a:rPr>
                        <a:t>Ақуызды заттар, % төмен емес</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10</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15</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11</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202">
                <a:tc>
                  <a:txBody>
                    <a:bodyPr/>
                    <a:lstStyle/>
                    <a:p>
                      <a:pPr algn="just">
                        <a:lnSpc>
                          <a:spcPct val="115000"/>
                        </a:lnSpc>
                        <a:spcAft>
                          <a:spcPts val="1000"/>
                        </a:spcAft>
                      </a:pPr>
                      <a:r>
                        <a:rPr lang="kk-KZ" sz="1600">
                          <a:latin typeface="Times New Roman"/>
                          <a:ea typeface="Times New Roman"/>
                          <a:cs typeface="Times New Roman"/>
                        </a:rPr>
                        <a:t>Қышқылдығы, град. жоғары емес</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15</a:t>
                      </a:r>
                      <a:endParaRPr lang="ru-RU" sz="160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30</a:t>
                      </a:r>
                      <a:endParaRPr lang="ru-RU" sz="1600" dirty="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a:t>
                      </a:r>
                      <a:endParaRPr lang="ru-RU" sz="160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29822">
                <a:tc>
                  <a:txBody>
                    <a:bodyPr/>
                    <a:lstStyle/>
                    <a:p>
                      <a:pPr algn="just">
                        <a:lnSpc>
                          <a:spcPct val="115000"/>
                        </a:lnSpc>
                        <a:spcAft>
                          <a:spcPts val="1000"/>
                        </a:spcAft>
                      </a:pPr>
                      <a:r>
                        <a:rPr lang="kk-KZ" sz="1600">
                          <a:latin typeface="Times New Roman"/>
                          <a:ea typeface="Times New Roman"/>
                          <a:cs typeface="Times New Roman"/>
                        </a:rPr>
                        <a:t>Сілтілігі, град. жоғары </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14</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11342">
                <a:tc>
                  <a:txBody>
                    <a:bodyPr/>
                    <a:lstStyle/>
                    <a:p>
                      <a:pPr>
                        <a:lnSpc>
                          <a:spcPct val="115000"/>
                        </a:lnSpc>
                        <a:spcAft>
                          <a:spcPts val="1000"/>
                        </a:spcAft>
                      </a:pPr>
                      <a:r>
                        <a:rPr lang="kk-KZ" sz="1600">
                          <a:latin typeface="Times New Roman"/>
                          <a:ea typeface="Times New Roman"/>
                          <a:cs typeface="Times New Roman"/>
                        </a:rPr>
                        <a:t>рН</a:t>
                      </a:r>
                      <a:endParaRPr lang="ru-RU" sz="160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7,0 төмен емес</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5,9 жоғары емес</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8,0 төмен емес</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202">
                <a:tc>
                  <a:txBody>
                    <a:bodyPr/>
                    <a:lstStyle/>
                    <a:p>
                      <a:pPr algn="just">
                        <a:lnSpc>
                          <a:spcPct val="115000"/>
                        </a:lnSpc>
                        <a:spcAft>
                          <a:spcPts val="1000"/>
                        </a:spcAft>
                      </a:pPr>
                      <a:r>
                        <a:rPr lang="kk-KZ" sz="1600">
                          <a:latin typeface="Times New Roman"/>
                          <a:ea typeface="Times New Roman"/>
                          <a:cs typeface="Times New Roman"/>
                        </a:rPr>
                        <a:t>Өнімнің ішкі t (массаның ортасында), С °жоғары емес </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a:latin typeface="Times New Roman"/>
                          <a:ea typeface="Times New Roman"/>
                          <a:cs typeface="Times New Roman"/>
                        </a:rPr>
                        <a:t>-5</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-5</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1000"/>
                        </a:spcAft>
                      </a:pPr>
                      <a:r>
                        <a:rPr lang="kk-KZ" sz="1600" dirty="0">
                          <a:latin typeface="Times New Roman"/>
                          <a:ea typeface="Times New Roman"/>
                          <a:cs typeface="Times New Roman"/>
                        </a:rPr>
                        <a:t>-5</a:t>
                      </a:r>
                      <a:endParaRPr lang="ru-RU" sz="1600" dirty="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5202">
                <a:tc>
                  <a:txBody>
                    <a:bodyPr/>
                    <a:lstStyle/>
                    <a:p>
                      <a:pPr algn="just">
                        <a:lnSpc>
                          <a:spcPct val="115000"/>
                        </a:lnSpc>
                        <a:spcAft>
                          <a:spcPts val="1000"/>
                        </a:spcAft>
                      </a:pPr>
                      <a:r>
                        <a:rPr lang="kk-KZ" sz="1600">
                          <a:latin typeface="Times New Roman"/>
                          <a:ea typeface="Times New Roman"/>
                          <a:cs typeface="Times New Roman"/>
                        </a:rPr>
                        <a:t>Қабықша қалдықтары және басқа да қоспалар</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1000"/>
                        </a:spcAft>
                      </a:pPr>
                      <a:r>
                        <a:rPr lang="kk-KZ" sz="1600" dirty="0">
                          <a:latin typeface="Times New Roman"/>
                          <a:ea typeface="Times New Roman"/>
                          <a:cs typeface="Times New Roman"/>
                        </a:rPr>
                        <a:t>Жіберілмейді</a:t>
                      </a:r>
                      <a:endParaRPr lang="ru-RU" sz="1600" dirty="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r h="229822">
                <a:tc>
                  <a:txBody>
                    <a:bodyPr/>
                    <a:lstStyle/>
                    <a:p>
                      <a:pPr algn="just">
                        <a:lnSpc>
                          <a:spcPct val="115000"/>
                        </a:lnSpc>
                        <a:spcAft>
                          <a:spcPts val="1000"/>
                        </a:spcAft>
                      </a:pPr>
                      <a:r>
                        <a:rPr lang="kk-KZ" sz="1600">
                          <a:latin typeface="Times New Roman"/>
                          <a:ea typeface="Times New Roman"/>
                          <a:cs typeface="Times New Roman"/>
                        </a:rPr>
                        <a:t>Қорғасынның болуы</a:t>
                      </a:r>
                      <a:endParaRPr lang="ru-RU" sz="1600">
                        <a:latin typeface="Calibri"/>
                        <a:ea typeface="Calibri"/>
                        <a:cs typeface="Times New Roman"/>
                      </a:endParaRPr>
                    </a:p>
                  </a:txBody>
                  <a:tcPr marL="51096" marR="5109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3">
                  <a:txBody>
                    <a:bodyPr/>
                    <a:lstStyle/>
                    <a:p>
                      <a:pPr algn="ctr">
                        <a:lnSpc>
                          <a:spcPct val="115000"/>
                        </a:lnSpc>
                        <a:spcAft>
                          <a:spcPts val="1000"/>
                        </a:spcAft>
                      </a:pPr>
                      <a:r>
                        <a:rPr lang="kk-KZ" sz="1600" dirty="0">
                          <a:latin typeface="Times New Roman"/>
                          <a:ea typeface="Times New Roman"/>
                          <a:cs typeface="Times New Roman"/>
                        </a:rPr>
                        <a:t>Жіберілмейді</a:t>
                      </a:r>
                      <a:endParaRPr lang="ru-RU" sz="1600" dirty="0">
                        <a:latin typeface="Calibri"/>
                        <a:ea typeface="Calibri"/>
                        <a:cs typeface="Times New Roman"/>
                      </a:endParaRPr>
                    </a:p>
                  </a:txBody>
                  <a:tcPr marL="51096" marR="51096"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ru-RU"/>
                    </a:p>
                  </a:txBody>
                  <a:tcPr/>
                </a:tc>
                <a:tc hMerge="1">
                  <a:txBody>
                    <a:bodyPr/>
                    <a:lstStyle/>
                    <a:p>
                      <a:endParaRPr lang="ru-RU"/>
                    </a:p>
                  </a:txBody>
                  <a:tcPr/>
                </a:tc>
              </a:tr>
            </a:tbl>
          </a:graphicData>
        </a:graphic>
      </p:graphicFrame>
      <p:sp>
        <p:nvSpPr>
          <p:cNvPr id="5123" name="Rectangle 3"/>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342900" algn="l"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smtClean="0">
                <a:ln>
                  <a:noFill/>
                </a:ln>
                <a:solidFill>
                  <a:schemeClr val="tx1"/>
                </a:solidFill>
                <a:effectLst/>
                <a:latin typeface="Calibri" pitchFamily="34" charset="0"/>
                <a:ea typeface="Times New Roman" pitchFamily="18" charset="0"/>
                <a:cs typeface="Times New Roman" pitchFamily="18" charset="0"/>
              </a:rPr>
              <a:t> </a:t>
            </a:r>
            <a:endParaRPr kumimoji="0" lang="ru-RU" sz="800" b="0" i="0" u="none" strike="noStrike" cap="none" normalizeH="0" baseline="0" smtClean="0">
              <a:ln>
                <a:noFill/>
              </a:ln>
              <a:solidFill>
                <a:schemeClr val="tx1"/>
              </a:solidFill>
              <a:effectLst/>
              <a:latin typeface="Arial" pitchFamily="34" charset="0"/>
            </a:endParaRPr>
          </a:p>
          <a:p>
            <a:pPr marL="0" marR="0" lvl="0" indent="34290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p:cNvPicPr>
            <a:picLocks noChangeAspect="1" noChangeArrowheads="1"/>
          </p:cNvPicPr>
          <p:nvPr/>
        </p:nvPicPr>
        <p:blipFill>
          <a:blip r:embed="rId2" cstate="print"/>
          <a:srcRect/>
          <a:stretch>
            <a:fillRect/>
          </a:stretch>
        </p:blipFill>
        <p:spPr bwMode="auto">
          <a:xfrm>
            <a:off x="0" y="0"/>
            <a:ext cx="9143999" cy="6858000"/>
          </a:xfrm>
          <a:prstGeom prst="rect">
            <a:avLst/>
          </a:prstGeom>
          <a:noFill/>
          <a:ln w="9525">
            <a:noFill/>
            <a:miter lim="800000"/>
            <a:headEnd/>
            <a:tailEnd/>
          </a:ln>
        </p:spPr>
      </p:pic>
      <p:sp>
        <p:nvSpPr>
          <p:cNvPr id="7173" name="Rectangle 5"/>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1800" b="0" i="0" u="none" strike="noStrike" cap="none" normalizeH="0" baseline="0" smtClean="0">
              <a:ln>
                <a:noFill/>
              </a:ln>
              <a:solidFill>
                <a:schemeClr val="tx1"/>
              </a:solidFill>
              <a:effectLst/>
              <a:latin typeface="Arial" pitchFamily="34" charset="0"/>
            </a:endParaRPr>
          </a:p>
        </p:txBody>
      </p:sp>
      <p:pic>
        <p:nvPicPr>
          <p:cNvPr id="7172" name="Рисунок 19" descr="http://portal.agun.kz/e-books/content/GF9SCmJLK2s7NULV1VEP/pictures/ris2.bmp"/>
          <p:cNvPicPr>
            <a:picLocks noChangeAspect="1" noChangeArrowheads="1"/>
          </p:cNvPicPr>
          <p:nvPr/>
        </p:nvPicPr>
        <p:blipFill>
          <a:blip r:embed="rId3" cstate="print"/>
          <a:srcRect/>
          <a:stretch>
            <a:fillRect/>
          </a:stretch>
        </p:blipFill>
        <p:spPr bwMode="auto">
          <a:xfrm>
            <a:off x="857224" y="1285860"/>
            <a:ext cx="7072362" cy="2833694"/>
          </a:xfrm>
          <a:prstGeom prst="rect">
            <a:avLst/>
          </a:prstGeom>
          <a:noFill/>
        </p:spPr>
      </p:pic>
      <p:sp>
        <p:nvSpPr>
          <p:cNvPr id="7174" name="Rectangle 6"/>
          <p:cNvSpPr>
            <a:spLocks noChangeArrowheads="1"/>
          </p:cNvSpPr>
          <p:nvPr/>
        </p:nvSpPr>
        <p:spPr bwMode="auto">
          <a:xfrm>
            <a:off x="857224" y="4541087"/>
            <a:ext cx="7143800" cy="129266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ctr" defTabSz="914400" rtl="0" eaLnBrk="1" fontAlgn="base" latinLnBrk="0" hangingPunct="1">
              <a:lnSpc>
                <a:spcPct val="100000"/>
              </a:lnSpc>
              <a:spcBef>
                <a:spcPct val="0"/>
              </a:spcBef>
              <a:spcAft>
                <a:spcPct val="0"/>
              </a:spcAft>
              <a:buClrTx/>
              <a:buSzTx/>
              <a:buFontTx/>
              <a:buNone/>
              <a:tabLst/>
            </a:pPr>
            <a:r>
              <a:rPr kumimoji="0" lang="kk-KZ" sz="1400" b="0" i="0" u="none" strike="noStrike" cap="none" normalizeH="0" baseline="0" dirty="0" smtClean="0">
                <a:ln>
                  <a:noFill/>
                </a:ln>
                <a:solidFill>
                  <a:schemeClr val="tx1"/>
                </a:solidFill>
                <a:effectLst/>
                <a:latin typeface="Calibri" pitchFamily="34" charset="0"/>
                <a:ea typeface="Times New Roman" pitchFamily="18" charset="0"/>
                <a:cs typeface="Times New Roman" pitchFamily="18" charset="0"/>
              </a:rPr>
              <a:t> </a:t>
            </a:r>
            <a:endParaRPr kumimoji="0" lang="ru-RU" sz="800" b="0" i="0" u="none" strike="noStrike" cap="none" normalizeH="0" baseline="0" dirty="0" smtClean="0">
              <a:ln>
                <a:noFill/>
              </a:ln>
              <a:solidFill>
                <a:schemeClr val="tx1"/>
              </a:solidFill>
              <a:effectLst/>
              <a:latin typeface="Arial" pitchFamily="34" charset="0"/>
            </a:endParaRPr>
          </a:p>
          <a:p>
            <a:pPr marL="0" marR="0" lvl="0" indent="342900" algn="ctr"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1 – сыртқы қабығы; 2 – қабық асты қабықшасы; 3 – ауа камерасы; 4 – сұйық ақуыз қабаты; </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a:p>
            <a:pPr marL="0" marR="0" lvl="0" indent="342900" algn="ctr" defTabSz="914400" rtl="0" eaLnBrk="0" fontAlgn="base" latinLnBrk="0" hangingPunct="0">
              <a:lnSpc>
                <a:spcPct val="100000"/>
              </a:lnSpc>
              <a:spcBef>
                <a:spcPct val="0"/>
              </a:spcBef>
              <a:spcAft>
                <a:spcPct val="0"/>
              </a:spcAft>
              <a:buClrTx/>
              <a:buSzTx/>
              <a:buFontTx/>
              <a:buNone/>
              <a:tabLst/>
            </a:pPr>
            <a:r>
              <a:rPr kumimoji="0" lang="kk-KZ"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5 – тығыз ақуыз қабаты; 6 – сарыуыз пердесі; 7 – сарыуыз; 8 – градинкі; 9 – ұрық дискі</a:t>
            </a:r>
            <a:endParaRPr kumimoji="0" lang="kk-KZ"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11266" name="Picture 2" descr="F:\7447.jpg.gif"/>
          <p:cNvPicPr>
            <a:picLocks noChangeAspect="1" noChangeArrowheads="1" noCrop="1"/>
          </p:cNvPicPr>
          <p:nvPr/>
        </p:nvPicPr>
        <p:blipFill>
          <a:blip r:embed="rId2" cstate="print"/>
          <a:srcRect/>
          <a:stretch>
            <a:fillRect/>
          </a:stretch>
        </p:blipFill>
        <p:spPr bwMode="auto">
          <a:xfrm>
            <a:off x="0" y="0"/>
            <a:ext cx="9144000" cy="762000"/>
          </a:xfrm>
          <a:prstGeom prst="rect">
            <a:avLst/>
          </a:prstGeom>
          <a:noFill/>
        </p:spPr>
      </p:pic>
      <p:sp>
        <p:nvSpPr>
          <p:cNvPr id="11267" name="Rectangle 3"/>
          <p:cNvSpPr>
            <a:spLocks noChangeArrowheads="1"/>
          </p:cNvSpPr>
          <p:nvPr/>
        </p:nvSpPr>
        <p:spPr bwMode="auto">
          <a:xfrm>
            <a:off x="1643042" y="1206657"/>
            <a:ext cx="6357982" cy="34778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Жұмыртқа </a:t>
            </a:r>
            <a:r>
              <a:rPr kumimoji="0" lang="kk-KZ" sz="2000" b="1" i="1"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қабығында</a:t>
            </a:r>
            <a:r>
              <a:rPr kumimoji="0" lang="kk-KZ" sz="2000" b="1" i="0" u="none" strike="noStrike" cap="none" normalizeH="0" baseline="0" dirty="0" smtClean="0">
                <a:ln>
                  <a:noFill/>
                </a:ln>
                <a:solidFill>
                  <a:srgbClr val="0070C0"/>
                </a:solidFill>
                <a:effectLst/>
                <a:latin typeface="Times New Roman" pitchFamily="18" charset="0"/>
                <a:ea typeface="Times New Roman" pitchFamily="18" charset="0"/>
                <a:cs typeface="Times New Roman" pitchFamily="18" charset="0"/>
              </a:rPr>
              <a:t> 94% кальций, 0,7% магний, 0,3% фосфор қышқылды кальций және 5% коллаген тәрізді органикалық заттар бар. Жұмыртқа түсі құстың тұқымына және түріне байланысты болады. Жұмыртқалағыш тұқымды тауықтардың қабығы ақ, ал етті тұқымдыларда – сабанды-сарғыш түстен ақшыл-қоңырдан қоңырға дейін болады. Үйрек жұмыртқалары жиі ақ түсті, кейбір үйрек тұқымдарында – көкшілдеу болады. Күрке тауық жұмыртқасының қабығы қоңыр дақтармен себілген тәрізді болады. </a:t>
            </a:r>
            <a:endParaRPr kumimoji="0" lang="kk-KZ" sz="2000" b="1" i="0" u="none" strike="noStrike" cap="none" normalizeH="0" baseline="0" dirty="0" smtClean="0">
              <a:ln>
                <a:noFill/>
              </a:ln>
              <a:solidFill>
                <a:srgbClr val="0070C0"/>
              </a:solidFill>
              <a:effectLst/>
              <a:latin typeface="Times New Roman" pitchFamily="18" charset="0"/>
              <a:cs typeface="Times New Roman" pitchFamily="18" charset="0"/>
            </a:endParaRPr>
          </a:p>
        </p:txBody>
      </p:sp>
      <p:pic>
        <p:nvPicPr>
          <p:cNvPr id="4" name="Рисунок 3"/>
          <p:cNvPicPr/>
          <p:nvPr/>
        </p:nvPicPr>
        <p:blipFill>
          <a:blip r:embed="rId3" cstate="print"/>
          <a:srcRect/>
          <a:stretch>
            <a:fillRect/>
          </a:stretch>
        </p:blipFill>
        <p:spPr bwMode="auto">
          <a:xfrm>
            <a:off x="3643306" y="4786322"/>
            <a:ext cx="2590800" cy="1762125"/>
          </a:xfrm>
          <a:prstGeom prst="rect">
            <a:avLst/>
          </a:prstGeom>
          <a:noFill/>
          <a:ln w="9525">
            <a:noFill/>
            <a:miter lim="800000"/>
            <a:headEnd/>
            <a:tailEnd/>
          </a:ln>
          <a:scene3d>
            <a:camera prst="isometricOffAxis1Right"/>
            <a:lightRig rig="threePt" dir="t"/>
          </a:scene3d>
        </p:spPr>
      </p:pic>
      <p:pic>
        <p:nvPicPr>
          <p:cNvPr id="5" name="Рисунок 4"/>
          <p:cNvPicPr/>
          <p:nvPr/>
        </p:nvPicPr>
        <p:blipFill>
          <a:blip r:embed="rId4" cstate="print"/>
          <a:srcRect/>
          <a:stretch>
            <a:fillRect/>
          </a:stretch>
        </p:blipFill>
        <p:spPr bwMode="auto">
          <a:xfrm>
            <a:off x="1357290" y="5019675"/>
            <a:ext cx="2286000" cy="1838325"/>
          </a:xfrm>
          <a:prstGeom prst="rect">
            <a:avLst/>
          </a:prstGeom>
          <a:noFill/>
          <a:ln w="9525">
            <a:noFill/>
            <a:miter lim="800000"/>
            <a:headEnd/>
            <a:tailEnd/>
          </a:ln>
          <a:scene3d>
            <a:camera prst="isometricOffAxis1Right"/>
            <a:lightRig rig="threePt" dir="t"/>
          </a:scene3d>
        </p:spPr>
      </p:pic>
      <p:pic>
        <p:nvPicPr>
          <p:cNvPr id="6" name="Рисунок 5"/>
          <p:cNvPicPr/>
          <p:nvPr/>
        </p:nvPicPr>
        <p:blipFill>
          <a:blip r:embed="rId5" cstate="print"/>
          <a:srcRect/>
          <a:stretch>
            <a:fillRect/>
          </a:stretch>
        </p:blipFill>
        <p:spPr bwMode="auto">
          <a:xfrm>
            <a:off x="6215074" y="4786322"/>
            <a:ext cx="2143140" cy="1785940"/>
          </a:xfrm>
          <a:prstGeom prst="rect">
            <a:avLst/>
          </a:prstGeom>
          <a:noFill/>
          <a:ln w="9525">
            <a:noFill/>
            <a:miter lim="800000"/>
            <a:headEnd/>
            <a:tailEnd/>
          </a:ln>
          <a:scene3d>
            <a:camera prst="isometricOffAxis1Right"/>
            <a:lightRig rig="threePt" dir="t"/>
          </a:scene3d>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F:\415.gif"/>
          <p:cNvPicPr>
            <a:picLocks noChangeAspect="1" noChangeArrowheads="1" noCrop="1"/>
          </p:cNvPicPr>
          <p:nvPr/>
        </p:nvPicPr>
        <p:blipFill>
          <a:blip r:embed="rId2" cstate="print"/>
          <a:srcRect/>
          <a:stretch>
            <a:fillRect/>
          </a:stretch>
        </p:blipFill>
        <p:spPr bwMode="auto">
          <a:xfrm>
            <a:off x="214282" y="298435"/>
            <a:ext cx="8643998" cy="431122"/>
          </a:xfrm>
          <a:prstGeom prst="rect">
            <a:avLst/>
          </a:prstGeom>
          <a:noFill/>
        </p:spPr>
      </p:pic>
      <p:sp>
        <p:nvSpPr>
          <p:cNvPr id="3" name="Скругленный прямоугольник 2"/>
          <p:cNvSpPr/>
          <p:nvPr/>
        </p:nvSpPr>
        <p:spPr>
          <a:xfrm>
            <a:off x="1214414" y="1357298"/>
            <a:ext cx="6929486" cy="4857784"/>
          </a:xfrm>
          <a:prstGeom prst="roundRect">
            <a:avLst/>
          </a:prstGeom>
        </p:spPr>
        <p:style>
          <a:lnRef idx="1">
            <a:schemeClr val="accent3"/>
          </a:lnRef>
          <a:fillRef idx="3">
            <a:schemeClr val="accent3"/>
          </a:fillRef>
          <a:effectRef idx="2">
            <a:schemeClr val="accent3"/>
          </a:effectRef>
          <a:fontRef idx="minor">
            <a:schemeClr val="lt1"/>
          </a:fontRef>
        </p:style>
        <p:txBody>
          <a:bodyPr rtlCol="0" anchor="ctr"/>
          <a:lstStyle/>
          <a:p>
            <a:pPr algn="ctr"/>
            <a:endParaRPr lang="ru-RU"/>
          </a:p>
        </p:txBody>
      </p:sp>
      <p:sp>
        <p:nvSpPr>
          <p:cNvPr id="10243" name="Rectangle 3"/>
          <p:cNvSpPr>
            <a:spLocks noChangeArrowheads="1"/>
          </p:cNvSpPr>
          <p:nvPr/>
        </p:nvSpPr>
        <p:spPr bwMode="auto">
          <a:xfrm>
            <a:off x="1857356" y="1785926"/>
            <a:ext cx="5643602" cy="378565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342900" algn="just" defTabSz="914400" rtl="0" eaLnBrk="1" fontAlgn="base" latinLnBrk="0" hangingPunct="1">
              <a:lnSpc>
                <a:spcPct val="100000"/>
              </a:lnSpc>
              <a:spcBef>
                <a:spcPct val="0"/>
              </a:spcBef>
              <a:spcAft>
                <a:spcPct val="0"/>
              </a:spcAft>
              <a:buClrTx/>
              <a:buSzTx/>
              <a:buFontTx/>
              <a:buNone/>
              <a:tabLst/>
            </a:pPr>
            <a:r>
              <a:rPr kumimoji="0" lang="kk-KZ" sz="2400" b="1" i="1"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Жұмыртқа микрофлорасы</a:t>
            </a:r>
            <a:endParaRPr kumimoji="0" lang="ru-RU" sz="2400" b="1" i="1" u="none" strike="noStrike" cap="none" normalizeH="0" baseline="0" dirty="0" smtClean="0">
              <a:ln>
                <a:noFill/>
              </a:ln>
              <a:solidFill>
                <a:srgbClr val="002060"/>
              </a:solidFill>
              <a:effectLst/>
              <a:latin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endParaRPr kumimoji="0" lang="kk-KZ"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endParaRPr>
          </a:p>
          <a:p>
            <a:pPr marL="0" marR="0" lvl="0" indent="342900" algn="just" defTabSz="914400" rtl="0" eaLnBrk="0" fontAlgn="base" latinLnBrk="0" hangingPunct="0">
              <a:lnSpc>
                <a:spcPct val="100000"/>
              </a:lnSpc>
              <a:spcBef>
                <a:spcPct val="0"/>
              </a:spcBef>
              <a:spcAft>
                <a:spcPct val="0"/>
              </a:spcAft>
              <a:buClrTx/>
              <a:buSzTx/>
              <a:buFontTx/>
              <a:buNone/>
              <a:tabLst/>
            </a:pPr>
            <a:r>
              <a:rPr kumimoji="0" lang="kk-KZ" sz="2400" b="1" i="0" u="none" strike="noStrike" cap="none" normalizeH="0" baseline="0" dirty="0" smtClean="0">
                <a:ln>
                  <a:noFill/>
                </a:ln>
                <a:solidFill>
                  <a:srgbClr val="002060"/>
                </a:solidFill>
                <a:effectLst/>
                <a:latin typeface="Times New Roman" pitchFamily="18" charset="0"/>
                <a:ea typeface="Times New Roman" pitchFamily="18" charset="0"/>
                <a:cs typeface="Times New Roman" pitchFamily="18" charset="0"/>
              </a:rPr>
              <a:t>Жұмыртқаның микробпен зақымдануы эндогенді болуы мүмкін, ол микробтардың тауық организмінде пайда болу барысында түзіледі және экзогенді, ол микробтардың жұмыртқаға сыртқы ортадан жұмыртқаның саңлаулары арқылы еніп зақымдайды. </a:t>
            </a:r>
            <a:endParaRPr kumimoji="0" lang="kk-KZ" sz="2400" b="1" i="0" u="none" strike="noStrike" cap="none" normalizeH="0" baseline="0" dirty="0" smtClean="0">
              <a:ln>
                <a:noFill/>
              </a:ln>
              <a:solidFill>
                <a:srgbClr val="002060"/>
              </a:solidFill>
              <a:effectLst/>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145</TotalTime>
  <Words>690</Words>
  <Application>Microsoft Office PowerPoint</Application>
  <PresentationFormat>Экран (4:3)</PresentationFormat>
  <Paragraphs>59</Paragraphs>
  <Slides>15</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Слайд 1</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vector>
  </TitlesOfParts>
  <Company>HOME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UserLib</dc:creator>
  <cp:lastModifiedBy>UserLib</cp:lastModifiedBy>
  <cp:revision>15</cp:revision>
  <dcterms:created xsi:type="dcterms:W3CDTF">2013-02-18T09:17:36Z</dcterms:created>
  <dcterms:modified xsi:type="dcterms:W3CDTF">2013-02-18T11:42:43Z</dcterms:modified>
</cp:coreProperties>
</file>