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customXml/itemProps1.xml" ContentType="application/vnd.openxmlformats-officedocument.customXmlProperties+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2"/>
  </p:sldMasterIdLst>
  <p:notesMasterIdLst>
    <p:notesMasterId r:id="rId23"/>
  </p:notesMasterIdLst>
  <p:sldIdLst>
    <p:sldId id="258" r:id="rId3"/>
    <p:sldId id="257" r:id="rId4"/>
    <p:sldId id="259" r:id="rId5"/>
    <p:sldId id="260" r:id="rId6"/>
    <p:sldId id="261" r:id="rId7"/>
    <p:sldId id="262" r:id="rId8"/>
    <p:sldId id="263" r:id="rId9"/>
    <p:sldId id="264" r:id="rId10"/>
    <p:sldId id="276" r:id="rId11"/>
    <p:sldId id="265" r:id="rId12"/>
    <p:sldId id="266" r:id="rId13"/>
    <p:sldId id="267" r:id="rId14"/>
    <p:sldId id="268" r:id="rId15"/>
    <p:sldId id="269" r:id="rId16"/>
    <p:sldId id="270" r:id="rId17"/>
    <p:sldId id="271" r:id="rId18"/>
    <p:sldId id="272" r:id="rId19"/>
    <p:sldId id="273" r:id="rId20"/>
    <p:sldId id="274" r:id="rId21"/>
    <p:sldId id="275" r:id="rId2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422" autoAdjust="0"/>
    <p:restoredTop sz="94660"/>
  </p:normalViewPr>
  <p:slideViewPr>
    <p:cSldViewPr>
      <p:cViewPr varScale="1">
        <p:scale>
          <a:sx n="46" d="100"/>
          <a:sy n="46" d="100"/>
        </p:scale>
        <p:origin x="-65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FBCDBA1-0501-4C0B-93AE-48F7499B2D3C}" type="datetimeFigureOut">
              <a:rPr lang="ru-RU" smtClean="0"/>
              <a:t>19.02.2013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EB34F60-DCA4-4BF3-823A-5A20842788D5}"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ru-RU" smtClean="0"/>
              <a:t>Образец заголовка</a:t>
            </a:r>
            <a:endParaRPr kumimoji="0" lang="en-US"/>
          </a:p>
        </p:txBody>
      </p:sp>
      <p:sp>
        <p:nvSpPr>
          <p:cNvPr id="20" name="Подзаголовок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19" name="Дата 18"/>
          <p:cNvSpPr>
            <a:spLocks noGrp="1"/>
          </p:cNvSpPr>
          <p:nvPr>
            <p:ph type="dt" sz="half" idx="10"/>
          </p:nvPr>
        </p:nvSpPr>
        <p:spPr/>
        <p:txBody>
          <a:bodyPr/>
          <a:lstStyle>
            <a:extLst/>
          </a:lstStyle>
          <a:p>
            <a:fld id="{B46B7C47-ADC2-4D3B-8701-2FC73F5C04B8}" type="datetimeFigureOut">
              <a:rPr lang="ru-RU" smtClean="0"/>
              <a:pPr/>
              <a:t>18.02.2013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11" name="Номер слайда 10"/>
          <p:cNvSpPr>
            <a:spLocks noGrp="1"/>
          </p:cNvSpPr>
          <p:nvPr>
            <p:ph type="sldNum" sz="quarter" idx="12"/>
          </p:nvPr>
        </p:nvSpPr>
        <p:spPr/>
        <p:txBody>
          <a:bodyPr/>
          <a:lstStyle>
            <a:extLst/>
          </a:lstStyle>
          <a:p>
            <a:fld id="{D5321627-A807-473C-99E9-D5B75F466102}" type="slidenum">
              <a:rPr lang="ru-RU" smtClean="0"/>
              <a:pPr/>
              <a:t>‹#›</a:t>
            </a:fld>
            <a:endParaRPr lang="ru-RU"/>
          </a:p>
        </p:txBody>
      </p:sp>
    </p:spTree>
  </p:cSld>
  <p:clrMapOvr>
    <a:masterClrMapping/>
  </p:clrMapOvr>
  <p:transition>
    <p:dissolv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6B7C47-ADC2-4D3B-8701-2FC73F5C04B8}" type="datetimeFigureOut">
              <a:rPr lang="ru-RU" smtClean="0"/>
              <a:pPr/>
              <a:t>18.02.2013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D5321627-A807-473C-99E9-D5B75F466102}" type="slidenum">
              <a:rPr lang="ru-RU" smtClean="0"/>
              <a:pPr/>
              <a:t>‹#›</a:t>
            </a:fld>
            <a:endParaRPr lang="ru-RU"/>
          </a:p>
        </p:txBody>
      </p:sp>
    </p:spTree>
  </p:cSld>
  <p:clrMapOvr>
    <a:masterClrMapping/>
  </p:clrMapOvr>
  <p:transition>
    <p:dissolv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6B7C47-ADC2-4D3B-8701-2FC73F5C04B8}" type="datetimeFigureOut">
              <a:rPr lang="ru-RU" smtClean="0"/>
              <a:pPr/>
              <a:t>18.02.2013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D5321627-A807-473C-99E9-D5B75F466102}" type="slidenum">
              <a:rPr lang="ru-RU" smtClean="0"/>
              <a:pPr/>
              <a:t>‹#›</a:t>
            </a:fld>
            <a:endParaRPr lang="ru-RU"/>
          </a:p>
        </p:txBody>
      </p:sp>
    </p:spTree>
  </p:cSld>
  <p:clrMapOvr>
    <a:masterClrMapping/>
  </p:clrMapOvr>
  <p:transition>
    <p:dissolv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a:xfrm>
            <a:off x="502920" y="530352"/>
            <a:ext cx="8183880" cy="4187952"/>
          </a:xfrm>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B46B7C47-ADC2-4D3B-8701-2FC73F5C04B8}" type="datetimeFigureOut">
              <a:rPr lang="ru-RU" smtClean="0"/>
              <a:pPr/>
              <a:t>18.02.2013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D5321627-A807-473C-99E9-D5B75F466102}" type="slidenum">
              <a:rPr lang="ru-RU" smtClean="0"/>
              <a:pPr/>
              <a:t>‹#›</a:t>
            </a:fld>
            <a:endParaRPr lang="ru-RU"/>
          </a:p>
        </p:txBody>
      </p:sp>
    </p:spTree>
  </p:cSld>
  <p:clrMapOvr>
    <a:masterClrMapping/>
  </p:clrMapOvr>
  <p:transition>
    <p:dissolv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14" name="Скругленный прямоугольник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B46B7C47-ADC2-4D3B-8701-2FC73F5C04B8}" type="datetimeFigureOut">
              <a:rPr lang="ru-RU" smtClean="0"/>
              <a:pPr/>
              <a:t>18.02.2013</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D5321627-A807-473C-99E9-D5B75F466102}" type="slidenum">
              <a:rPr lang="ru-RU" smtClean="0"/>
              <a:pPr/>
              <a:t>‹#›</a:t>
            </a:fld>
            <a:endParaRPr lang="ru-RU"/>
          </a:p>
        </p:txBody>
      </p:sp>
    </p:spTree>
  </p:cSld>
  <p:clrMapOvr>
    <a:masterClrMapping/>
  </p:clrMapOvr>
  <p:transition>
    <p:dissolv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6B7C47-ADC2-4D3B-8701-2FC73F5C04B8}" type="datetimeFigureOut">
              <a:rPr lang="ru-RU" smtClean="0"/>
              <a:pPr/>
              <a:t>18.02.2013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D5321627-A807-473C-99E9-D5B75F466102}" type="slidenum">
              <a:rPr lang="ru-RU" smtClean="0"/>
              <a:pPr/>
              <a:t>‹#›</a:t>
            </a:fld>
            <a:endParaRPr lang="ru-RU"/>
          </a:p>
        </p:txBody>
      </p:sp>
    </p:spTree>
  </p:cSld>
  <p:clrMapOvr>
    <a:masterClrMapping/>
  </p:clrMapOvr>
  <p:transition>
    <p:dissolv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nchor="b"/>
          <a:lstStyle>
            <a:lvl1pPr>
              <a:defRPr b="1"/>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B46B7C47-ADC2-4D3B-8701-2FC73F5C04B8}" type="datetimeFigureOut">
              <a:rPr lang="ru-RU" smtClean="0"/>
              <a:pPr/>
              <a:t>18.02.2013</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D5321627-A807-473C-99E9-D5B75F466102}" type="slidenum">
              <a:rPr lang="ru-RU" smtClean="0"/>
              <a:pPr/>
              <a:t>‹#›</a:t>
            </a:fld>
            <a:endParaRPr lang="ru-RU"/>
          </a:p>
        </p:txBody>
      </p:sp>
    </p:spTree>
  </p:cSld>
  <p:clrMapOvr>
    <a:masterClrMapping/>
  </p:clrMapOvr>
  <p:transition>
    <p:dissolv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B46B7C47-ADC2-4D3B-8701-2FC73F5C04B8}" type="datetimeFigureOut">
              <a:rPr lang="ru-RU" smtClean="0"/>
              <a:pPr/>
              <a:t>18.02.2013</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D5321627-A807-473C-99E9-D5B75F466102}" type="slidenum">
              <a:rPr lang="ru-RU" smtClean="0"/>
              <a:pPr/>
              <a:t>‹#›</a:t>
            </a:fld>
            <a:endParaRPr lang="ru-RU"/>
          </a:p>
        </p:txBody>
      </p:sp>
    </p:spTree>
  </p:cSld>
  <p:clrMapOvr>
    <a:masterClrMapping/>
  </p:clrMapOvr>
  <p:transition>
    <p:dissolv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Дата 1"/>
          <p:cNvSpPr>
            <a:spLocks noGrp="1"/>
          </p:cNvSpPr>
          <p:nvPr>
            <p:ph type="dt" sz="half" idx="10"/>
          </p:nvPr>
        </p:nvSpPr>
        <p:spPr/>
        <p:txBody>
          <a:bodyPr/>
          <a:lstStyle>
            <a:extLst/>
          </a:lstStyle>
          <a:p>
            <a:fld id="{B46B7C47-ADC2-4D3B-8701-2FC73F5C04B8}" type="datetimeFigureOut">
              <a:rPr lang="ru-RU" smtClean="0"/>
              <a:pPr/>
              <a:t>18.02.2013</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D5321627-A807-473C-99E9-D5B75F466102}" type="slidenum">
              <a:rPr lang="ru-RU" smtClean="0"/>
              <a:pPr/>
              <a:t>‹#›</a:t>
            </a:fld>
            <a:endParaRPr lang="ru-RU"/>
          </a:p>
        </p:txBody>
      </p:sp>
    </p:spTree>
  </p:cSld>
  <p:clrMapOvr>
    <a:masterClrMapping/>
  </p:clrMapOvr>
  <p:transition>
    <p:dissolv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6B7C47-ADC2-4D3B-8701-2FC73F5C04B8}" type="datetimeFigureOut">
              <a:rPr lang="ru-RU" smtClean="0"/>
              <a:pPr/>
              <a:t>18.02.2013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D5321627-A807-473C-99E9-D5B75F466102}" type="slidenum">
              <a:rPr lang="ru-RU" smtClean="0"/>
              <a:pPr/>
              <a:t>‹#›</a:t>
            </a:fld>
            <a:endParaRPr lang="ru-RU"/>
          </a:p>
        </p:txBody>
      </p:sp>
    </p:spTree>
  </p:cSld>
  <p:clrMapOvr>
    <a:masterClrMapping/>
  </p:clrMapOvr>
  <p:transition>
    <p:dissolv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5" name="Скругленный прямоугольник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Прямоугольник с одним скругленным углом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ru-RU" smtClean="0"/>
              <a:t>Образец заголовка</a:t>
            </a:r>
            <a:endParaRPr kumimoji="0"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B46B7C47-ADC2-4D3B-8701-2FC73F5C04B8}" type="datetimeFigureOut">
              <a:rPr lang="ru-RU" smtClean="0"/>
              <a:pPr/>
              <a:t>18.02.2013</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D5321627-A807-473C-99E9-D5B75F466102}" type="slidenum">
              <a:rPr lang="ru-RU" smtClean="0"/>
              <a:pPr/>
              <a:t>‹#›</a:t>
            </a:fld>
            <a:endParaRPr lang="ru-RU"/>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ru-RU" smtClean="0"/>
              <a:t>Вставка рисунка</a:t>
            </a:r>
            <a:endParaRPr kumimoji="0" lang="en-US"/>
          </a:p>
        </p:txBody>
      </p:sp>
    </p:spTree>
  </p:cSld>
  <p:clrMapOvr>
    <a:masterClrMapping/>
  </p:clrMapOvr>
  <p:transition>
    <p:dissolv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Заголовок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ru-RU" smtClean="0"/>
              <a:t>Образец заголовка</a:t>
            </a:r>
            <a:endParaRPr kumimoji="0" lang="en-US"/>
          </a:p>
        </p:txBody>
      </p:sp>
      <p:sp>
        <p:nvSpPr>
          <p:cNvPr id="4" name="Текст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5" name="Дата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B46B7C47-ADC2-4D3B-8701-2FC73F5C04B8}" type="datetimeFigureOut">
              <a:rPr lang="ru-RU" smtClean="0"/>
              <a:pPr/>
              <a:t>18.02.2013</a:t>
            </a:fld>
            <a:endParaRPr lang="ru-RU"/>
          </a:p>
        </p:txBody>
      </p:sp>
      <p:sp>
        <p:nvSpPr>
          <p:cNvPr id="18" name="Нижний колонтитул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ru-RU"/>
          </a:p>
        </p:txBody>
      </p:sp>
      <p:sp>
        <p:nvSpPr>
          <p:cNvPr id="5" name="Номер слайда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D5321627-A807-473C-99E9-D5B75F466102}"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dissolve/>
  </p:transition>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lstStyle/>
          <a:p>
            <a:r>
              <a:rPr lang="ru-RU" dirty="0" err="1" smtClean="0">
                <a:latin typeface="Times New Roman" pitchFamily="18" charset="0"/>
                <a:cs typeface="Times New Roman" pitchFamily="18" charset="0"/>
              </a:rPr>
              <a:t>Сүттің микробтық </a:t>
            </a:r>
            <a:br>
              <a:rPr lang="ru-RU" dirty="0" err="1" smtClean="0">
                <a:latin typeface="Times New Roman" pitchFamily="18" charset="0"/>
                <a:cs typeface="Times New Roman" pitchFamily="18" charset="0"/>
              </a:rPr>
            </a:br>
            <a:r>
              <a:rPr lang="ru-RU" dirty="0" err="1" smtClean="0">
                <a:latin typeface="Times New Roman" pitchFamily="18" charset="0"/>
                <a:cs typeface="Times New Roman" pitchFamily="18" charset="0"/>
              </a:rPr>
              <a:t>ақаулары,</a:t>
            </a:r>
            <a:endParaRPr lang="ru-RU" dirty="0">
              <a:latin typeface="Times New Roman" pitchFamily="18" charset="0"/>
              <a:cs typeface="Times New Roman" pitchFamily="18" charset="0"/>
            </a:endParaRPr>
          </a:p>
        </p:txBody>
      </p:sp>
      <p:sp>
        <p:nvSpPr>
          <p:cNvPr id="3" name="Подзаголовок 2"/>
          <p:cNvSpPr>
            <a:spLocks noGrp="1"/>
          </p:cNvSpPr>
          <p:nvPr>
            <p:ph type="subTitle" idx="1"/>
          </p:nvPr>
        </p:nvSpPr>
        <p:spPr>
          <a:xfrm>
            <a:off x="3500430" y="3643314"/>
            <a:ext cx="4994346" cy="956118"/>
          </a:xfrm>
        </p:spPr>
        <p:txBody>
          <a:bodyPr/>
          <a:lstStyle/>
          <a:p>
            <a:r>
              <a:rPr lang="kk-KZ" dirty="0" smtClean="0">
                <a:latin typeface="Times New Roman" pitchFamily="18" charset="0"/>
                <a:cs typeface="Times New Roman" pitchFamily="18" charset="0"/>
              </a:rPr>
              <a:t>Орындаған: ІІ курс студенті, Муканова Фариза, МТӨТ </a:t>
            </a:r>
            <a:r>
              <a:rPr lang="ru-RU" dirty="0" smtClean="0">
                <a:latin typeface="Times New Roman" pitchFamily="18" charset="0"/>
                <a:cs typeface="Times New Roman" pitchFamily="18" charset="0"/>
              </a:rPr>
              <a:t>11-700-16.</a:t>
            </a:r>
            <a:endParaRPr lang="ru-RU" dirty="0">
              <a:latin typeface="Times New Roman" pitchFamily="18" charset="0"/>
              <a:cs typeface="Times New Roman" pitchFamily="18" charset="0"/>
            </a:endParaRPr>
          </a:p>
        </p:txBody>
      </p:sp>
      <p:pic>
        <p:nvPicPr>
          <p:cNvPr id="14339" name="Picture 3" descr="C:\Users\admin\Desktop\молоко\1270457042_13.gif"/>
          <p:cNvPicPr>
            <a:picLocks noChangeAspect="1" noChangeArrowheads="1"/>
          </p:cNvPicPr>
          <p:nvPr/>
        </p:nvPicPr>
        <p:blipFill>
          <a:blip r:embed="rId2"/>
          <a:srcRect/>
          <a:stretch>
            <a:fillRect/>
          </a:stretch>
        </p:blipFill>
        <p:spPr bwMode="auto">
          <a:xfrm>
            <a:off x="500034" y="1928802"/>
            <a:ext cx="2867025" cy="3810000"/>
          </a:xfrm>
          <a:prstGeom prst="rect">
            <a:avLst/>
          </a:prstGeom>
          <a:noFill/>
        </p:spPr>
      </p:pic>
    </p:spTree>
    <p:extLst>
      <p:ext uri="{BB962C8B-B14F-4D97-AF65-F5344CB8AC3E}">
        <p14:creationId xmlns:p14="http://schemas.microsoft.com/office/powerpoint/2010/main" xmlns="" val="409598544"/>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17" presetClass="entr" presetSubtype="10" fill="hold" nodeType="clickEffect">
                                  <p:stCondLst>
                                    <p:cond delay="0"/>
                                  </p:stCondLst>
                                  <p:childTnLst>
                                    <p:set>
                                      <p:cBhvr>
                                        <p:cTn id="13" dur="1" fill="hold">
                                          <p:stCondLst>
                                            <p:cond delay="0"/>
                                          </p:stCondLst>
                                        </p:cTn>
                                        <p:tgtEl>
                                          <p:spTgt spid="14339"/>
                                        </p:tgtEl>
                                        <p:attrNameLst>
                                          <p:attrName>style.visibility</p:attrName>
                                        </p:attrNameLst>
                                      </p:cBhvr>
                                      <p:to>
                                        <p:strVal val="visible"/>
                                      </p:to>
                                    </p:set>
                                    <p:anim calcmode="lin" valueType="num">
                                      <p:cBhvr>
                                        <p:cTn id="14" dur="500" fill="hold"/>
                                        <p:tgtEl>
                                          <p:spTgt spid="14339"/>
                                        </p:tgtEl>
                                        <p:attrNameLst>
                                          <p:attrName>ppt_w</p:attrName>
                                        </p:attrNameLst>
                                      </p:cBhvr>
                                      <p:tavLst>
                                        <p:tav tm="0">
                                          <p:val>
                                            <p:fltVal val="0"/>
                                          </p:val>
                                        </p:tav>
                                        <p:tav tm="100000">
                                          <p:val>
                                            <p:strVal val="#ppt_w"/>
                                          </p:val>
                                        </p:tav>
                                      </p:tavLst>
                                    </p:anim>
                                    <p:anim calcmode="lin" valueType="num">
                                      <p:cBhvr>
                                        <p:cTn id="15" dur="500" fill="hold"/>
                                        <p:tgtEl>
                                          <p:spTgt spid="1433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5827606"/>
          </a:xfrm>
        </p:spPr>
        <p:txBody>
          <a:bodyPr>
            <a:normAutofit/>
          </a:bodyPr>
          <a:lstStyle/>
          <a:p>
            <a:r>
              <a:rPr lang="kk-KZ" sz="4000" dirty="0" smtClean="0">
                <a:latin typeface="Times New Roman" pitchFamily="18" charset="0"/>
                <a:cs typeface="Times New Roman" pitchFamily="18" charset="0"/>
              </a:rPr>
              <a:t>Сүттегі микробтар құрамы мен саны температураға және сүт тағамдарын сақтау мерзіміне байланысты . Бұны бірнеше кезеңдерге бөледі.</a:t>
            </a:r>
          </a:p>
        </p:txBody>
      </p:sp>
      <p:pic>
        <p:nvPicPr>
          <p:cNvPr id="16387" name="Picture 3" descr="C:\Users\admin\Desktop\молоко\73964324_1295964977_molochnyjkisel.jpg"/>
          <p:cNvPicPr>
            <a:picLocks noChangeAspect="1" noChangeArrowheads="1"/>
          </p:cNvPicPr>
          <p:nvPr/>
        </p:nvPicPr>
        <p:blipFill>
          <a:blip r:embed="rId2"/>
          <a:srcRect/>
          <a:stretch>
            <a:fillRect/>
          </a:stretch>
        </p:blipFill>
        <p:spPr bwMode="auto">
          <a:xfrm>
            <a:off x="5214942" y="3103566"/>
            <a:ext cx="3929058" cy="3754433"/>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16387"/>
                                        </p:tgtEl>
                                        <p:attrNameLst>
                                          <p:attrName>style.visibility</p:attrName>
                                        </p:attrNameLst>
                                      </p:cBhvr>
                                      <p:to>
                                        <p:strVal val="visible"/>
                                      </p:to>
                                    </p:set>
                                    <p:animEffect transition="in" filter="fade">
                                      <p:cBhvr>
                                        <p:cTn id="7" dur="2000"/>
                                        <p:tgtEl>
                                          <p:spTgt spid="16387"/>
                                        </p:tgtEl>
                                      </p:cBhvr>
                                    </p:animEffect>
                                    <p:anim calcmode="lin" valueType="num">
                                      <p:cBhvr>
                                        <p:cTn id="8" dur="2000" fill="hold"/>
                                        <p:tgtEl>
                                          <p:spTgt spid="16387"/>
                                        </p:tgtEl>
                                        <p:attrNameLst>
                                          <p:attrName>style.rotation</p:attrName>
                                        </p:attrNameLst>
                                      </p:cBhvr>
                                      <p:tavLst>
                                        <p:tav tm="0">
                                          <p:val>
                                            <p:fltVal val="720"/>
                                          </p:val>
                                        </p:tav>
                                        <p:tav tm="100000">
                                          <p:val>
                                            <p:fltVal val="0"/>
                                          </p:val>
                                        </p:tav>
                                      </p:tavLst>
                                    </p:anim>
                                    <p:anim calcmode="lin" valueType="num">
                                      <p:cBhvr>
                                        <p:cTn id="9" dur="2000" fill="hold"/>
                                        <p:tgtEl>
                                          <p:spTgt spid="16387"/>
                                        </p:tgtEl>
                                        <p:attrNameLst>
                                          <p:attrName>ppt_h</p:attrName>
                                        </p:attrNameLst>
                                      </p:cBhvr>
                                      <p:tavLst>
                                        <p:tav tm="0">
                                          <p:val>
                                            <p:fltVal val="0"/>
                                          </p:val>
                                        </p:tav>
                                        <p:tav tm="100000">
                                          <p:val>
                                            <p:strVal val="#ppt_h"/>
                                          </p:val>
                                        </p:tav>
                                      </p:tavLst>
                                    </p:anim>
                                    <p:anim calcmode="lin" valueType="num">
                                      <p:cBhvr>
                                        <p:cTn id="10" dur="2000" fill="hold"/>
                                        <p:tgtEl>
                                          <p:spTgt spid="1638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4184532"/>
          </a:xfrm>
        </p:spPr>
        <p:txBody>
          <a:bodyPr/>
          <a:lstStyle/>
          <a:p>
            <a:r>
              <a:rPr lang="kk-KZ" b="1" dirty="0" smtClean="0">
                <a:latin typeface="Times New Roman" pitchFamily="18" charset="0"/>
                <a:cs typeface="Times New Roman" pitchFamily="18" charset="0"/>
              </a:rPr>
              <a:t>Антимикробтар </a:t>
            </a:r>
            <a:r>
              <a:rPr lang="kk-KZ" b="1" dirty="0" smtClean="0">
                <a:latin typeface="Times New Roman" pitchFamily="18" charset="0"/>
                <a:cs typeface="Times New Roman" pitchFamily="18" charset="0"/>
              </a:rPr>
              <a:t>кезеңі </a:t>
            </a:r>
            <a:r>
              <a:rPr lang="kk-KZ" dirty="0" smtClean="0">
                <a:latin typeface="Times New Roman" pitchFamily="18" charset="0"/>
                <a:cs typeface="Times New Roman" pitchFamily="18" charset="0"/>
              </a:rPr>
              <a:t>жаңа сауылған сүтке тән, мұнда микроорганизмдер дамуы баяу жүреді. Сүттің антимикробтық затында статикалық кезең болады, микробтар өсуін тежейді, және олардың </a:t>
            </a:r>
            <a:r>
              <a:rPr lang="kk-KZ" dirty="0" smtClean="0">
                <a:latin typeface="Times New Roman" pitchFamily="18" charset="0"/>
                <a:cs typeface="Times New Roman" pitchFamily="18" charset="0"/>
              </a:rPr>
              <a:t>клеткаларын </a:t>
            </a:r>
            <a:r>
              <a:rPr lang="kk-KZ" dirty="0" smtClean="0">
                <a:latin typeface="Times New Roman" pitchFamily="18" charset="0"/>
                <a:cs typeface="Times New Roman" pitchFamily="18" charset="0"/>
              </a:rPr>
              <a:t>бұзып өлтірмейді. Кейде цидтық қасиет байқалады. </a:t>
            </a:r>
            <a:r>
              <a:rPr lang="kk-KZ" dirty="0" smtClean="0">
                <a:latin typeface="Times New Roman" pitchFamily="18" charset="0"/>
                <a:cs typeface="Times New Roman" pitchFamily="18" charset="0"/>
              </a:rPr>
              <a:t>Сүттің антимикробты қасиеті глобулиндерге, лизоцимдерге, лактениндерге, бактериолизиндерге және басқа да сүт бездері синтездейтін заттарға байланысты. </a:t>
            </a:r>
            <a:endParaRPr lang="ru-RU" dirty="0" smtClean="0">
              <a:latin typeface="Times New Roman" pitchFamily="18" charset="0"/>
              <a:cs typeface="Times New Roman" pitchFamily="18" charset="0"/>
            </a:endParaRPr>
          </a:p>
          <a:p>
            <a:endParaRPr lang="ru-RU" dirty="0"/>
          </a:p>
        </p:txBody>
      </p:sp>
      <p:pic>
        <p:nvPicPr>
          <p:cNvPr id="6146" name="Picture 2"/>
          <p:cNvPicPr>
            <a:picLocks noChangeAspect="1" noChangeArrowheads="1"/>
          </p:cNvPicPr>
          <p:nvPr/>
        </p:nvPicPr>
        <p:blipFill>
          <a:blip r:embed="rId2"/>
          <a:srcRect/>
          <a:stretch>
            <a:fillRect/>
          </a:stretch>
        </p:blipFill>
        <p:spPr bwMode="auto">
          <a:xfrm>
            <a:off x="3071802" y="4511024"/>
            <a:ext cx="3429024" cy="2346976"/>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6146"/>
                                        </p:tgtEl>
                                        <p:attrNameLst>
                                          <p:attrName>style.visibility</p:attrName>
                                        </p:attrNameLst>
                                      </p:cBhvr>
                                      <p:to>
                                        <p:strVal val="visible"/>
                                      </p:to>
                                    </p:set>
                                    <p:anim calcmode="lin" valueType="num">
                                      <p:cBhvr>
                                        <p:cTn id="7" dur="1000" fill="hold"/>
                                        <p:tgtEl>
                                          <p:spTgt spid="6146"/>
                                        </p:tgtEl>
                                        <p:attrNameLst>
                                          <p:attrName>ppt_w</p:attrName>
                                        </p:attrNameLst>
                                      </p:cBhvr>
                                      <p:tavLst>
                                        <p:tav tm="0">
                                          <p:val>
                                            <p:fltVal val="0"/>
                                          </p:val>
                                        </p:tav>
                                        <p:tav tm="100000">
                                          <p:val>
                                            <p:strVal val="#ppt_w"/>
                                          </p:val>
                                        </p:tav>
                                      </p:tavLst>
                                    </p:anim>
                                    <p:anim calcmode="lin" valueType="num">
                                      <p:cBhvr>
                                        <p:cTn id="8" dur="1000" fill="hold"/>
                                        <p:tgtEl>
                                          <p:spTgt spid="6146"/>
                                        </p:tgtEl>
                                        <p:attrNameLst>
                                          <p:attrName>ppt_h</p:attrName>
                                        </p:attrNameLst>
                                      </p:cBhvr>
                                      <p:tavLst>
                                        <p:tav tm="0">
                                          <p:val>
                                            <p:fltVal val="0"/>
                                          </p:val>
                                        </p:tav>
                                        <p:tav tm="100000">
                                          <p:val>
                                            <p:strVal val="#ppt_h"/>
                                          </p:val>
                                        </p:tav>
                                      </p:tavLst>
                                    </p:anim>
                                    <p:anim calcmode="lin" valueType="num">
                                      <p:cBhvr>
                                        <p:cTn id="9" dur="1000" fill="hold"/>
                                        <p:tgtEl>
                                          <p:spTgt spid="6146"/>
                                        </p:tgtEl>
                                        <p:attrNameLst>
                                          <p:attrName>style.rotation</p:attrName>
                                        </p:attrNameLst>
                                      </p:cBhvr>
                                      <p:tavLst>
                                        <p:tav tm="0">
                                          <p:val>
                                            <p:fltVal val="90"/>
                                          </p:val>
                                        </p:tav>
                                        <p:tav tm="100000">
                                          <p:val>
                                            <p:fltVal val="0"/>
                                          </p:val>
                                        </p:tav>
                                      </p:tavLst>
                                    </p:anim>
                                    <p:animEffect transition="in" filter="fade">
                                      <p:cBhvr>
                                        <p:cTn id="10" dur="1000"/>
                                        <p:tgtEl>
                                          <p:spTgt spid="6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kk-KZ" b="1" dirty="0" smtClean="0">
                <a:latin typeface="Times New Roman" pitchFamily="18" charset="0"/>
                <a:cs typeface="Times New Roman" pitchFamily="18" charset="0"/>
              </a:rPr>
              <a:t>Аралас микрофлора кезеңі. </a:t>
            </a:r>
            <a:r>
              <a:rPr lang="kk-KZ" dirty="0" smtClean="0">
                <a:latin typeface="Times New Roman" pitchFamily="18" charset="0"/>
                <a:cs typeface="Times New Roman" pitchFamily="18" charset="0"/>
              </a:rPr>
              <a:t>Лизоцим, лактенин және басқа да заттрадың активтігі кемуімен антимикробты кезең аяқталады, микроорганмздер өз әрекеттерін көрсете бастайды.Бұл кезеннің бас кезінде микроорганизмдердің әр түрлі топтары (әсіресес аммонификаторлар) дами бастайды. Сонымен қоса май қышқыл бактерияларының саны артады. </a:t>
            </a:r>
            <a:endParaRPr lang="ru-RU" dirty="0">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2"/>
          <a:srcRect/>
          <a:stretch>
            <a:fillRect/>
          </a:stretch>
        </p:blipFill>
        <p:spPr bwMode="auto">
          <a:xfrm>
            <a:off x="785786" y="4000504"/>
            <a:ext cx="2500330" cy="2478899"/>
          </a:xfrm>
          <a:prstGeom prst="rect">
            <a:avLst/>
          </a:prstGeom>
          <a:noFill/>
          <a:ln w="9525">
            <a:noFill/>
            <a:miter lim="800000"/>
            <a:headEnd/>
            <a:tailEnd/>
          </a:ln>
          <a:effectLst/>
        </p:spPr>
      </p:pic>
      <p:pic>
        <p:nvPicPr>
          <p:cNvPr id="7171" name="Picture 3"/>
          <p:cNvPicPr>
            <a:picLocks noChangeAspect="1" noChangeArrowheads="1"/>
          </p:cNvPicPr>
          <p:nvPr/>
        </p:nvPicPr>
        <p:blipFill>
          <a:blip r:embed="rId3"/>
          <a:srcRect/>
          <a:stretch>
            <a:fillRect/>
          </a:stretch>
        </p:blipFill>
        <p:spPr bwMode="auto">
          <a:xfrm>
            <a:off x="3714744" y="3786190"/>
            <a:ext cx="4234845" cy="2786082"/>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ppt_w</p:attrName>
                                        </p:attrNameLst>
                                      </p:cBhvr>
                                      <p:tavLst>
                                        <p:tav tm="0">
                                          <p:val>
                                            <p:fltVal val="0"/>
                                          </p:val>
                                        </p:tav>
                                        <p:tav tm="100000">
                                          <p:val>
                                            <p:strVal val="#ppt_w"/>
                                          </p:val>
                                        </p:tav>
                                      </p:tavLst>
                                    </p:anim>
                                    <p:anim calcmode="lin" valueType="num">
                                      <p:cBhvr>
                                        <p:cTn id="8" dur="500" fill="hold"/>
                                        <p:tgtEl>
                                          <p:spTgt spid="7170"/>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17" presetClass="entr" presetSubtype="10" fill="hold" nodeType="clickEffect">
                                  <p:stCondLst>
                                    <p:cond delay="0"/>
                                  </p:stCondLst>
                                  <p:childTnLst>
                                    <p:set>
                                      <p:cBhvr>
                                        <p:cTn id="12" dur="1" fill="hold">
                                          <p:stCondLst>
                                            <p:cond delay="0"/>
                                          </p:stCondLst>
                                        </p:cTn>
                                        <p:tgtEl>
                                          <p:spTgt spid="7171"/>
                                        </p:tgtEl>
                                        <p:attrNameLst>
                                          <p:attrName>style.visibility</p:attrName>
                                        </p:attrNameLst>
                                      </p:cBhvr>
                                      <p:to>
                                        <p:strVal val="visible"/>
                                      </p:to>
                                    </p:set>
                                    <p:anim calcmode="lin" valueType="num">
                                      <p:cBhvr>
                                        <p:cTn id="13" dur="500" fill="hold"/>
                                        <p:tgtEl>
                                          <p:spTgt spid="7171"/>
                                        </p:tgtEl>
                                        <p:attrNameLst>
                                          <p:attrName>ppt_w</p:attrName>
                                        </p:attrNameLst>
                                      </p:cBhvr>
                                      <p:tavLst>
                                        <p:tav tm="0">
                                          <p:val>
                                            <p:fltVal val="0"/>
                                          </p:val>
                                        </p:tav>
                                        <p:tav tm="100000">
                                          <p:val>
                                            <p:strVal val="#ppt_w"/>
                                          </p:val>
                                        </p:tav>
                                      </p:tavLst>
                                    </p:anim>
                                    <p:anim calcmode="lin" valueType="num">
                                      <p:cBhvr>
                                        <p:cTn id="14" dur="500" fill="hold"/>
                                        <p:tgtEl>
                                          <p:spTgt spid="717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kk-KZ" b="1" dirty="0" smtClean="0">
                <a:latin typeface="Times New Roman" pitchFamily="18" charset="0"/>
                <a:cs typeface="Times New Roman" pitchFamily="18" charset="0"/>
              </a:rPr>
              <a:t>Сүт қышқылы бактериялар кезеңі. </a:t>
            </a:r>
            <a:r>
              <a:rPr lang="kk-KZ" dirty="0" smtClean="0">
                <a:latin typeface="Times New Roman" pitchFamily="18" charset="0"/>
                <a:cs typeface="Times New Roman" pitchFamily="18" charset="0"/>
              </a:rPr>
              <a:t>Алғашқы кезеңде стрептококктер басым, ал кезеннің аяғында сүт қышқыл  таяқшалар басым болады. Сүт ашиды. Бұндай ортада басқа микробтар клеткалаары қырылады. Тіршілік әрекеттерінің өнімдері сүт қышқыл бактериялары мен стрептококктер үшін қолайлы бола бермейді. Сүт қышқыл бактериялараның орнын басқа бактериялар басады. </a:t>
            </a:r>
            <a:endParaRPr lang="ru-RU" b="1" dirty="0">
              <a:latin typeface="Times New Roman" pitchFamily="18" charset="0"/>
              <a:cs typeface="Times New Roman" pitchFamily="18" charset="0"/>
            </a:endParaRPr>
          </a:p>
        </p:txBody>
      </p:sp>
      <p:pic>
        <p:nvPicPr>
          <p:cNvPr id="8194" name="Picture 2"/>
          <p:cNvPicPr>
            <a:picLocks noChangeAspect="1" noChangeArrowheads="1"/>
          </p:cNvPicPr>
          <p:nvPr/>
        </p:nvPicPr>
        <p:blipFill>
          <a:blip r:embed="rId2"/>
          <a:srcRect/>
          <a:stretch>
            <a:fillRect/>
          </a:stretch>
        </p:blipFill>
        <p:spPr bwMode="auto">
          <a:xfrm>
            <a:off x="571473" y="4496773"/>
            <a:ext cx="3714775" cy="2361227"/>
          </a:xfrm>
          <a:prstGeom prst="rect">
            <a:avLst/>
          </a:prstGeom>
          <a:noFill/>
          <a:ln w="9525">
            <a:noFill/>
            <a:miter lim="800000"/>
            <a:headEnd/>
            <a:tailEnd/>
          </a:ln>
          <a:effectLst/>
        </p:spPr>
      </p:pic>
      <p:pic>
        <p:nvPicPr>
          <p:cNvPr id="8195" name="Picture 3"/>
          <p:cNvPicPr>
            <a:picLocks noChangeAspect="1" noChangeArrowheads="1"/>
          </p:cNvPicPr>
          <p:nvPr/>
        </p:nvPicPr>
        <p:blipFill>
          <a:blip r:embed="rId3"/>
          <a:srcRect/>
          <a:stretch>
            <a:fillRect/>
          </a:stretch>
        </p:blipFill>
        <p:spPr bwMode="auto">
          <a:xfrm>
            <a:off x="5072066" y="4438650"/>
            <a:ext cx="3629025" cy="241935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8194"/>
                                        </p:tgtEl>
                                        <p:attrNameLst>
                                          <p:attrName>style.visibility</p:attrName>
                                        </p:attrNameLst>
                                      </p:cBhvr>
                                      <p:to>
                                        <p:strVal val="visible"/>
                                      </p:to>
                                    </p:set>
                                    <p:animEffect transition="in" filter="fade">
                                      <p:cBhvr>
                                        <p:cTn id="7" dur="800" decel="100000"/>
                                        <p:tgtEl>
                                          <p:spTgt spid="8194"/>
                                        </p:tgtEl>
                                      </p:cBhvr>
                                    </p:animEffect>
                                    <p:anim calcmode="lin" valueType="num">
                                      <p:cBhvr>
                                        <p:cTn id="8" dur="800" decel="100000" fill="hold"/>
                                        <p:tgtEl>
                                          <p:spTgt spid="8194"/>
                                        </p:tgtEl>
                                        <p:attrNameLst>
                                          <p:attrName>style.rotation</p:attrName>
                                        </p:attrNameLst>
                                      </p:cBhvr>
                                      <p:tavLst>
                                        <p:tav tm="0">
                                          <p:val>
                                            <p:fltVal val="-90"/>
                                          </p:val>
                                        </p:tav>
                                        <p:tav tm="100000">
                                          <p:val>
                                            <p:fltVal val="0"/>
                                          </p:val>
                                        </p:tav>
                                      </p:tavLst>
                                    </p:anim>
                                    <p:anim calcmode="lin" valueType="num">
                                      <p:cBhvr>
                                        <p:cTn id="9" dur="800" decel="100000" fill="hold"/>
                                        <p:tgtEl>
                                          <p:spTgt spid="8194"/>
                                        </p:tgtEl>
                                        <p:attrNameLst>
                                          <p:attrName>ppt_x</p:attrName>
                                        </p:attrNameLst>
                                      </p:cBhvr>
                                      <p:tavLst>
                                        <p:tav tm="0">
                                          <p:val>
                                            <p:strVal val="#ppt_x+0.4"/>
                                          </p:val>
                                        </p:tav>
                                        <p:tav tm="100000">
                                          <p:val>
                                            <p:strVal val="#ppt_x-0.05"/>
                                          </p:val>
                                        </p:tav>
                                      </p:tavLst>
                                    </p:anim>
                                    <p:anim calcmode="lin" valueType="num">
                                      <p:cBhvr>
                                        <p:cTn id="10" dur="800" decel="100000" fill="hold"/>
                                        <p:tgtEl>
                                          <p:spTgt spid="819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819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8194"/>
                                        </p:tgtEl>
                                        <p:attrNameLst>
                                          <p:attrName>ppt_y</p:attrName>
                                        </p:attrNameLst>
                                      </p:cBhvr>
                                      <p:tavLst>
                                        <p:tav tm="0">
                                          <p:val>
                                            <p:strVal val="#ppt_y+0.1"/>
                                          </p:val>
                                        </p:tav>
                                        <p:tav tm="100000">
                                          <p:val>
                                            <p:strVal val="#ppt_y"/>
                                          </p:val>
                                        </p:tav>
                                      </p:tavLst>
                                    </p:anim>
                                  </p:childTnLst>
                                </p:cTn>
                              </p:par>
                              <p:par>
                                <p:cTn id="13" presetID="30" presetClass="entr" presetSubtype="0" fill="hold" nodeType="withEffect">
                                  <p:stCondLst>
                                    <p:cond delay="0"/>
                                  </p:stCondLst>
                                  <p:childTnLst>
                                    <p:set>
                                      <p:cBhvr>
                                        <p:cTn id="14" dur="1" fill="hold">
                                          <p:stCondLst>
                                            <p:cond delay="0"/>
                                          </p:stCondLst>
                                        </p:cTn>
                                        <p:tgtEl>
                                          <p:spTgt spid="8195"/>
                                        </p:tgtEl>
                                        <p:attrNameLst>
                                          <p:attrName>style.visibility</p:attrName>
                                        </p:attrNameLst>
                                      </p:cBhvr>
                                      <p:to>
                                        <p:strVal val="visible"/>
                                      </p:to>
                                    </p:set>
                                    <p:animEffect transition="in" filter="fade">
                                      <p:cBhvr>
                                        <p:cTn id="15" dur="800" decel="100000"/>
                                        <p:tgtEl>
                                          <p:spTgt spid="8195"/>
                                        </p:tgtEl>
                                      </p:cBhvr>
                                    </p:animEffect>
                                    <p:anim calcmode="lin" valueType="num">
                                      <p:cBhvr>
                                        <p:cTn id="16" dur="800" decel="100000" fill="hold"/>
                                        <p:tgtEl>
                                          <p:spTgt spid="8195"/>
                                        </p:tgtEl>
                                        <p:attrNameLst>
                                          <p:attrName>style.rotation</p:attrName>
                                        </p:attrNameLst>
                                      </p:cBhvr>
                                      <p:tavLst>
                                        <p:tav tm="0">
                                          <p:val>
                                            <p:fltVal val="-90"/>
                                          </p:val>
                                        </p:tav>
                                        <p:tav tm="100000">
                                          <p:val>
                                            <p:fltVal val="0"/>
                                          </p:val>
                                        </p:tav>
                                      </p:tavLst>
                                    </p:anim>
                                    <p:anim calcmode="lin" valueType="num">
                                      <p:cBhvr>
                                        <p:cTn id="17" dur="800" decel="100000" fill="hold"/>
                                        <p:tgtEl>
                                          <p:spTgt spid="8195"/>
                                        </p:tgtEl>
                                        <p:attrNameLst>
                                          <p:attrName>ppt_x</p:attrName>
                                        </p:attrNameLst>
                                      </p:cBhvr>
                                      <p:tavLst>
                                        <p:tav tm="0">
                                          <p:val>
                                            <p:strVal val="#ppt_x+0.4"/>
                                          </p:val>
                                        </p:tav>
                                        <p:tav tm="100000">
                                          <p:val>
                                            <p:strVal val="#ppt_x-0.05"/>
                                          </p:val>
                                        </p:tav>
                                      </p:tavLst>
                                    </p:anim>
                                    <p:anim calcmode="lin" valueType="num">
                                      <p:cBhvr>
                                        <p:cTn id="18" dur="800" decel="100000" fill="hold"/>
                                        <p:tgtEl>
                                          <p:spTgt spid="8195"/>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8195"/>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819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3970218"/>
          </a:xfrm>
        </p:spPr>
        <p:txBody>
          <a:bodyPr>
            <a:normAutofit lnSpcReduction="10000"/>
          </a:bodyPr>
          <a:lstStyle/>
          <a:p>
            <a:r>
              <a:rPr lang="kk-KZ" b="1" dirty="0" smtClean="0">
                <a:latin typeface="Times New Roman" pitchFamily="18" charset="0"/>
                <a:cs typeface="Times New Roman" pitchFamily="18" charset="0"/>
              </a:rPr>
              <a:t>Зең саңырауқұлақтары және саңырауқұлақтар кезеңінде</a:t>
            </a:r>
            <a:r>
              <a:rPr lang="kk-KZ" dirty="0" smtClean="0">
                <a:latin typeface="Times New Roman" pitchFamily="18" charset="0"/>
                <a:cs typeface="Times New Roman" pitchFamily="18" charset="0"/>
              </a:rPr>
              <a:t> мицелийлі және мицелийсіз саңырауқұлақтар дамиды. Негізгі өкілдері: сүт зеңі, жасыл шашақты және торлы саңырауқұлақтар. Саңырауқұлақтар сүт қышқылы пайдаланады, сілтілік өнімдер түзе белоктық өнімдерді ыдыратады, бұның нәтижсінде рН артады, орта аммонфикаторлар мен май қышқыл микробтар дамуына қолайлы бола бастайды. </a:t>
            </a:r>
            <a:endParaRPr lang="ru-RU" b="1" dirty="0">
              <a:latin typeface="Times New Roman" pitchFamily="18" charset="0"/>
              <a:cs typeface="Times New Roman" pitchFamily="18" charset="0"/>
            </a:endParaRPr>
          </a:p>
        </p:txBody>
      </p:sp>
      <p:pic>
        <p:nvPicPr>
          <p:cNvPr id="9218" name="Picture 2"/>
          <p:cNvPicPr>
            <a:picLocks noChangeAspect="1" noChangeArrowheads="1"/>
          </p:cNvPicPr>
          <p:nvPr/>
        </p:nvPicPr>
        <p:blipFill>
          <a:blip r:embed="rId2"/>
          <a:srcRect/>
          <a:stretch>
            <a:fillRect/>
          </a:stretch>
        </p:blipFill>
        <p:spPr bwMode="auto">
          <a:xfrm>
            <a:off x="4929190" y="4143380"/>
            <a:ext cx="3615944" cy="2404603"/>
          </a:xfrm>
          <a:prstGeom prst="rect">
            <a:avLst/>
          </a:prstGeom>
          <a:noFill/>
          <a:ln w="9525">
            <a:noFill/>
            <a:miter lim="800000"/>
            <a:headEnd/>
            <a:tailEnd/>
          </a:ln>
          <a:effectLst/>
        </p:spPr>
      </p:pic>
      <p:pic>
        <p:nvPicPr>
          <p:cNvPr id="9219" name="Picture 3"/>
          <p:cNvPicPr>
            <a:picLocks noChangeAspect="1" noChangeArrowheads="1"/>
          </p:cNvPicPr>
          <p:nvPr/>
        </p:nvPicPr>
        <p:blipFill>
          <a:blip r:embed="rId3"/>
          <a:srcRect/>
          <a:stretch>
            <a:fillRect/>
          </a:stretch>
        </p:blipFill>
        <p:spPr bwMode="auto">
          <a:xfrm>
            <a:off x="1214414" y="4214818"/>
            <a:ext cx="3214710" cy="2381267"/>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fade">
                                      <p:cBhvr>
                                        <p:cTn id="7" dur="2000"/>
                                        <p:tgtEl>
                                          <p:spTgt spid="9219"/>
                                        </p:tgtEl>
                                      </p:cBhvr>
                                    </p:animEffect>
                                    <p:anim calcmode="lin" valueType="num">
                                      <p:cBhvr>
                                        <p:cTn id="8" dur="2000" fill="hold"/>
                                        <p:tgtEl>
                                          <p:spTgt spid="9219"/>
                                        </p:tgtEl>
                                        <p:attrNameLst>
                                          <p:attrName>style.rotation</p:attrName>
                                        </p:attrNameLst>
                                      </p:cBhvr>
                                      <p:tavLst>
                                        <p:tav tm="0">
                                          <p:val>
                                            <p:fltVal val="720"/>
                                          </p:val>
                                        </p:tav>
                                        <p:tav tm="100000">
                                          <p:val>
                                            <p:fltVal val="0"/>
                                          </p:val>
                                        </p:tav>
                                      </p:tavLst>
                                    </p:anim>
                                    <p:anim calcmode="lin" valueType="num">
                                      <p:cBhvr>
                                        <p:cTn id="9" dur="2000" fill="hold"/>
                                        <p:tgtEl>
                                          <p:spTgt spid="9219"/>
                                        </p:tgtEl>
                                        <p:attrNameLst>
                                          <p:attrName>ppt_h</p:attrName>
                                        </p:attrNameLst>
                                      </p:cBhvr>
                                      <p:tavLst>
                                        <p:tav tm="0">
                                          <p:val>
                                            <p:fltVal val="0"/>
                                          </p:val>
                                        </p:tav>
                                        <p:tav tm="100000">
                                          <p:val>
                                            <p:strVal val="#ppt_h"/>
                                          </p:val>
                                        </p:tav>
                                      </p:tavLst>
                                    </p:anim>
                                    <p:anim calcmode="lin" valueType="num">
                                      <p:cBhvr>
                                        <p:cTn id="10" dur="2000" fill="hold"/>
                                        <p:tgtEl>
                                          <p:spTgt spid="9219"/>
                                        </p:tgtEl>
                                        <p:attrNameLst>
                                          <p:attrName>ppt_w</p:attrName>
                                        </p:attrNameLst>
                                      </p:cBhvr>
                                      <p:tavLst>
                                        <p:tav tm="0">
                                          <p:val>
                                            <p:fltVal val="0"/>
                                          </p:val>
                                        </p:tav>
                                        <p:tav tm="100000">
                                          <p:val>
                                            <p:strVal val="#ppt_w"/>
                                          </p:val>
                                        </p:tav>
                                      </p:tavLst>
                                    </p:anim>
                                  </p:childTnLst>
                                </p:cTn>
                              </p:par>
                              <p:par>
                                <p:cTn id="11" presetID="35" presetClass="entr" presetSubtype="0" fill="hold" nodeType="withEffect">
                                  <p:stCondLst>
                                    <p:cond delay="0"/>
                                  </p:stCondLst>
                                  <p:childTnLst>
                                    <p:set>
                                      <p:cBhvr>
                                        <p:cTn id="12" dur="1" fill="hold">
                                          <p:stCondLst>
                                            <p:cond delay="0"/>
                                          </p:stCondLst>
                                        </p:cTn>
                                        <p:tgtEl>
                                          <p:spTgt spid="9218"/>
                                        </p:tgtEl>
                                        <p:attrNameLst>
                                          <p:attrName>style.visibility</p:attrName>
                                        </p:attrNameLst>
                                      </p:cBhvr>
                                      <p:to>
                                        <p:strVal val="visible"/>
                                      </p:to>
                                    </p:set>
                                    <p:animEffect transition="in" filter="fade">
                                      <p:cBhvr>
                                        <p:cTn id="13" dur="2000"/>
                                        <p:tgtEl>
                                          <p:spTgt spid="9218"/>
                                        </p:tgtEl>
                                      </p:cBhvr>
                                    </p:animEffect>
                                    <p:anim calcmode="lin" valueType="num">
                                      <p:cBhvr>
                                        <p:cTn id="14" dur="2000" fill="hold"/>
                                        <p:tgtEl>
                                          <p:spTgt spid="9218"/>
                                        </p:tgtEl>
                                        <p:attrNameLst>
                                          <p:attrName>style.rotation</p:attrName>
                                        </p:attrNameLst>
                                      </p:cBhvr>
                                      <p:tavLst>
                                        <p:tav tm="0">
                                          <p:val>
                                            <p:fltVal val="720"/>
                                          </p:val>
                                        </p:tav>
                                        <p:tav tm="100000">
                                          <p:val>
                                            <p:fltVal val="0"/>
                                          </p:val>
                                        </p:tav>
                                      </p:tavLst>
                                    </p:anim>
                                    <p:anim calcmode="lin" valueType="num">
                                      <p:cBhvr>
                                        <p:cTn id="15" dur="2000" fill="hold"/>
                                        <p:tgtEl>
                                          <p:spTgt spid="9218"/>
                                        </p:tgtEl>
                                        <p:attrNameLst>
                                          <p:attrName>ppt_h</p:attrName>
                                        </p:attrNameLst>
                                      </p:cBhvr>
                                      <p:tavLst>
                                        <p:tav tm="0">
                                          <p:val>
                                            <p:fltVal val="0"/>
                                          </p:val>
                                        </p:tav>
                                        <p:tav tm="100000">
                                          <p:val>
                                            <p:strVal val="#ppt_h"/>
                                          </p:val>
                                        </p:tav>
                                      </p:tavLst>
                                    </p:anim>
                                    <p:anim calcmode="lin" valueType="num">
                                      <p:cBhvr>
                                        <p:cTn id="16" dur="2000" fill="hold"/>
                                        <p:tgtEl>
                                          <p:spTgt spid="9218"/>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kk-KZ" dirty="0" smtClean="0">
                <a:latin typeface="Times New Roman" pitchFamily="18" charset="0"/>
                <a:cs typeface="Times New Roman" pitchFamily="18" charset="0"/>
              </a:rPr>
              <a:t>Сүттің микробтан болатын ақаулары. </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p:txBody>
          <a:bodyPr/>
          <a:lstStyle/>
          <a:p>
            <a:r>
              <a:rPr lang="kk-KZ" dirty="0" smtClean="0">
                <a:latin typeface="Times New Roman" pitchFamily="18" charset="0"/>
                <a:cs typeface="Times New Roman" pitchFamily="18" charset="0"/>
              </a:rPr>
              <a:t>Сүтте атнимикробты қасиетті жойылғаннан кейін және сақтау ережесі сақталмаған жағдайда қолайсыз микрофлора дамуына жол туады, осының салдарынан сүт, сүттен жасалған тағамдар бұзылады. Сүтке көбіне аммоификаторлар, зең саңырауқұлақтары, май қышқыл бациллалары, сиректеу инфекциялы аурулар қоздырғыштар түседі. </a:t>
            </a:r>
            <a:endParaRPr lang="ru-RU"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decel="50000" fill="hold">
                                          <p:stCondLst>
                                            <p:cond delay="0"/>
                                          </p:stCondLst>
                                        </p:cTn>
                                        <p:tgtEl>
                                          <p:spTgt spid="2"/>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2"/>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2"/>
                                        </p:tgtEl>
                                        <p:attrNameLst>
                                          <p:attrName>ppt_w</p:attrName>
                                        </p:attrNameLst>
                                      </p:cBhvr>
                                      <p:tavLst>
                                        <p:tav tm="0">
                                          <p:val>
                                            <p:strVal val="#ppt_w*.05"/>
                                          </p:val>
                                        </p:tav>
                                        <p:tav tm="100000">
                                          <p:val>
                                            <p:strVal val="#ppt_w"/>
                                          </p:val>
                                        </p:tav>
                                      </p:tavLst>
                                    </p:anim>
                                    <p:anim calcmode="lin" valueType="num">
                                      <p:cBhvr>
                                        <p:cTn id="10" dur="1000" fill="hold"/>
                                        <p:tgtEl>
                                          <p:spTgt spid="2"/>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2"/>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2"/>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2"/>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kk-KZ" b="1" dirty="0" smtClean="0">
                <a:latin typeface="Times New Roman" pitchFamily="18" charset="0"/>
                <a:cs typeface="Times New Roman" pitchFamily="18" charset="0"/>
              </a:rPr>
              <a:t>Аммонификаторлар</a:t>
            </a:r>
            <a:r>
              <a:rPr lang="kk-KZ" dirty="0" smtClean="0">
                <a:latin typeface="Times New Roman" pitchFamily="18" charset="0"/>
                <a:cs typeface="Times New Roman" pitchFamily="18" charset="0"/>
              </a:rPr>
              <a:t> өздерінің әсерлерін бейтарап және әлсіз сілтілік ортада көрстеді, яғни сүтқышқыл микрооргаизмдер дамығанға дейін немесе зең саңырауқұлақтары мен саңырауқұлақтардан соң, сол сияқты төменнгі температурады көрсетеді. Белок ыдырау процесінде сүттің сұйықтық дәрежесі өзгереді, газ түзіледі, сүттің дәмі қышқыл тартады.</a:t>
            </a:r>
            <a:endParaRPr lang="ru-RU" dirty="0">
              <a:latin typeface="Times New Roman" pitchFamily="18" charset="0"/>
              <a:cs typeface="Times New Roman" pitchFamily="18" charset="0"/>
            </a:endParaRPr>
          </a:p>
        </p:txBody>
      </p:sp>
      <p:pic>
        <p:nvPicPr>
          <p:cNvPr id="10242" name="Picture 2"/>
          <p:cNvPicPr>
            <a:picLocks noChangeAspect="1" noChangeArrowheads="1"/>
          </p:cNvPicPr>
          <p:nvPr/>
        </p:nvPicPr>
        <p:blipFill>
          <a:blip r:embed="rId2"/>
          <a:srcRect/>
          <a:stretch>
            <a:fillRect/>
          </a:stretch>
        </p:blipFill>
        <p:spPr bwMode="auto">
          <a:xfrm>
            <a:off x="2214546" y="4048604"/>
            <a:ext cx="4786346" cy="2809396"/>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8" presetClass="entr" presetSubtype="0" accel="5000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1000" fill="hold"/>
                                        <p:tgtEl>
                                          <p:spTgt spid="1024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1000" fill="hold"/>
                                        <p:tgtEl>
                                          <p:spTgt spid="10242"/>
                                        </p:tgtEl>
                                        <p:attrNameLst>
                                          <p:attrName>ppt_x</p:attrName>
                                        </p:attrNameLst>
                                      </p:cBhvr>
                                      <p:tavLst>
                                        <p:tav tm="0">
                                          <p:val>
                                            <p:fltVal val="-1"/>
                                          </p:val>
                                        </p:tav>
                                        <p:tav tm="50000">
                                          <p:val>
                                            <p:fltVal val="0.95"/>
                                          </p:val>
                                        </p:tav>
                                        <p:tav tm="100000">
                                          <p:val>
                                            <p:strVal val="#ppt_x"/>
                                          </p:val>
                                        </p:tav>
                                      </p:tavLst>
                                    </p:anim>
                                    <p:anim calcmode="lin" valueType="num">
                                      <p:cBhvr>
                                        <p:cTn id="9" dur="1000" fill="hold"/>
                                        <p:tgtEl>
                                          <p:spTgt spid="10242"/>
                                        </p:tgtEl>
                                        <p:attrNameLst>
                                          <p:attrName>ppt_y</p:attrName>
                                        </p:attrNameLst>
                                      </p:cBhvr>
                                      <p:tavLst>
                                        <p:tav tm="0">
                                          <p:val>
                                            <p:strVal val="#ppt_y"/>
                                          </p:val>
                                        </p:tav>
                                        <p:tav tm="100000">
                                          <p:val>
                                            <p:strVal val="#ppt_y"/>
                                          </p:val>
                                        </p:tav>
                                      </p:tavLst>
                                    </p:anim>
                                    <p:animEffect transition="in" filter="fade">
                                      <p:cBhvr>
                                        <p:cTn id="10" dur="1000"/>
                                        <p:tgtEl>
                                          <p:spTgt spid="102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6327648"/>
          </a:xfrm>
        </p:spPr>
        <p:txBody>
          <a:bodyPr/>
          <a:lstStyle/>
          <a:p>
            <a:r>
              <a:rPr lang="kk-KZ" b="1" dirty="0" smtClean="0">
                <a:latin typeface="Times New Roman" pitchFamily="18" charset="0"/>
                <a:cs typeface="Times New Roman" pitchFamily="18" charset="0"/>
              </a:rPr>
              <a:t>Май қышқыл микробтар </a:t>
            </a:r>
            <a:r>
              <a:rPr lang="kk-KZ" dirty="0" smtClean="0">
                <a:latin typeface="Times New Roman" pitchFamily="18" charset="0"/>
                <a:cs typeface="Times New Roman" pitchFamily="18" charset="0"/>
              </a:rPr>
              <a:t>топырақта, өсімдікте, малды күтуге арналған құрал жабдықта көп болады және тазалық сақталмаған жерде сүтке  түседі. Бұлар анаэробты жағдайда май қышқылы мен газ бөле отырып сүт қанттың ыдыратады.Пастерлеу сүттің бұзылуын тоқтата алмайды. </a:t>
            </a:r>
          </a:p>
          <a:p>
            <a:r>
              <a:rPr lang="kk-KZ" b="1" dirty="0" smtClean="0">
                <a:latin typeface="Times New Roman" pitchFamily="18" charset="0"/>
                <a:cs typeface="Times New Roman" pitchFamily="18" charset="0"/>
              </a:rPr>
              <a:t>Зең саңырауқұлақтары </a:t>
            </a:r>
            <a:r>
              <a:rPr lang="kk-KZ" dirty="0" smtClean="0">
                <a:latin typeface="Times New Roman" pitchFamily="18" charset="0"/>
                <a:cs typeface="Times New Roman" pitchFamily="18" charset="0"/>
              </a:rPr>
              <a:t>сүт бетінде дамып, майды ыдыратады, оның дәмі ащы, шөп иісі білінеді.</a:t>
            </a:r>
          </a:p>
          <a:p>
            <a:pPr>
              <a:buNone/>
            </a:pPr>
            <a:endParaRPr lang="kk-KZ" b="1" dirty="0" smtClean="0">
              <a:latin typeface="Times New Roman" pitchFamily="18" charset="0"/>
              <a:cs typeface="Times New Roman" pitchFamily="18" charset="0"/>
            </a:endParaRPr>
          </a:p>
          <a:p>
            <a:endParaRPr lang="kk-KZ" b="1" dirty="0" smtClean="0">
              <a:latin typeface="Times New Roman" pitchFamily="18" charset="0"/>
              <a:cs typeface="Times New Roman" pitchFamily="18" charset="0"/>
            </a:endParaRPr>
          </a:p>
          <a:p>
            <a:endParaRPr lang="kk-KZ" b="1" dirty="0" smtClean="0">
              <a:latin typeface="Times New Roman" pitchFamily="18" charset="0"/>
              <a:cs typeface="Times New Roman" pitchFamily="18" charset="0"/>
            </a:endParaRPr>
          </a:p>
          <a:p>
            <a:endParaRPr lang="ru-RU" b="1" dirty="0">
              <a:latin typeface="Times New Roman" pitchFamily="18" charset="0"/>
              <a:cs typeface="Times New Roman" pitchFamily="18" charset="0"/>
            </a:endParaRPr>
          </a:p>
        </p:txBody>
      </p:sp>
      <p:pic>
        <p:nvPicPr>
          <p:cNvPr id="11267" name="Picture 3"/>
          <p:cNvPicPr>
            <a:picLocks noChangeAspect="1" noChangeArrowheads="1"/>
          </p:cNvPicPr>
          <p:nvPr/>
        </p:nvPicPr>
        <p:blipFill>
          <a:blip r:embed="rId2"/>
          <a:srcRect/>
          <a:stretch>
            <a:fillRect/>
          </a:stretch>
        </p:blipFill>
        <p:spPr bwMode="auto">
          <a:xfrm>
            <a:off x="2643174" y="4603220"/>
            <a:ext cx="5738826" cy="1683280"/>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5" presetClass="entr" presetSubtype="0" fill="hold" nodeType="clickEffect">
                                  <p:stCondLst>
                                    <p:cond delay="0"/>
                                  </p:stCondLst>
                                  <p:childTnLst>
                                    <p:set>
                                      <p:cBhvr>
                                        <p:cTn id="6" dur="1" fill="hold">
                                          <p:stCondLst>
                                            <p:cond delay="0"/>
                                          </p:stCondLst>
                                        </p:cTn>
                                        <p:tgtEl>
                                          <p:spTgt spid="11267"/>
                                        </p:tgtEl>
                                        <p:attrNameLst>
                                          <p:attrName>style.visibility</p:attrName>
                                        </p:attrNameLst>
                                      </p:cBhvr>
                                      <p:to>
                                        <p:strVal val="visible"/>
                                      </p:to>
                                    </p:set>
                                    <p:animEffect transition="in" filter="fade">
                                      <p:cBhvr>
                                        <p:cTn id="7" dur="2000"/>
                                        <p:tgtEl>
                                          <p:spTgt spid="11267"/>
                                        </p:tgtEl>
                                      </p:cBhvr>
                                    </p:animEffect>
                                    <p:anim calcmode="lin" valueType="num">
                                      <p:cBhvr>
                                        <p:cTn id="8" dur="2000" fill="hold"/>
                                        <p:tgtEl>
                                          <p:spTgt spid="11267"/>
                                        </p:tgtEl>
                                        <p:attrNameLst>
                                          <p:attrName>style.rotation</p:attrName>
                                        </p:attrNameLst>
                                      </p:cBhvr>
                                      <p:tavLst>
                                        <p:tav tm="0">
                                          <p:val>
                                            <p:fltVal val="720"/>
                                          </p:val>
                                        </p:tav>
                                        <p:tav tm="100000">
                                          <p:val>
                                            <p:fltVal val="0"/>
                                          </p:val>
                                        </p:tav>
                                      </p:tavLst>
                                    </p:anim>
                                    <p:anim calcmode="lin" valueType="num">
                                      <p:cBhvr>
                                        <p:cTn id="9" dur="2000" fill="hold"/>
                                        <p:tgtEl>
                                          <p:spTgt spid="11267"/>
                                        </p:tgtEl>
                                        <p:attrNameLst>
                                          <p:attrName>ppt_h</p:attrName>
                                        </p:attrNameLst>
                                      </p:cBhvr>
                                      <p:tavLst>
                                        <p:tav tm="0">
                                          <p:val>
                                            <p:fltVal val="0"/>
                                          </p:val>
                                        </p:tav>
                                        <p:tav tm="100000">
                                          <p:val>
                                            <p:strVal val="#ppt_h"/>
                                          </p:val>
                                        </p:tav>
                                      </p:tavLst>
                                    </p:anim>
                                    <p:anim calcmode="lin" valueType="num">
                                      <p:cBhvr>
                                        <p:cTn id="10" dur="2000" fill="hold"/>
                                        <p:tgtEl>
                                          <p:spTgt spid="11267"/>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kk-KZ" b="1" dirty="0" smtClean="0">
                <a:latin typeface="Times New Roman" pitchFamily="18" charset="0"/>
                <a:cs typeface="Times New Roman" pitchFamily="18" charset="0"/>
              </a:rPr>
              <a:t>Ішек таяқшасы (эшерихия) </a:t>
            </a:r>
            <a:r>
              <a:rPr lang="kk-KZ" dirty="0" smtClean="0">
                <a:latin typeface="Times New Roman" pitchFamily="18" charset="0"/>
                <a:cs typeface="Times New Roman" pitchFamily="18" charset="0"/>
              </a:rPr>
              <a:t>сүтке түскенде қышқыл және газ лактозаны ашытады. Сүт тез ұйыйды, бірақ  оның сапасы нашар болады. Газдың жиналынуына қарай тығыз масса ажыралады, ал кейде осыдан кейін сұйылады. Ішек таяқшасы түскен сүт ірімшік қайнатуға және басқа сүт тағамдарын жасауға жарамайды.</a:t>
            </a:r>
            <a:r>
              <a:rPr lang="kk-KZ" b="1" dirty="0" smtClean="0">
                <a:latin typeface="Times New Roman" pitchFamily="18" charset="0"/>
                <a:cs typeface="Times New Roman" pitchFamily="18" charset="0"/>
              </a:rPr>
              <a:t> </a:t>
            </a:r>
            <a:endParaRPr lang="ru-RU" b="1" dirty="0">
              <a:latin typeface="Times New Roman" pitchFamily="18" charset="0"/>
              <a:cs typeface="Times New Roman" pitchFamily="18" charset="0"/>
            </a:endParaRPr>
          </a:p>
        </p:txBody>
      </p:sp>
      <p:pic>
        <p:nvPicPr>
          <p:cNvPr id="13314" name="Picture 2"/>
          <p:cNvPicPr>
            <a:picLocks noChangeAspect="1" noChangeArrowheads="1"/>
          </p:cNvPicPr>
          <p:nvPr/>
        </p:nvPicPr>
        <p:blipFill>
          <a:blip r:embed="rId2"/>
          <a:srcRect/>
          <a:stretch>
            <a:fillRect/>
          </a:stretch>
        </p:blipFill>
        <p:spPr bwMode="auto">
          <a:xfrm>
            <a:off x="2571735" y="3690914"/>
            <a:ext cx="4071967" cy="316708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800" decel="100000"/>
                                        <p:tgtEl>
                                          <p:spTgt spid="13314"/>
                                        </p:tgtEl>
                                      </p:cBhvr>
                                    </p:animEffect>
                                    <p:anim calcmode="lin" valueType="num">
                                      <p:cBhvr>
                                        <p:cTn id="8" dur="800" decel="100000" fill="hold"/>
                                        <p:tgtEl>
                                          <p:spTgt spid="13314"/>
                                        </p:tgtEl>
                                        <p:attrNameLst>
                                          <p:attrName>style.rotation</p:attrName>
                                        </p:attrNameLst>
                                      </p:cBhvr>
                                      <p:tavLst>
                                        <p:tav tm="0">
                                          <p:val>
                                            <p:fltVal val="-90"/>
                                          </p:val>
                                        </p:tav>
                                        <p:tav tm="100000">
                                          <p:val>
                                            <p:fltVal val="0"/>
                                          </p:val>
                                        </p:tav>
                                      </p:tavLst>
                                    </p:anim>
                                    <p:anim calcmode="lin" valueType="num">
                                      <p:cBhvr>
                                        <p:cTn id="9" dur="800" decel="100000" fill="hold"/>
                                        <p:tgtEl>
                                          <p:spTgt spid="13314"/>
                                        </p:tgtEl>
                                        <p:attrNameLst>
                                          <p:attrName>ppt_x</p:attrName>
                                        </p:attrNameLst>
                                      </p:cBhvr>
                                      <p:tavLst>
                                        <p:tav tm="0">
                                          <p:val>
                                            <p:strVal val="#ppt_x+0.4"/>
                                          </p:val>
                                        </p:tav>
                                        <p:tav tm="100000">
                                          <p:val>
                                            <p:strVal val="#ppt_x-0.05"/>
                                          </p:val>
                                        </p:tav>
                                      </p:tavLst>
                                    </p:anim>
                                    <p:anim calcmode="lin" valueType="num">
                                      <p:cBhvr>
                                        <p:cTn id="10" dur="800" decel="100000" fill="hold"/>
                                        <p:tgtEl>
                                          <p:spTgt spid="1331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31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3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kk-KZ" b="1" dirty="0" smtClean="0">
                <a:latin typeface="Times New Roman" pitchFamily="18" charset="0"/>
                <a:cs typeface="Times New Roman" pitchFamily="18" charset="0"/>
              </a:rPr>
              <a:t>Ғажайып таяқша </a:t>
            </a:r>
            <a:r>
              <a:rPr lang="kk-KZ" dirty="0" smtClean="0">
                <a:latin typeface="Times New Roman" pitchFamily="18" charset="0"/>
                <a:cs typeface="Times New Roman" pitchFamily="18" charset="0"/>
              </a:rPr>
              <a:t>сол сияқты ауру кезеңінің соңғы кезеңіде қараталақ, геморрагиялық желінсау және басқа ауруларға шалдығудан сүттің түрі қызғылт тартады. Кейбі микрококктер мен бацилаллар кесірінен сүт қоюланады. Жабысқақа келеді, ал желінсау ауруы кезінде іріген үлпек пайда болады.</a:t>
            </a:r>
            <a:endParaRPr lang="ru-RU" b="1" dirty="0">
              <a:latin typeface="Times New Roman" pitchFamily="18" charset="0"/>
              <a:cs typeface="Times New Roman" pitchFamily="18" charset="0"/>
            </a:endParaRPr>
          </a:p>
        </p:txBody>
      </p:sp>
      <p:pic>
        <p:nvPicPr>
          <p:cNvPr id="12291" name="Picture 3"/>
          <p:cNvPicPr>
            <a:picLocks noChangeAspect="1" noChangeArrowheads="1"/>
          </p:cNvPicPr>
          <p:nvPr/>
        </p:nvPicPr>
        <p:blipFill>
          <a:blip r:embed="rId2"/>
          <a:srcRect/>
          <a:stretch>
            <a:fillRect/>
          </a:stretch>
        </p:blipFill>
        <p:spPr bwMode="auto">
          <a:xfrm>
            <a:off x="0" y="3786190"/>
            <a:ext cx="4467231" cy="2496802"/>
          </a:xfrm>
          <a:prstGeom prst="rect">
            <a:avLst/>
          </a:prstGeom>
          <a:noFill/>
          <a:ln w="9525">
            <a:noFill/>
            <a:miter lim="800000"/>
            <a:headEnd/>
            <a:tailEnd/>
          </a:ln>
          <a:effectLst/>
        </p:spPr>
      </p:pic>
      <p:pic>
        <p:nvPicPr>
          <p:cNvPr id="12292" name="Picture 4"/>
          <p:cNvPicPr>
            <a:picLocks noChangeAspect="1" noChangeArrowheads="1"/>
          </p:cNvPicPr>
          <p:nvPr/>
        </p:nvPicPr>
        <p:blipFill>
          <a:blip r:embed="rId3"/>
          <a:srcRect/>
          <a:stretch>
            <a:fillRect/>
          </a:stretch>
        </p:blipFill>
        <p:spPr bwMode="auto">
          <a:xfrm>
            <a:off x="4286248" y="3357562"/>
            <a:ext cx="4500562" cy="3001875"/>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fade">
                                      <p:cBhvr>
                                        <p:cTn id="7" dur="800" decel="100000"/>
                                        <p:tgtEl>
                                          <p:spTgt spid="12291"/>
                                        </p:tgtEl>
                                      </p:cBhvr>
                                    </p:animEffect>
                                    <p:anim calcmode="lin" valueType="num">
                                      <p:cBhvr>
                                        <p:cTn id="8" dur="800" decel="100000" fill="hold"/>
                                        <p:tgtEl>
                                          <p:spTgt spid="12291"/>
                                        </p:tgtEl>
                                        <p:attrNameLst>
                                          <p:attrName>style.rotation</p:attrName>
                                        </p:attrNameLst>
                                      </p:cBhvr>
                                      <p:tavLst>
                                        <p:tav tm="0">
                                          <p:val>
                                            <p:fltVal val="-90"/>
                                          </p:val>
                                        </p:tav>
                                        <p:tav tm="100000">
                                          <p:val>
                                            <p:fltVal val="0"/>
                                          </p:val>
                                        </p:tav>
                                      </p:tavLst>
                                    </p:anim>
                                    <p:anim calcmode="lin" valueType="num">
                                      <p:cBhvr>
                                        <p:cTn id="9" dur="800" decel="100000" fill="hold"/>
                                        <p:tgtEl>
                                          <p:spTgt spid="12291"/>
                                        </p:tgtEl>
                                        <p:attrNameLst>
                                          <p:attrName>ppt_x</p:attrName>
                                        </p:attrNameLst>
                                      </p:cBhvr>
                                      <p:tavLst>
                                        <p:tav tm="0">
                                          <p:val>
                                            <p:strVal val="#ppt_x+0.4"/>
                                          </p:val>
                                        </p:tav>
                                        <p:tav tm="100000">
                                          <p:val>
                                            <p:strVal val="#ppt_x-0.05"/>
                                          </p:val>
                                        </p:tav>
                                      </p:tavLst>
                                    </p:anim>
                                    <p:anim calcmode="lin" valueType="num">
                                      <p:cBhvr>
                                        <p:cTn id="10" dur="800" decel="100000" fill="hold"/>
                                        <p:tgtEl>
                                          <p:spTgt spid="12291"/>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2291"/>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2291"/>
                                        </p:tgtEl>
                                        <p:attrNameLst>
                                          <p:attrName>ppt_y</p:attrName>
                                        </p:attrNameLst>
                                      </p:cBhvr>
                                      <p:tavLst>
                                        <p:tav tm="0">
                                          <p:val>
                                            <p:strVal val="#ppt_y+0.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30" presetClass="entr" presetSubtype="0" fill="hold" nodeType="clickEffect">
                                  <p:stCondLst>
                                    <p:cond delay="0"/>
                                  </p:stCondLst>
                                  <p:childTnLst>
                                    <p:set>
                                      <p:cBhvr>
                                        <p:cTn id="16" dur="1" fill="hold">
                                          <p:stCondLst>
                                            <p:cond delay="0"/>
                                          </p:stCondLst>
                                        </p:cTn>
                                        <p:tgtEl>
                                          <p:spTgt spid="12292"/>
                                        </p:tgtEl>
                                        <p:attrNameLst>
                                          <p:attrName>style.visibility</p:attrName>
                                        </p:attrNameLst>
                                      </p:cBhvr>
                                      <p:to>
                                        <p:strVal val="visible"/>
                                      </p:to>
                                    </p:set>
                                    <p:animEffect transition="in" filter="fade">
                                      <p:cBhvr>
                                        <p:cTn id="17" dur="800" decel="100000"/>
                                        <p:tgtEl>
                                          <p:spTgt spid="12292"/>
                                        </p:tgtEl>
                                      </p:cBhvr>
                                    </p:animEffect>
                                    <p:anim calcmode="lin" valueType="num">
                                      <p:cBhvr>
                                        <p:cTn id="18" dur="800" decel="100000" fill="hold"/>
                                        <p:tgtEl>
                                          <p:spTgt spid="12292"/>
                                        </p:tgtEl>
                                        <p:attrNameLst>
                                          <p:attrName>style.rotation</p:attrName>
                                        </p:attrNameLst>
                                      </p:cBhvr>
                                      <p:tavLst>
                                        <p:tav tm="0">
                                          <p:val>
                                            <p:fltVal val="-90"/>
                                          </p:val>
                                        </p:tav>
                                        <p:tav tm="100000">
                                          <p:val>
                                            <p:fltVal val="0"/>
                                          </p:val>
                                        </p:tav>
                                      </p:tavLst>
                                    </p:anim>
                                    <p:anim calcmode="lin" valueType="num">
                                      <p:cBhvr>
                                        <p:cTn id="19" dur="800" decel="100000" fill="hold"/>
                                        <p:tgtEl>
                                          <p:spTgt spid="12292"/>
                                        </p:tgtEl>
                                        <p:attrNameLst>
                                          <p:attrName>ppt_x</p:attrName>
                                        </p:attrNameLst>
                                      </p:cBhvr>
                                      <p:tavLst>
                                        <p:tav tm="0">
                                          <p:val>
                                            <p:strVal val="#ppt_x+0.4"/>
                                          </p:val>
                                        </p:tav>
                                        <p:tav tm="100000">
                                          <p:val>
                                            <p:strVal val="#ppt_x-0.05"/>
                                          </p:val>
                                        </p:tav>
                                      </p:tavLst>
                                    </p:anim>
                                    <p:anim calcmode="lin" valueType="num">
                                      <p:cBhvr>
                                        <p:cTn id="20" dur="800" decel="100000" fill="hold"/>
                                        <p:tgtEl>
                                          <p:spTgt spid="12292"/>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12292"/>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1229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42910" y="642918"/>
            <a:ext cx="8043890" cy="4075386"/>
          </a:xfrm>
        </p:spPr>
        <p:txBody>
          <a:bodyPr>
            <a:noAutofit/>
            <a:scene3d>
              <a:camera prst="orthographicFront"/>
              <a:lightRig rig="threePt" dir="t"/>
            </a:scene3d>
            <a:sp3d extrusionH="57150">
              <a:bevelT w="38100" h="38100"/>
            </a:sp3d>
          </a:bodyPr>
          <a:lstStyle/>
          <a:p>
            <a:pPr algn="ctr"/>
            <a:r>
              <a:rPr lang="kk-KZ" sz="3200" b="1" dirty="0" smtClean="0">
                <a:solidFill>
                  <a:sysClr val="windowText" lastClr="000000"/>
                </a:solidFill>
                <a:latin typeface="Times New Roman" pitchFamily="18" charset="0"/>
                <a:cs typeface="Times New Roman" pitchFamily="18" charset="0"/>
              </a:rPr>
              <a:t>Сүт –жаңа туған төлдерді қоректендіруге арналған сиырдың сүт безінің өнімі. Оның түсі ақ немесе аздап сарғылт, дәмі тәтті, құрамынды: су, май, белок, сүт қанты, минералды заттар, витаминдер, ферменттер, гармондар бар. Сүт күрделі биологиялық сұйық деп аталады, себебі құрамына күрделі биологиялық заттар кіреді.</a:t>
            </a:r>
            <a:endParaRPr lang="ru-RU" sz="3200" b="1" dirty="0">
              <a:solidFill>
                <a:sysClr val="windowText" lastClr="000000"/>
              </a:solidFill>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sp>
        <p:nvSpPr>
          <p:cNvPr id="4" name="Прямоугольник 3"/>
          <p:cNvSpPr/>
          <p:nvPr/>
        </p:nvSpPr>
        <p:spPr>
          <a:xfrm>
            <a:off x="2071670" y="2143116"/>
            <a:ext cx="4907113" cy="1569660"/>
          </a:xfrm>
          <a:prstGeom prst="rect">
            <a:avLst/>
          </a:prstGeom>
          <a:noFill/>
        </p:spPr>
        <p:txBody>
          <a:bodyPr wrap="none" lIns="91440" tIns="45720" rIns="91440" bIns="45720">
            <a:spAutoFit/>
          </a:bodyPr>
          <a:lstStyle/>
          <a:p>
            <a:pPr algn="ctr"/>
            <a:r>
              <a:rPr lang="ru-RU" sz="9600" b="1" cap="none" spc="0" dirty="0" smtClean="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rPr>
              <a:t>СОҢЫ.</a:t>
            </a:r>
            <a:endParaRPr lang="ru-RU" sz="9600" b="1" cap="none" spc="0" dirty="0">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endParaRPr>
          </a:p>
        </p:txBody>
      </p:sp>
    </p:spTree>
  </p:cSld>
  <p:clrMapOvr>
    <a:masterClrMapping/>
  </p:clrMapOvr>
  <p:transition>
    <p:dissolv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p:txBody>
          <a:bodyPr/>
          <a:lstStyle/>
          <a:p>
            <a:pPr algn="ctr"/>
            <a:r>
              <a:rPr lang="kk-KZ" dirty="0" smtClean="0">
                <a:latin typeface="Times New Roman" pitchFamily="18" charset="0"/>
                <a:cs typeface="Times New Roman" pitchFamily="18" charset="0"/>
              </a:rPr>
              <a:t>Сүттің микробиологиясы.</a:t>
            </a:r>
            <a:endParaRPr lang="ru-RU" dirty="0">
              <a:latin typeface="Times New Roman" pitchFamily="18" charset="0"/>
              <a:cs typeface="Times New Roman" pitchFamily="18" charset="0"/>
            </a:endParaRPr>
          </a:p>
        </p:txBody>
      </p:sp>
      <p:sp>
        <p:nvSpPr>
          <p:cNvPr id="3" name="Содержимое 2"/>
          <p:cNvSpPr>
            <a:spLocks noGrp="1"/>
          </p:cNvSpPr>
          <p:nvPr>
            <p:ph sz="half" idx="1"/>
          </p:nvPr>
        </p:nvSpPr>
        <p:spPr/>
        <p:txBody>
          <a:bodyPr/>
          <a:lstStyle/>
          <a:p>
            <a:r>
              <a:rPr lang="kk-KZ" dirty="0" smtClean="0">
                <a:latin typeface="Times New Roman" pitchFamily="18" charset="0"/>
                <a:cs typeface="Times New Roman" pitchFamily="18" charset="0"/>
              </a:rPr>
              <a:t>Сүт әр түрлі микроорганизмдердің дамуына жақсы орта болып табылады; оны көбінесе температуралық өндеу өткізбей қолданылады.</a:t>
            </a:r>
            <a:endParaRPr lang="ru-RU" dirty="0">
              <a:latin typeface="Times New Roman" pitchFamily="18" charset="0"/>
              <a:cs typeface="Times New Roman" pitchFamily="18" charset="0"/>
            </a:endParaRPr>
          </a:p>
        </p:txBody>
      </p:sp>
      <p:pic>
        <p:nvPicPr>
          <p:cNvPr id="1026" name="Picture 2" descr="C:\Users\admin\Desktop\молоко\70729142_bb000cf47580.jpg"/>
          <p:cNvPicPr>
            <a:picLocks noGrp="1" noChangeAspect="1" noChangeArrowheads="1"/>
          </p:cNvPicPr>
          <p:nvPr>
            <p:ph sz="half" idx="2"/>
          </p:nvPr>
        </p:nvPicPr>
        <p:blipFill>
          <a:blip r:embed="rId2"/>
          <a:srcRect/>
          <a:stretch>
            <a:fillRect/>
          </a:stretch>
        </p:blipFill>
        <p:spPr bwMode="auto">
          <a:xfrm>
            <a:off x="4771150" y="714356"/>
            <a:ext cx="3645775" cy="3758425"/>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Scale>
                                      <p:cBhvr>
                                        <p:cTn id="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
                                        </p:tgtEl>
                                        <p:attrNameLst>
                                          <p:attrName>ppt_x</p:attrName>
                                          <p:attrName>ppt_y</p:attrName>
                                        </p:attrNameLst>
                                      </p:cBhvr>
                                    </p:animMotion>
                                    <p:animEffect transition="in" filter="fade">
                                      <p:cBhvr>
                                        <p:cTn id="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Заголовок 6"/>
          <p:cNvSpPr>
            <a:spLocks noGrp="1"/>
          </p:cNvSpPr>
          <p:nvPr>
            <p:ph type="title"/>
          </p:nvPr>
        </p:nvSpPr>
        <p:spPr/>
        <p:txBody>
          <a:bodyPr/>
          <a:lstStyle/>
          <a:p>
            <a:pPr algn="ctr"/>
            <a:r>
              <a:rPr lang="kk-KZ" dirty="0" smtClean="0">
                <a:latin typeface="Times New Roman" pitchFamily="18" charset="0"/>
                <a:cs typeface="Times New Roman" pitchFamily="18" charset="0"/>
              </a:rPr>
              <a:t>Сүттің ластану жолдары.</a:t>
            </a:r>
            <a:endParaRPr lang="ru-RU" dirty="0">
              <a:latin typeface="Times New Roman" pitchFamily="18" charset="0"/>
              <a:cs typeface="Times New Roman" pitchFamily="18" charset="0"/>
            </a:endParaRPr>
          </a:p>
        </p:txBody>
      </p:sp>
      <p:sp>
        <p:nvSpPr>
          <p:cNvPr id="8" name="Содержимое 7"/>
          <p:cNvSpPr>
            <a:spLocks noGrp="1"/>
          </p:cNvSpPr>
          <p:nvPr>
            <p:ph idx="1"/>
          </p:nvPr>
        </p:nvSpPr>
        <p:spPr/>
        <p:txBody>
          <a:bodyPr/>
          <a:lstStyle/>
          <a:p>
            <a:endParaRPr lang="kk-KZ" dirty="0" smtClean="0">
              <a:latin typeface="Times New Roman" pitchFamily="18" charset="0"/>
              <a:cs typeface="Times New Roman" pitchFamily="18" charset="0"/>
            </a:endParaRPr>
          </a:p>
          <a:p>
            <a:r>
              <a:rPr lang="kk-KZ" dirty="0" smtClean="0">
                <a:latin typeface="Times New Roman" pitchFamily="18" charset="0"/>
                <a:cs typeface="Times New Roman" pitchFamily="18" charset="0"/>
              </a:rPr>
              <a:t>    Сүтті алған кезде онда, микроорганизмдер таралуы желік микрофлорасы мен сыртқы көздерден болады: жануарлардың терісі, төсегіш заттар, азықтар, ауа, су, құралдар және ыдыстар, сүт ферма </a:t>
            </a:r>
            <a:r>
              <a:rPr lang="ru-RU" dirty="0" smtClean="0">
                <a:latin typeface="Times New Roman" pitchFamily="18" charset="0"/>
                <a:cs typeface="Times New Roman" pitchFamily="18" charset="0"/>
              </a:rPr>
              <a:t>–</a:t>
            </a:r>
            <a:r>
              <a:rPr lang="kk-KZ" dirty="0" smtClean="0">
                <a:latin typeface="Times New Roman" pitchFamily="18" charset="0"/>
                <a:cs typeface="Times New Roman" pitchFamily="18" charset="0"/>
              </a:rPr>
              <a:t> жұмысшыларының киімдері мен қолдары, жануар желіні, сүтке қанмен келетін заттардан сүт безінде пайда болады.</a:t>
            </a:r>
            <a:endParaRPr lang="ru-RU" dirty="0">
              <a:latin typeface="Times New Roman" pitchFamily="18" charset="0"/>
              <a:cs typeface="Times New Roman" pitchFamily="18" charset="0"/>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kk-KZ" b="1" dirty="0" smtClean="0">
                <a:latin typeface="Times New Roman" pitchFamily="18" charset="0"/>
                <a:cs typeface="Times New Roman" pitchFamily="18" charset="0"/>
              </a:rPr>
              <a:t>Микротардың кейбіреуіне сүт жақы қоректік орта</a:t>
            </a:r>
            <a:r>
              <a:rPr lang="kk-KZ" dirty="0" smtClean="0">
                <a:latin typeface="Times New Roman" pitchFamily="18" charset="0"/>
                <a:cs typeface="Times New Roman" pitchFamily="18" charset="0"/>
              </a:rPr>
              <a:t>. Микробтар емшек үрпісінде, желінде көп, сүт жолында, альвеолдарда аз болады. Микробтардың көбісі цидты заттардың әсерінен өледі, төзімді микрококктер және шығу тегі жөнінде ішек сүтқышқылды стептококктреге ұқсас стрептококктер сақталады. Алғашқы сауылған сүтте инфекциялы ауру қоздырушы микробтар көп болуы мүмкін.</a:t>
            </a:r>
            <a:endParaRPr lang="ru-RU" dirty="0">
              <a:latin typeface="Times New Roman" pitchFamily="18" charset="0"/>
              <a:cs typeface="Times New Roman" pitchFamily="18" charset="0"/>
            </a:endParaRPr>
          </a:p>
        </p:txBody>
      </p:sp>
      <p:pic>
        <p:nvPicPr>
          <p:cNvPr id="15362" name="Picture 2" descr="C:\Users\admin\Desktop\молоко\8cfc3581fa5ff15e1758c71a1322182c.jpg"/>
          <p:cNvPicPr>
            <a:picLocks noChangeAspect="1" noChangeArrowheads="1"/>
          </p:cNvPicPr>
          <p:nvPr/>
        </p:nvPicPr>
        <p:blipFill>
          <a:blip r:embed="rId2"/>
          <a:srcRect/>
          <a:stretch>
            <a:fillRect/>
          </a:stretch>
        </p:blipFill>
        <p:spPr bwMode="auto">
          <a:xfrm>
            <a:off x="5715008" y="4143380"/>
            <a:ext cx="1785950" cy="2303701"/>
          </a:xfrm>
          <a:prstGeom prst="rect">
            <a:avLst/>
          </a:prstGeom>
          <a:noFill/>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15362"/>
                                        </p:tgtEl>
                                        <p:attrNameLst>
                                          <p:attrName>style.visibility</p:attrName>
                                        </p:attrNameLst>
                                      </p:cBhvr>
                                      <p:to>
                                        <p:strVal val="visible"/>
                                      </p:to>
                                    </p:set>
                                    <p:animScale>
                                      <p:cBhvr>
                                        <p:cTn id="7" dur="1000" decel="50000" fill="hold">
                                          <p:stCondLst>
                                            <p:cond delay="0"/>
                                          </p:stCondLst>
                                        </p:cTn>
                                        <p:tgtEl>
                                          <p:spTgt spid="1536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5362"/>
                                        </p:tgtEl>
                                        <p:attrNameLst>
                                          <p:attrName>ppt_x</p:attrName>
                                          <p:attrName>ppt_y</p:attrName>
                                        </p:attrNameLst>
                                      </p:cBhvr>
                                    </p:animMotion>
                                    <p:animEffect transition="in" filter="fade">
                                      <p:cBhvr>
                                        <p:cTn id="9" dur="1000"/>
                                        <p:tgtEl>
                                          <p:spTgt spid="15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kk-KZ" dirty="0" smtClean="0">
                <a:latin typeface="Times New Roman" pitchFamily="18" charset="0"/>
                <a:cs typeface="Times New Roman" pitchFamily="18" charset="0"/>
              </a:rPr>
              <a:t>Инфекциялық аурумен ауыратын жануарларда қаннан сүтке сол аурудың қоздырғышы түсу мүмкін. Мастит кезінде желіндегі сүтте көптеген микроорганизмдер болады, көбісі іріңді және токсинді стафилакоктар.</a:t>
            </a:r>
            <a:endParaRPr lang="ru-RU" dirty="0">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a:srcRect/>
          <a:stretch>
            <a:fillRect/>
          </a:stretch>
        </p:blipFill>
        <p:spPr bwMode="auto">
          <a:xfrm>
            <a:off x="928662" y="2928934"/>
            <a:ext cx="3662366" cy="2621369"/>
          </a:xfrm>
          <a:prstGeom prst="ellipse">
            <a:avLst/>
          </a:prstGeom>
          <a:ln>
            <a:noFill/>
          </a:ln>
          <a:effectLst>
            <a:softEdge rad="112500"/>
          </a:effectLst>
        </p:spPr>
      </p:pic>
      <p:pic>
        <p:nvPicPr>
          <p:cNvPr id="3075" name="Picture 3"/>
          <p:cNvPicPr>
            <a:picLocks noChangeAspect="1" noChangeArrowheads="1"/>
          </p:cNvPicPr>
          <p:nvPr/>
        </p:nvPicPr>
        <p:blipFill>
          <a:blip r:embed="rId3"/>
          <a:srcRect/>
          <a:stretch>
            <a:fillRect/>
          </a:stretch>
        </p:blipFill>
        <p:spPr bwMode="auto">
          <a:xfrm>
            <a:off x="5214942" y="2643182"/>
            <a:ext cx="2962275" cy="3019425"/>
          </a:xfrm>
          <a:prstGeom prst="ellipse">
            <a:avLst/>
          </a:prstGeom>
          <a:ln>
            <a:noFill/>
          </a:ln>
          <a:effectLst>
            <a:softEdge rad="112500"/>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calcmode="lin" valueType="num">
                                      <p:cBhvr>
                                        <p:cTn id="7" dur="500" decel="50000" fill="hold">
                                          <p:stCondLst>
                                            <p:cond delay="0"/>
                                          </p:stCondLst>
                                        </p:cTn>
                                        <p:tgtEl>
                                          <p:spTgt spid="307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07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074"/>
                                        </p:tgtEl>
                                        <p:attrNameLst>
                                          <p:attrName>ppt_w</p:attrName>
                                        </p:attrNameLst>
                                      </p:cBhvr>
                                      <p:tavLst>
                                        <p:tav tm="0">
                                          <p:val>
                                            <p:strVal val="#ppt_w*.05"/>
                                          </p:val>
                                        </p:tav>
                                        <p:tav tm="100000">
                                          <p:val>
                                            <p:strVal val="#ppt_w"/>
                                          </p:val>
                                        </p:tav>
                                      </p:tavLst>
                                    </p:anim>
                                    <p:anim calcmode="lin" valueType="num">
                                      <p:cBhvr>
                                        <p:cTn id="10" dur="1000" fill="hold"/>
                                        <p:tgtEl>
                                          <p:spTgt spid="307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07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07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07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074"/>
                                        </p:tgtEl>
                                      </p:cBhvr>
                                    </p:animEffect>
                                  </p:childTnLst>
                                </p:cTn>
                              </p:par>
                              <p:par>
                                <p:cTn id="15" presetID="25" presetClass="entr" presetSubtype="0" fill="hold" nodeType="withEffect">
                                  <p:stCondLst>
                                    <p:cond delay="0"/>
                                  </p:stCondLst>
                                  <p:childTnLst>
                                    <p:set>
                                      <p:cBhvr>
                                        <p:cTn id="16" dur="1" fill="hold">
                                          <p:stCondLst>
                                            <p:cond delay="0"/>
                                          </p:stCondLst>
                                        </p:cTn>
                                        <p:tgtEl>
                                          <p:spTgt spid="3075"/>
                                        </p:tgtEl>
                                        <p:attrNameLst>
                                          <p:attrName>style.visibility</p:attrName>
                                        </p:attrNameLst>
                                      </p:cBhvr>
                                      <p:to>
                                        <p:strVal val="visible"/>
                                      </p:to>
                                    </p:set>
                                    <p:anim calcmode="lin" valueType="num">
                                      <p:cBhvr>
                                        <p:cTn id="17" dur="500" decel="50000" fill="hold">
                                          <p:stCondLst>
                                            <p:cond delay="0"/>
                                          </p:stCondLst>
                                        </p:cTn>
                                        <p:tgtEl>
                                          <p:spTgt spid="3075"/>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3075"/>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3075"/>
                                        </p:tgtEl>
                                        <p:attrNameLst>
                                          <p:attrName>ppt_w</p:attrName>
                                        </p:attrNameLst>
                                      </p:cBhvr>
                                      <p:tavLst>
                                        <p:tav tm="0">
                                          <p:val>
                                            <p:strVal val="#ppt_w*.05"/>
                                          </p:val>
                                        </p:tav>
                                        <p:tav tm="100000">
                                          <p:val>
                                            <p:strVal val="#ppt_w"/>
                                          </p:val>
                                        </p:tav>
                                      </p:tavLst>
                                    </p:anim>
                                    <p:anim calcmode="lin" valueType="num">
                                      <p:cBhvr>
                                        <p:cTn id="20" dur="1000" fill="hold"/>
                                        <p:tgtEl>
                                          <p:spTgt spid="3075"/>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3075"/>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3075"/>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3075"/>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30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kk-KZ" dirty="0" smtClean="0">
                <a:latin typeface="Times New Roman" pitchFamily="18" charset="0"/>
                <a:cs typeface="Times New Roman" pitchFamily="18" charset="0"/>
              </a:rPr>
              <a:t>Асептикалық сүттің </a:t>
            </a:r>
            <a:r>
              <a:rPr lang="ru-RU" dirty="0" smtClean="0">
                <a:latin typeface="Times New Roman" pitchFamily="18" charset="0"/>
                <a:cs typeface="Times New Roman" pitchFamily="18" charset="0"/>
              </a:rPr>
              <a:t>1мл-де </a:t>
            </a:r>
            <a:r>
              <a:rPr lang="kk-KZ" dirty="0" smtClean="0">
                <a:latin typeface="Times New Roman" pitchFamily="18" charset="0"/>
                <a:cs typeface="Times New Roman" pitchFamily="18" charset="0"/>
              </a:rPr>
              <a:t>шамасы көлемде бактериялар болады; бірнеше жүздік немесе </a:t>
            </a:r>
            <a:r>
              <a:rPr lang="ru-RU" dirty="0" smtClean="0">
                <a:latin typeface="Times New Roman" pitchFamily="18" charset="0"/>
                <a:cs typeface="Times New Roman" pitchFamily="18" charset="0"/>
              </a:rPr>
              <a:t>1-2 </a:t>
            </a:r>
            <a:r>
              <a:rPr lang="kk-KZ" dirty="0" smtClean="0">
                <a:latin typeface="Times New Roman" pitchFamily="18" charset="0"/>
                <a:cs typeface="Times New Roman" pitchFamily="18" charset="0"/>
              </a:rPr>
              <a:t>мың. Бұл цистерналар мен сүт өнімдерінде болып, сүттің және желін ұлпасының бактерицидті  әсеріне бейімделетін бактериялар, олар жойылып қана қоймай, көбейеді. </a:t>
            </a:r>
            <a:endParaRPr lang="ru-RU" dirty="0">
              <a:latin typeface="Times New Roman" pitchFamily="18" charset="0"/>
              <a:cs typeface="Times New Roman" pitchFamily="18" charset="0"/>
            </a:endParaRPr>
          </a:p>
        </p:txBody>
      </p:sp>
      <p:pic>
        <p:nvPicPr>
          <p:cNvPr id="4098" name="Picture 2"/>
          <p:cNvPicPr>
            <a:picLocks noChangeAspect="1" noChangeArrowheads="1"/>
          </p:cNvPicPr>
          <p:nvPr/>
        </p:nvPicPr>
        <p:blipFill>
          <a:blip r:embed="rId2"/>
          <a:srcRect/>
          <a:stretch>
            <a:fillRect/>
          </a:stretch>
        </p:blipFill>
        <p:spPr bwMode="auto">
          <a:xfrm>
            <a:off x="2285984" y="3214686"/>
            <a:ext cx="4643470" cy="3287577"/>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from="(-#ppt_w/2)" to="(#ppt_x)" calcmode="lin" valueType="num">
                                      <p:cBhvr>
                                        <p:cTn id="7" dur="600" fill="hold">
                                          <p:stCondLst>
                                            <p:cond delay="0"/>
                                          </p:stCondLst>
                                        </p:cTn>
                                        <p:tgtEl>
                                          <p:spTgt spid="4098"/>
                                        </p:tgtEl>
                                        <p:attrNameLst>
                                          <p:attrName>ppt_x</p:attrName>
                                        </p:attrNameLst>
                                      </p:cBhvr>
                                    </p:anim>
                                    <p:anim from="0" to="-1.0" calcmode="lin" valueType="num">
                                      <p:cBhvr>
                                        <p:cTn id="8" dur="200" decel="50000" autoRev="1" fill="hold">
                                          <p:stCondLst>
                                            <p:cond delay="600"/>
                                          </p:stCondLst>
                                        </p:cTn>
                                        <p:tgtEl>
                                          <p:spTgt spid="4098"/>
                                        </p:tgtEl>
                                        <p:attrNameLst>
                                          <p:attrName>xshear</p:attrName>
                                        </p:attrNameLst>
                                      </p:cBhvr>
                                    </p:anim>
                                    <p:animScale>
                                      <p:cBhvr>
                                        <p:cTn id="9" dur="200" decel="100000" autoRev="1" fill="hold">
                                          <p:stCondLst>
                                            <p:cond delay="600"/>
                                          </p:stCondLst>
                                        </p:cTn>
                                        <p:tgtEl>
                                          <p:spTgt spid="4098"/>
                                        </p:tgtEl>
                                      </p:cBhvr>
                                      <p:from x="100000" y="100000"/>
                                      <p:to x="80000" y="100000"/>
                                    </p:animScale>
                                    <p:anim by="(#ppt_h/3+#ppt_w*0.1)" calcmode="lin" valueType="num">
                                      <p:cBhvr additive="sum">
                                        <p:cTn id="10" dur="200" decel="100000" autoRev="1" fill="hold">
                                          <p:stCondLst>
                                            <p:cond delay="600"/>
                                          </p:stCondLst>
                                        </p:cTn>
                                        <p:tgtEl>
                                          <p:spTgt spid="4098"/>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kk-KZ" dirty="0" smtClean="0">
                <a:latin typeface="Times New Roman" pitchFamily="18" charset="0"/>
                <a:cs typeface="Times New Roman" pitchFamily="18" charset="0"/>
              </a:rPr>
              <a:t>Мұндай микробтар </a:t>
            </a:r>
            <a:r>
              <a:rPr lang="ru-RU" dirty="0" smtClean="0">
                <a:latin typeface="Times New Roman" pitchFamily="18" charset="0"/>
                <a:cs typeface="Times New Roman" pitchFamily="18" charset="0"/>
              </a:rPr>
              <a:t>–</a:t>
            </a:r>
            <a:r>
              <a:rPr lang="kk-KZ" dirty="0" smtClean="0">
                <a:latin typeface="Times New Roman" pitchFamily="18" charset="0"/>
                <a:cs typeface="Times New Roman" pitchFamily="18" charset="0"/>
              </a:rPr>
              <a:t> желін комменсалдары, микрококка, кейде маститті стрептококкалар мен энтерококкалар боп табылады. Емізіктің тесіктерінен сырттан желінге кіретін аздаған микрооганизмдер соның ішінде жойылады. </a:t>
            </a:r>
            <a:endParaRPr lang="ru-RU" dirty="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a:srcRect/>
          <a:stretch>
            <a:fillRect/>
          </a:stretch>
        </p:blipFill>
        <p:spPr bwMode="auto">
          <a:xfrm>
            <a:off x="0" y="3071810"/>
            <a:ext cx="3071814" cy="2160509"/>
          </a:xfrm>
          <a:prstGeom prst="rect">
            <a:avLst/>
          </a:prstGeom>
          <a:noFill/>
          <a:ln w="9525">
            <a:noFill/>
            <a:miter lim="800000"/>
            <a:headEnd/>
            <a:tailEnd/>
          </a:ln>
          <a:effectLst/>
        </p:spPr>
      </p:pic>
      <p:pic>
        <p:nvPicPr>
          <p:cNvPr id="5123" name="Picture 3"/>
          <p:cNvPicPr>
            <a:picLocks noChangeAspect="1" noChangeArrowheads="1"/>
          </p:cNvPicPr>
          <p:nvPr/>
        </p:nvPicPr>
        <p:blipFill>
          <a:blip r:embed="rId3"/>
          <a:srcRect/>
          <a:stretch>
            <a:fillRect/>
          </a:stretch>
        </p:blipFill>
        <p:spPr bwMode="auto">
          <a:xfrm>
            <a:off x="3214678" y="3071810"/>
            <a:ext cx="3097023" cy="2143140"/>
          </a:xfrm>
          <a:prstGeom prst="rect">
            <a:avLst/>
          </a:prstGeom>
          <a:noFill/>
          <a:ln w="9525">
            <a:noFill/>
            <a:miter lim="800000"/>
            <a:headEnd/>
            <a:tailEnd/>
          </a:ln>
          <a:effectLst/>
        </p:spPr>
      </p:pic>
      <p:pic>
        <p:nvPicPr>
          <p:cNvPr id="5124" name="Picture 4"/>
          <p:cNvPicPr>
            <a:picLocks noChangeAspect="1" noChangeArrowheads="1"/>
          </p:cNvPicPr>
          <p:nvPr/>
        </p:nvPicPr>
        <p:blipFill>
          <a:blip r:embed="rId4"/>
          <a:srcRect/>
          <a:stretch>
            <a:fillRect/>
          </a:stretch>
        </p:blipFill>
        <p:spPr bwMode="auto">
          <a:xfrm>
            <a:off x="6429388" y="3071810"/>
            <a:ext cx="3071814" cy="2303861"/>
          </a:xfrm>
          <a:prstGeom prst="rect">
            <a:avLst/>
          </a:prstGeom>
          <a:noFill/>
          <a:ln w="9525">
            <a:noFill/>
            <a:miter lim="800000"/>
            <a:headEnd/>
            <a:tailEnd/>
          </a:ln>
          <a:effectLst/>
        </p:spPr>
      </p:pic>
      <p:pic>
        <p:nvPicPr>
          <p:cNvPr id="5125" name="Picture 5"/>
          <p:cNvPicPr>
            <a:picLocks noChangeAspect="1" noChangeArrowheads="1"/>
          </p:cNvPicPr>
          <p:nvPr/>
        </p:nvPicPr>
        <p:blipFill>
          <a:blip r:embed="rId5"/>
          <a:srcRect/>
          <a:stretch>
            <a:fillRect/>
          </a:stretch>
        </p:blipFill>
        <p:spPr bwMode="auto">
          <a:xfrm>
            <a:off x="1785918" y="5203334"/>
            <a:ext cx="5857916" cy="1654666"/>
          </a:xfrm>
          <a:prstGeom prst="rect">
            <a:avLst/>
          </a:prstGeom>
          <a:noFill/>
          <a:ln w="9525">
            <a:noFill/>
            <a:miter lim="800000"/>
            <a:headEnd/>
            <a:tailEnd/>
          </a:ln>
          <a:effectLst/>
        </p:spPr>
      </p:pic>
    </p:spTree>
  </p:cSld>
  <p:clrMapOvr>
    <a:masterClrMapping/>
  </p:clrMapOvr>
  <p:transition>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502920" y="530352"/>
            <a:ext cx="8183880" cy="5184664"/>
          </a:xfrm>
        </p:spPr>
        <p:txBody>
          <a:bodyPr>
            <a:noAutofit/>
          </a:bodyPr>
          <a:lstStyle/>
          <a:p>
            <a:r>
              <a:rPr lang="kk-KZ" smtClean="0">
                <a:latin typeface="Times New Roman" pitchFamily="18" charset="0"/>
                <a:cs typeface="Times New Roman" pitchFamily="18" charset="0"/>
              </a:rPr>
              <a:t>  Сүттің </a:t>
            </a:r>
            <a:r>
              <a:rPr lang="kk-KZ" dirty="0" smtClean="0">
                <a:latin typeface="Times New Roman" pitchFamily="18" charset="0"/>
                <a:cs typeface="Times New Roman" pitchFamily="18" charset="0"/>
              </a:rPr>
              <a:t>микрофлорасы бірнеше топтардан тұрады: </a:t>
            </a:r>
            <a:r>
              <a:rPr lang="en-US" dirty="0" smtClean="0">
                <a:latin typeface="Times New Roman" pitchFamily="18" charset="0"/>
                <a:cs typeface="Times New Roman" pitchFamily="18" charset="0"/>
              </a:rPr>
              <a:t>N </a:t>
            </a:r>
            <a:r>
              <a:rPr lang="ru-RU" dirty="0" smtClean="0">
                <a:latin typeface="Times New Roman" pitchFamily="18" charset="0"/>
                <a:cs typeface="Times New Roman" pitchFamily="18" charset="0"/>
              </a:rPr>
              <a:t>ж</a:t>
            </a:r>
            <a:r>
              <a:rPr lang="kk-KZ" dirty="0" smtClean="0">
                <a:latin typeface="Times New Roman" pitchFamily="18" charset="0"/>
                <a:cs typeface="Times New Roman" pitchFamily="18" charset="0"/>
              </a:rPr>
              <a:t>әне </a:t>
            </a:r>
            <a:r>
              <a:rPr lang="en-US" dirty="0" smtClean="0">
                <a:latin typeface="Times New Roman" pitchFamily="18" charset="0"/>
                <a:cs typeface="Times New Roman" pitchFamily="18" charset="0"/>
              </a:rPr>
              <a:t>D</a:t>
            </a:r>
            <a:r>
              <a:rPr lang="kk-KZ" dirty="0" smtClean="0">
                <a:latin typeface="Times New Roman" pitchFamily="18" charset="0"/>
                <a:cs typeface="Times New Roman" pitchFamily="18" charset="0"/>
              </a:rPr>
              <a:t> серологика тобындағы стептококкалар; сүт қышқылды таяқщалар; жуу сапасын линездейтін псирофильді микробтар тұқымының өкілдері жатады. Сүт алғанда бірнеше уақыт бойы ондағы микроорганизмдер дамымайды, кейде жойылады. Бұл период </a:t>
            </a:r>
            <a:r>
              <a:rPr lang="kk-KZ" i="1" dirty="0" smtClean="0">
                <a:latin typeface="Times New Roman" pitchFamily="18" charset="0"/>
                <a:cs typeface="Times New Roman" pitchFamily="18" charset="0"/>
              </a:rPr>
              <a:t>бактерицидті фаза </a:t>
            </a:r>
            <a:r>
              <a:rPr lang="kk-KZ" dirty="0" smtClean="0">
                <a:latin typeface="Times New Roman" pitchFamily="18" charset="0"/>
                <a:cs typeface="Times New Roman" pitchFamily="18" charset="0"/>
              </a:rPr>
              <a:t>деп аталады. Сүттің бактерицидтің қасиеті онда лизоцим болуына, жануар қанынан келетін антиденемен лейкоциттерге байланысты.</a:t>
            </a:r>
            <a:endParaRPr lang="ru-RU" dirty="0">
              <a:latin typeface="Times New Roman" pitchFamily="18" charset="0"/>
              <a:cs typeface="Times New Roman" pitchFamily="18" charset="0"/>
            </a:endParaRPr>
          </a:p>
        </p:txBody>
      </p:sp>
    </p:spTree>
  </p:cSld>
  <p:clrMapOvr>
    <a:masterClrMapping/>
  </p:clrMapOvr>
  <p:transition>
    <p:dissolve/>
  </p:transition>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спект">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Аспект">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EED2AD17-0933-4FEA-80AE-39DDD510763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Aspect</Template>
  <TotalTime>405</TotalTime>
  <Words>804</Words>
  <Application>Microsoft Office PowerPoint</Application>
  <PresentationFormat>Экран (4:3)</PresentationFormat>
  <Paragraphs>28</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Аспект</vt:lpstr>
      <vt:lpstr>Сүттің микробтық  ақаулары,</vt:lpstr>
      <vt:lpstr>Слайд 2</vt:lpstr>
      <vt:lpstr>Сүттің микробиологиясы.</vt:lpstr>
      <vt:lpstr>Сүттің ластану жолдары.</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Сүттің микробтан болатын ақаулары. </vt:lpstr>
      <vt:lpstr>Слайд 16</vt:lpstr>
      <vt:lpstr>Слайд 17</vt:lpstr>
      <vt:lpstr>Слайд 18</vt:lpstr>
      <vt:lpstr>Слайд 19</vt:lpstr>
      <vt:lpstr>Слайд 20</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ЗАГОЛОВОК  ПРЕЗЕНТАЦИИ</dc:title>
  <dc:creator>admin</dc:creator>
  <cp:lastModifiedBy>admin</cp:lastModifiedBy>
  <cp:revision>27</cp:revision>
  <dcterms:created xsi:type="dcterms:W3CDTF">2013-02-18T12:50:42Z</dcterms:created>
  <dcterms:modified xsi:type="dcterms:W3CDTF">2013-02-18T19:36:18Z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TC026097849991</vt:lpwstr>
  </property>
</Properties>
</file>