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70" r:id="rId13"/>
    <p:sldId id="268" r:id="rId14"/>
    <p:sldId id="271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E17CE-F706-42B7-A0A0-D8A6D54C1A94}" type="datetimeFigureOut">
              <a:rPr lang="ru-RU" smtClean="0"/>
              <a:t>05.09.2013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F3750-CE85-4653-B262-708A174DD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E17CE-F706-42B7-A0A0-D8A6D54C1A94}" type="datetimeFigureOut">
              <a:rPr lang="ru-RU" smtClean="0"/>
              <a:t>05.09.2013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F3750-CE85-4653-B262-708A174DD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E17CE-F706-42B7-A0A0-D8A6D54C1A94}" type="datetimeFigureOut">
              <a:rPr lang="ru-RU" smtClean="0"/>
              <a:t>05.09.2013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F3750-CE85-4653-B262-708A174DD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E17CE-F706-42B7-A0A0-D8A6D54C1A94}" type="datetimeFigureOut">
              <a:rPr lang="ru-RU" smtClean="0"/>
              <a:t>05.09.2013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F3750-CE85-4653-B262-708A174DD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E17CE-F706-42B7-A0A0-D8A6D54C1A94}" type="datetimeFigureOut">
              <a:rPr lang="ru-RU" smtClean="0"/>
              <a:t>05.09.2013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F3750-CE85-4653-B262-708A174DD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E17CE-F706-42B7-A0A0-D8A6D54C1A94}" type="datetimeFigureOut">
              <a:rPr lang="ru-RU" smtClean="0"/>
              <a:t>05.09.2013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F3750-CE85-4653-B262-708A174DD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E17CE-F706-42B7-A0A0-D8A6D54C1A94}" type="datetimeFigureOut">
              <a:rPr lang="ru-RU" smtClean="0"/>
              <a:t>05.09.2013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F3750-CE85-4653-B262-708A174DD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E17CE-F706-42B7-A0A0-D8A6D54C1A94}" type="datetimeFigureOut">
              <a:rPr lang="ru-RU" smtClean="0"/>
              <a:t>05.09.2013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F3750-CE85-4653-B262-708A174DD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E17CE-F706-42B7-A0A0-D8A6D54C1A94}" type="datetimeFigureOut">
              <a:rPr lang="ru-RU" smtClean="0"/>
              <a:t>05.09.2013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F3750-CE85-4653-B262-708A174DD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E17CE-F706-42B7-A0A0-D8A6D54C1A94}" type="datetimeFigureOut">
              <a:rPr lang="ru-RU" smtClean="0"/>
              <a:t>05.09.2013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F3750-CE85-4653-B262-708A174DD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FE17CE-F706-42B7-A0A0-D8A6D54C1A94}" type="datetimeFigureOut">
              <a:rPr lang="ru-RU" smtClean="0"/>
              <a:t>05.09.2013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9F3750-CE85-4653-B262-708A174DD12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E17CE-F706-42B7-A0A0-D8A6D54C1A94}" type="datetimeFigureOut">
              <a:rPr lang="ru-RU" smtClean="0"/>
              <a:t>05.09.2013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F3750-CE85-4653-B262-708A174DD129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98" name="AutoShape 2" descr="data:image/jpeg;base64,/9j/4AAQSkZJRgABAQAAAQABAAD/2wCEAAkGBhAPDxANDA8PDw8PDw8PDw0PDQ8ODQ0MFBAVFBUQFBIXGyYeFxkjGRISHzAgIycpLDgsFR4xNTAqNSYrLCkBCQoKDgwOFw8PFykcHBwpKSkpKSwsKSkpKSkpKSksKSkpKSkpKSwpKSwpKSkpKSwpKSwpLCkpLCwpKSkpKSkpKf/AABEIALQA8AMBIgACEQEDEQH/xAAbAAEAAgMBAQAAAAAAAAAAAAACAwQAAQUGB//EAD0QAAIBAgMEBQkHAwUBAAAAAAABAgMRBCExEkFRYQUTUnGRIjNyc4GhsbLBIzJCU5KT0YKz8BRiY+HxFf/EABoBAQADAQEBAAAAAAAAAAAAAAEAAgMEBQb/xAAiEQEBAAICAwACAwEAAAAAAAAAAQIRAyESMUEyYQQigVH/2gAMAwEAAhEDEQA/AORj+kKyrVkq1ZJVqqsqs7W6x5akS6RrfnVv3p/yHpC3X1r/AJ1X+4yLZ36ris0fM5ZXd7fIZZZb9rceka351b92f8jXSNb86r+7U/krODUdttJbr7yxHDpq8ZJ+Ds+F0Vtsm9tPDk8fLvSWPSFb86r+7P8AklpY2s3aNSs29yqTf1DhOjpzfZitZfRcWd3DYaNNWgrcXq33s0wwyy730mOOV91DhcNV1q1qvoxqzv7Xc6NKrKOkp/rk34tkaEjqxxk9OjGaTrFVO3L9TGsTPty/UyBCRbdW3U6xM+3L9TGsTPty/UyBCQbO06xM+3L9TEsTPty8WQoSDZ3U6xE+3L9TEsRPtS8WQoSJs7qdYifal4sSrz7T8WQoaA7qVV59p+I1Xl2n4kKGg7PaZV5dp+IlXl2mQoaJ2e0qry7TGq0u0/EhQ0G6naVVpcWNVpcWQoaJ2t2lVWXFiVR8WRIaDdO6kVR8WOM3xZEiSJNmWvh/SPn63rqvzsmwOHv5beWatxIekfP1vXVfnZLgsVspxlo809bM5M/ryJrzu/2mqztJKOTV3f2p25XsZgsRDaaqRaX3kkld33N2XiW8NgusltrRWvJZ57kLpSilZ7O05Tbu82/JtsvwRvxzHLGSvd4csOTCcaw+k4xslF2/CtNqO9pcU7K3O50ov/PocvB4LSbv6Ld3d5b89OJ0qEbKzbe/Ph9TWWY9Rhz44S6w+JUJBQ4mrlJDQENAhISChoFiQ0FCRCSGgIaAmhIKEgJIaChIhNCQUJEQ0JBQkBNCQUJEJoSChoCSHECHAC+H9I+freuq/wBxmsLh3UmoR1e/guJvpHz9b11X52drofCbENqX355vlHcjLHDyyeTMfLKr2HoqnFQhkl7+ZLKKf3knYKGjs1HXj16NLghpgQkHjDs0JBQkRDQkFCRCaEgoSAmhIKEiE0JBQkBNCQUNASQ0BDRCSGgoSISQ0FCQISGgoUSEkNBQkC0JDgFCgBfGf9L1mLqxeirVZS7lUf1PQFHB0LVMRN/ir1UvRU39X7i8jTDHU3/15+GOt/62hoKGjRoSGgoSAkhIKGgQkJBQ0QkhoCGgJIaAhohJDSAhoCSGgoSBYkNBQkRCQ4hQkQmhIKEgJoSChICaEgoSAmhxAhxIXzipT2ZTS3TqP2ubf1MQ8X5yp6cvmYEdFcX0kNBQkQmhIKEgJxEgoaBG0NBQkQmhIKGgWJCQUJEJxEgoSAmhoCGgJISChoiEhoCGgJoSChIhJDQUJASQ0BDQEkOIUOJC+d4rzlT05/MyNEmL85P1k/mYEdFcd90kJBQ0RCQkFDQEkNBQkBJCiFDRCSGgoSAkhoKEgJIaAhxISQ0FCQE0JBEiISGgoaAkhIKEiE0JBiNASQkFCQE0OIEOO4hfO8X5yfrJ/MwIkxXnKnpz+ZgSOiuO+yQkFDRCSEgoaBCQkFCQEkNBQ0QkhIKEgJoaAhoCSEgocSEojQENASQkFDRCaEgoSAkhoCGiEkNAQ0BJCQUNASRlOqm7IrV6+5e0NCdmu9GdyR4zFL7Sfpy+ZgSJ8VH7Sfpy+LConbXNoUhJC2TaiCaaSNpCsbsCaaSGjSQkCNoaAhoEJDQUJEJIaChICSHEKGgJISChIhNCQO4gfSVNNxneMlqmvqiLSLiGivSxdOX3ZxfK9mTomjo0JAQkTS2jTHEjTI5zaeRXK6TSWVWzFLEKzOdKv5TuOVS8XYz3SbqGU6ua70VHNvJFvB0LNOWt1kS4yTdGnn8TH7Sfpy+JAp55aLfxH0hP7ScVl5Urv26HLpxmqqekO+6aNeTPd1GUktv6dZRN7JrDyvElsa43c2kgbJuw7GmIsGxm1Y1OfAikVVSKpuJkV6VN3LSREbQ0FISQEkJGkJICSGgoSISQkFysQrEK+pW5aWi2jk9MYaW11n4Wkn/ta4nVhJPRp+01XrxhHalppa2cnwLRaPOwiy7h8dOGSd12Xn4PVFbET25NpKC4IiVLmyyPQ0Me5R23Dyb52d2iZ46mleUlHlJNN9yORR6SlGMYtJ7LVtyt3LfzJeko9bGFRJ7Lunno76selnZhVUvutPuCoOUrbt7PPUsU6covaVtHK27nxPTUZpxTTTurprRricv8i+OG1sZtBiMEnnHXgRU8I+Pii45WbJEY8PJfVWuKj/pZR0sSULqST1uizUq7Kv4d5Tpuzu9W7mvLddM68hjK951PWT+ZlN4nOy/9NdIxfW1UtHVm78Fd5EuDowjaTd34JHRljJuue67dLAJpZ99i1J21ObHpWnHJXm3wyS9pueP2vw2XfdjjuTtLnMfa067vZEt1vKtKWSfEkqy4F9rS7GprkaimFSJqeYVElOZYiRQiSwdystohJCSM0zYKcru/+WK5ZTFbSVISMRtFjpsk2bBpRu+74ks5ZnLyc1xy1F8cNxUrVCJTRvHQ2fKX3X7nwKCrXeQz+/8AZTVjr0aUZLNfQr4yMNvYvZq2V3a75ljBqyzDiKMHduOb1edy/nJOzrpQrU1ErVE1uaOnTjZ3SvbjmUsXNvynrJ+CLceUvpIrJHbwcH1fVz0d21vsyn0fhctuX9KfxL8Z2K8vJ8i1qrGhs3i9zfxO7Rfkq2llksl4HPVPaa97ZqfSKjJxjuduXsMOSXPFbjur26NV6MUZ5FBYrbiraqSuuRkq0vZ3amMxuNi9yWcVVXkrjfxKcq1nd8jVduUf9yzXMpqMpzUVyvyOrGeV3WetvNdKV4qtUVrLrJ5f1O7KFXEOT4LcjOkm+uq+tn8zIT0vGRz2LGG1vwL0GVMPGyOrg8NltSXox48zn5c5j2ws8suljDRvTXe/iSWytdAc/wDpEaTk7LU5seW29OiTXRWLNBmp0LCw/M6bVlmMUSKJEpG6lVKLZSckWkCrK75L3mozSIqlTgQTxGdkY2XJI6UamVzcahXovyUSQJjlaV2i8jdXS/P4kMauzkxVK62W072OXOXztaz0VSmpwlF74+DtkzmYeml3nRpVb6bySOHitxvwS6sUy7GLsiN3ZLVQI7zLP8tAKcrPPkKrQhNWku62TK+MvZSX4deNuJHRxZrMbrcVSxrLZtwy8CKWJzsiKrBttR3u99yRZw1CEGnJ7UvcjXUk3T6T1K7ik9mUuMVa6y1KeIxFOb8qNRNb1s3a7jot345+NjTw0Xqk+9Z+JzTKY1pNaVMA4bS6ur3wmtltcmjpOmV6XRdKLuqceO+6lxReit276FM893ZulZxM6m7ydndXdtSeVPmGMc13oky0q+cY6H21R/8AJP5mRxp5mGHu5MMlqMTvqkklrp9DDDzv5Pxnx/QdNF3DYaKV1e735GGFOH2um6lczUMOr7zDDsKCCzau9WPEUl1ctdDDDiv5JFCrlHVgwdBSmlK5hhvl+NaT066orn7iSNFczDDhlviPrndJ32k7vTTcjWBbcrXyadzZh0+8B9dLouimldvKL4F+dFW1fuMMLY/jVkPUp737gTopWs3n3GGHN9F9DKkuZqOChe9l7jDCSqxLS6Og4531ejsZ/wDOgs/Kfe7mjBmVWqaFBPj7hwori/cYYZZLYpo0Fz9xL1CW9+40YYWrDKir7wzorXPJ8jDC+J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4" descr="data:image/jpeg;base64,/9j/4AAQSkZJRgABAQAAAQABAAD/2wCEAAkGBhAPDxANDA8PDw8PDw8PDw0PDQ8ODQ0MFBAVFBUQFBIXGyYeFxkjGRISHzAgIycpLDgsFR4xNTAqNSYrLCkBCQoKDgwOFw8PFykcHBwpKSkpKSwsKSkpKSkpKSksKSkpKSkpKSwpKSwpKSkpKSwpKSwpLCkpLCwpKSkpKSkpKf/AABEIALQA8AMBIgACEQEDEQH/xAAbAAEAAgMBAQAAAAAAAAAAAAACAwQAAQUGB//EAD0QAAIBAgMEBQkHAwUBAAAAAAABAgMRBCExEkFRYQUTUnGRIjNyc4GhsbLBIzJCU5KT0YKz8BRiY+HxFf/EABoBAQADAQEBAAAAAAAAAAAAAAEAAgMEBQb/xAAiEQEBAAICAwACAwEAAAAAAAAAAQIRAyESMUEyYQQigVH/2gAMAwEAAhEDEQA/AORj+kKyrVkq1ZJVqqsqs7W6x5akS6RrfnVv3p/yHpC3X1r/AJ1X+4yLZ36ris0fM5ZXd7fIZZZb9rceka351b92f8jXSNb86r+7U/krODUdttJbr7yxHDpq8ZJ+Ds+F0Vtsm9tPDk8fLvSWPSFb86r+7P8AklpY2s3aNSs29yqTf1DhOjpzfZitZfRcWd3DYaNNWgrcXq33s0wwyy730mOOV91DhcNV1q1qvoxqzv7Xc6NKrKOkp/rk34tkaEjqxxk9OjGaTrFVO3L9TGsTPty/UyBCRbdW3U6xM+3L9TGsTPty/UyBCQbO06xM+3L9TEsTPty8WQoSDZ3U6xE+3L9TEsRPtS8WQoSJs7qdYifal4sSrz7T8WQoaA7qVV59p+I1Xl2n4kKGg7PaZV5dp+IlXl2mQoaJ2e0qry7TGq0u0/EhQ0G6naVVpcWNVpcWQoaJ2t2lVWXFiVR8WRIaDdO6kVR8WOM3xZEiSJNmWvh/SPn63rqvzsmwOHv5beWatxIekfP1vXVfnZLgsVspxlo809bM5M/ryJrzu/2mqztJKOTV3f2p25XsZgsRDaaqRaX3kkld33N2XiW8NgusltrRWvJZ57kLpSilZ7O05Tbu82/JtsvwRvxzHLGSvd4csOTCcaw+k4xslF2/CtNqO9pcU7K3O50ov/PocvB4LSbv6Ld3d5b89OJ0qEbKzbe/Ph9TWWY9Rhz44S6w+JUJBQ4mrlJDQENAhISChoFiQ0FCRCSGgIaAmhIKEgJIaChIhNCQUJEQ0JBQkBNCQUJEJoSChoCSHECHAC+H9I+freuq/wBxmsLh3UmoR1e/guJvpHz9b11X52drofCbENqX355vlHcjLHDyyeTMfLKr2HoqnFQhkl7+ZLKKf3knYKGjs1HXj16NLghpgQkHjDs0JBQkRDQkFCRCaEgoSAmhIKEiE0JBQkBNCQUNASQ0BDRCSGgoSISQ0FCQISGgoUSEkNBQkC0JDgFCgBfGf9L1mLqxeirVZS7lUf1PQFHB0LVMRN/ir1UvRU39X7i8jTDHU3/15+GOt/62hoKGjRoSGgoSAkhIKGgQkJBQ0QkhoCGgJIaAhohJDSAhoCSGgoSBYkNBQkRCQ4hQkQmhIKEgJoSChICaEgoSAmhxAhxIXzipT2ZTS3TqP2ubf1MQ8X5yp6cvmYEdFcX0kNBQkQmhIKEgJxEgoaBG0NBQkQmhIKGgWJCQUJEJxEgoSAmhoCGgJISChoiEhoCGgJoSChIhJDQUJASQ0BDQEkOIUOJC+d4rzlT05/MyNEmL85P1k/mYEdFcd90kJBQ0RCQkFDQEkNBQkBJCiFDRCSGgoSAkhoKEgJIaAhxISQ0FCQE0JBEiISGgoaAkhIKEiE0JBiNASQkFCQE0OIEOO4hfO8X5yfrJ/MwIkxXnKnpz+ZgSOiuO+yQkFDRCSEgoaBCQkFCQEkNBQ0QkhIKEgJoaAhoCSEgocSEojQENASQkFDRCaEgoSAkhoCGiEkNAQ0BJCQUNASRlOqm7IrV6+5e0NCdmu9GdyR4zFL7Sfpy+ZgSJ8VH7Sfpy+LConbXNoUhJC2TaiCaaSNpCsbsCaaSGjSQkCNoaAhoEJDQUJEJIaChICSHEKGgJISChIhNCQO4gfSVNNxneMlqmvqiLSLiGivSxdOX3ZxfK9mTomjo0JAQkTS2jTHEjTI5zaeRXK6TSWVWzFLEKzOdKv5TuOVS8XYz3SbqGU6ua70VHNvJFvB0LNOWt1kS4yTdGnn8TH7Sfpy+JAp55aLfxH0hP7ScVl5Urv26HLpxmqqekO+6aNeTPd1GUktv6dZRN7JrDyvElsa43c2kgbJuw7GmIsGxm1Y1OfAikVVSKpuJkV6VN3LSREbQ0FISQEkJGkJICSGgoSISQkFysQrEK+pW5aWi2jk9MYaW11n4Wkn/ta4nVhJPRp+01XrxhHalppa2cnwLRaPOwiy7h8dOGSd12Xn4PVFbET25NpKC4IiVLmyyPQ0Me5R23Dyb52d2iZ46mleUlHlJNN9yORR6SlGMYtJ7LVtyt3LfzJeko9bGFRJ7Lunno76selnZhVUvutPuCoOUrbt7PPUsU6covaVtHK27nxPTUZpxTTTurprRricv8i+OG1sZtBiMEnnHXgRU8I+Pii45WbJEY8PJfVWuKj/pZR0sSULqST1uizUq7Kv4d5Tpuzu9W7mvLddM68hjK951PWT+ZlN4nOy/9NdIxfW1UtHVm78Fd5EuDowjaTd34JHRljJuue67dLAJpZ99i1J21ObHpWnHJXm3wyS9pueP2vw2XfdjjuTtLnMfa067vZEt1vKtKWSfEkqy4F9rS7GprkaimFSJqeYVElOZYiRQiSwdystohJCSM0zYKcru/+WK5ZTFbSVISMRtFjpsk2bBpRu+74ks5ZnLyc1xy1F8cNxUrVCJTRvHQ2fKX3X7nwKCrXeQz+/8AZTVjr0aUZLNfQr4yMNvYvZq2V3a75ljBqyzDiKMHduOb1edy/nJOzrpQrU1ErVE1uaOnTjZ3SvbjmUsXNvynrJ+CLceUvpIrJHbwcH1fVz0d21vsyn0fhctuX9KfxL8Z2K8vJ8i1qrGhs3i9zfxO7Rfkq2llksl4HPVPaa97ZqfSKjJxjuduXsMOSXPFbjur26NV6MUZ5FBYrbiraqSuuRkq0vZ3amMxuNi9yWcVVXkrjfxKcq1nd8jVduUf9yzXMpqMpzUVyvyOrGeV3WetvNdKV4qtUVrLrJ5f1O7KFXEOT4LcjOkm+uq+tn8zIT0vGRz2LGG1vwL0GVMPGyOrg8NltSXox48zn5c5j2ws8suljDRvTXe/iSWytdAc/wDpEaTk7LU5seW29OiTXRWLNBmp0LCw/M6bVlmMUSKJEpG6lVKLZSckWkCrK75L3mozSIqlTgQTxGdkY2XJI6UamVzcahXovyUSQJjlaV2i8jdXS/P4kMauzkxVK62W072OXOXztaz0VSmpwlF74+DtkzmYeml3nRpVb6bySOHitxvwS6sUy7GLsiN3ZLVQI7zLP8tAKcrPPkKrQhNWku62TK+MvZSX4deNuJHRxZrMbrcVSxrLZtwy8CKWJzsiKrBttR3u99yRZw1CEGnJ7UvcjXUk3T6T1K7ik9mUuMVa6y1KeIxFOb8qNRNb1s3a7jot345+NjTw0Xqk+9Z+JzTKY1pNaVMA4bS6ur3wmtltcmjpOmV6XRdKLuqceO+6lxReit276FM893ZulZxM6m7ydndXdtSeVPmGMc13oky0q+cY6H21R/8AJP5mRxp5mGHu5MMlqMTvqkklrp9DDDzv5Pxnx/QdNF3DYaKV1e735GGFOH2um6lczUMOr7zDDsKCCzau9WPEUl1ctdDDDiv5JFCrlHVgwdBSmlK5hhvl+NaT066orn7iSNFczDDhlviPrndJ32k7vTTcjWBbcrXyadzZh0+8B9dLouimldvKL4F+dFW1fuMMLY/jVkPUp737gTopWs3n3GGHN9F9DKkuZqOChe9l7jDCSqxLS6Og4531ejsZ/wDOgs/Kfe7mjBmVWqaFBPj7hwori/cYYZZLYpo0Fz9xL1CW9+40YYWrDKir7wzorXPJ8jDC+Jf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data:image/jpeg;base64,/9j/4AAQSkZJRgABAQAAAQABAAD/2wCEAAkGBhAPDxANDA8PDw8PDw8PDw0PDQ8ODQ0MFBAVFBUQFBIXGyYeFxkjGRISHzAgIycpLDgsFR4xNTAqNSYrLCkBCQoKDgwOFw8PFykcHBwpKSkpKSwsKSkpKSkpKSksKSkpKSkpKSwpKSwpKSkpKSwpKSwpLCkpLCwpKSkpKSkpKf/AABEIALQA8AMBIgACEQEDEQH/xAAbAAEAAgMBAQAAAAAAAAAAAAACAwQAAQUGB//EAD0QAAIBAgMEBQkHAwUBAAAAAAABAgMRBCExEkFRYQUTUnGRIjNyc4GhsbLBIzJCU5KT0YKz8BRiY+HxFf/EABoBAQADAQEBAAAAAAAAAAAAAAEAAgMEBQb/xAAiEQEBAAICAwACAwEAAAAAAAAAAQIRAyESMUEyYQQigVH/2gAMAwEAAhEDEQA/AORj+kKyrVkq1ZJVqqsqs7W6x5akS6RrfnVv3p/yHpC3X1r/AJ1X+4yLZ36ris0fM5ZXd7fIZZZb9rceka351b92f8jXSNb86r+7U/krODUdttJbr7yxHDpq8ZJ+Ds+F0Vtsm9tPDk8fLvSWPSFb86r+7P8AklpY2s3aNSs29yqTf1DhOjpzfZitZfRcWd3DYaNNWgrcXq33s0wwyy730mOOV91DhcNV1q1qvoxqzv7Xc6NKrKOkp/rk34tkaEjqxxk9OjGaTrFVO3L9TGsTPty/UyBCRbdW3U6xM+3L9TGsTPty/UyBCQbO06xM+3L9TEsTPty8WQoSDZ3U6xE+3L9TEsRPtS8WQoSJs7qdYifal4sSrz7T8WQoaA7qVV59p+I1Xl2n4kKGg7PaZV5dp+IlXl2mQoaJ2e0qry7TGq0u0/EhQ0G6naVVpcWNVpcWQoaJ2t2lVWXFiVR8WRIaDdO6kVR8WOM3xZEiSJNmWvh/SPn63rqvzsmwOHv5beWatxIekfP1vXVfnZLgsVspxlo809bM5M/ryJrzu/2mqztJKOTV3f2p25XsZgsRDaaqRaX3kkld33N2XiW8NgusltrRWvJZ57kLpSilZ7O05Tbu82/JtsvwRvxzHLGSvd4csOTCcaw+k4xslF2/CtNqO9pcU7K3O50ov/PocvB4LSbv6Ld3d5b89OJ0qEbKzbe/Ph9TWWY9Rhz44S6w+JUJBQ4mrlJDQENAhISChoFiQ0FCRCSGgIaAmhIKEgJIaChIhNCQUJEQ0JBQkBNCQUJEJoSChoCSHECHAC+H9I+freuq/wBxmsLh3UmoR1e/guJvpHz9b11X52drofCbENqX355vlHcjLHDyyeTMfLKr2HoqnFQhkl7+ZLKKf3knYKGjs1HXj16NLghpgQkHjDs0JBQkRDQkFCRCaEgoSAmhIKEiE0JBQkBNCQUNASQ0BDRCSGgoSISQ0FCQISGgoUSEkNBQkC0JDgFCgBfGf9L1mLqxeirVZS7lUf1PQFHB0LVMRN/ir1UvRU39X7i8jTDHU3/15+GOt/62hoKGjRoSGgoSAkhIKGgQkJBQ0QkhoCGgJIaAhohJDSAhoCSGgoSBYkNBQkRCQ4hQkQmhIKEgJoSChICaEgoSAmhxAhxIXzipT2ZTS3TqP2ubf1MQ8X5yp6cvmYEdFcX0kNBQkQmhIKEgJxEgoaBG0NBQkQmhIKGgWJCQUJEJxEgoSAmhoCGgJISChoiEhoCGgJoSChIhJDQUJASQ0BDQEkOIUOJC+d4rzlT05/MyNEmL85P1k/mYEdFcd90kJBQ0RCQkFDQEkNBQkBJCiFDRCSGgoSAkhoKEgJIaAhxISQ0FCQE0JBEiISGgoaAkhIKEiE0JBiNASQkFCQE0OIEOO4hfO8X5yfrJ/MwIkxXnKnpz+ZgSOiuO+yQkFDRCSEgoaBCQkFCQEkNBQ0QkhIKEgJoaAhoCSEgocSEojQENASQkFDRCaEgoSAkhoCGiEkNAQ0BJCQUNASRlOqm7IrV6+5e0NCdmu9GdyR4zFL7Sfpy+ZgSJ8VH7Sfpy+LConbXNoUhJC2TaiCaaSNpCsbsCaaSGjSQkCNoaAhoEJDQUJEJIaChICSHEKGgJISChIhNCQO4gfSVNNxneMlqmvqiLSLiGivSxdOX3ZxfK9mTomjo0JAQkTS2jTHEjTI5zaeRXK6TSWVWzFLEKzOdKv5TuOVS8XYz3SbqGU6ua70VHNvJFvB0LNOWt1kS4yTdGnn8TH7Sfpy+JAp55aLfxH0hP7ScVl5Urv26HLpxmqqekO+6aNeTPd1GUktv6dZRN7JrDyvElsa43c2kgbJuw7GmIsGxm1Y1OfAikVVSKpuJkV6VN3LSREbQ0FISQEkJGkJICSGgoSISQkFysQrEK+pW5aWi2jk9MYaW11n4Wkn/ta4nVhJPRp+01XrxhHalppa2cnwLRaPOwiy7h8dOGSd12Xn4PVFbET25NpKC4IiVLmyyPQ0Me5R23Dyb52d2iZ46mleUlHlJNN9yORR6SlGMYtJ7LVtyt3LfzJeko9bGFRJ7Lunno76selnZhVUvutPuCoOUrbt7PPUsU6covaVtHK27nxPTUZpxTTTurprRricv8i+OG1sZtBiMEnnHXgRU8I+Pii45WbJEY8PJfVWuKj/pZR0sSULqST1uizUq7Kv4d5Tpuzu9W7mvLddM68hjK951PWT+ZlN4nOy/9NdIxfW1UtHVm78Fd5EuDowjaTd34JHRljJuue67dLAJpZ99i1J21ObHpWnHJXm3wyS9pueP2vw2XfdjjuTtLnMfa067vZEt1vKtKWSfEkqy4F9rS7GprkaimFSJqeYVElOZYiRQiSwdystohJCSM0zYKcru/+WK5ZTFbSVISMRtFjpsk2bBpRu+74ks5ZnLyc1xy1F8cNxUrVCJTRvHQ2fKX3X7nwKCrXeQz+/8AZTVjr0aUZLNfQr4yMNvYvZq2V3a75ljBqyzDiKMHduOb1edy/nJOzrpQrU1ErVE1uaOnTjZ3SvbjmUsXNvynrJ+CLceUvpIrJHbwcH1fVz0d21vsyn0fhctuX9KfxL8Z2K8vJ8i1qrGhs3i9zfxO7Rfkq2llksl4HPVPaa97ZqfSKjJxjuduXsMOSXPFbjur26NV6MUZ5FBYrbiraqSuuRkq0vZ3amMxuNi9yWcVVXkrjfxKcq1nd8jVduUf9yzXMpqMpzUVyvyOrGeV3WetvNdKV4qtUVrLrJ5f1O7KFXEOT4LcjOkm+uq+tn8zIT0vGRz2LGG1vwL0GVMPGyOrg8NltSXox48zn5c5j2ws8suljDRvTXe/iSWytdAc/wDpEaTk7LU5seW29OiTXRWLNBmp0LCw/M6bVlmMUSKJEpG6lVKLZSckWkCrK75L3mozSIqlTgQTxGdkY2XJI6UamVzcahXovyUSQJjlaV2i8jdXS/P4kMauzkxVK62W072OXOXztaz0VSmpwlF74+DtkzmYeml3nRpVb6bySOHitxvwS6sUy7GLsiN3ZLVQI7zLP8tAKcrPPkKrQhNWku62TK+MvZSX4deNuJHRxZrMbrcVSxrLZtwy8CKWJzsiKrBttR3u99yRZw1CEGnJ7UvcjXUk3T6T1K7ik9mUuMVa6y1KeIxFOb8qNRNb1s3a7jot345+NjTw0Xqk+9Z+JzTKY1pNaVMA4bS6ur3wmtltcmjpOmV6XRdKLuqceO+6lxReit276FM893ZulZxM6m7ydndXdtSeVPmGMc13oky0q+cY6H21R/8AJP5mRxp5mGHu5MMlqMTvqkklrp9DDDzv5Pxnx/QdNF3DYaKV1e735GGFOH2um6lczUMOr7zDDsKCCzau9WPEUl1ctdDDDiv5JFCrlHVgwdBSmlK5hhvl+NaT066orn7iSNFczDDhlviPrndJ32k7vTTcjWBbcrXyadzZh0+8B9dLouimldvKL4F+dFW1fuMMLY/jVkPUp737gTopWs3n3GGHN9F9DKkuZqOChe9l7jDCSqxLS6Og4531ejsZ/wDOgs/Kfe7mjBmVWqaFBPj7hwori/cYYZZLYpo0Fz9xL1CW9+40YYWrDKir7wzorXPJ8jDC+Jf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2" name="Picture 6" descr="&amp;SHcy;&amp;acy;&amp;bcy;&amp;lcy;&amp;ocy;&amp;ncy;&amp;ycy; &amp;dcy;&amp;lcy;&amp;yacy; &amp;scy;&amp;ocy;&amp;zcy;&amp;dcy;&amp;acy;&amp;ncy;&amp;icy;&amp;yacy; &amp;pcy;&amp;rcy;&amp;iecy;&amp;zcy;&amp;iecy;&amp;ncy;&amp;tcy;&amp;acy;&amp;tscy;&amp;icy;&amp;jcy; Microsoft Office Power Point &amp;pcy;&amp;ocy; &amp;bcy;&amp;icy;&amp;ocy;&amp;lcy;&amp;ocy;&amp;gcy;&amp;icy;&amp;icy;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44624"/>
            <a:ext cx="9144000" cy="6858000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1000100" y="928670"/>
            <a:ext cx="6824123" cy="230832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k-KZ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Балауса ет микрофлорасы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1440" y="4572008"/>
            <a:ext cx="857256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Орындаған:Жақсылықова А.Б.</a:t>
            </a:r>
          </a:p>
          <a:p>
            <a:pPr algn="ctr"/>
            <a:r>
              <a:rPr lang="kk-KZ" sz="4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ТППЖ,11-700-16,2 курс. </a:t>
            </a:r>
            <a:endParaRPr lang="ru-RU" sz="4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s://encrypted-tbn2.gstatic.com/images?q=tbn:ANd9GcTowMsRdiKTltN1msQ4hwN4KQg_IWZ_hFiIoLAouy0puLsO1nR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642918"/>
            <a:ext cx="8229600" cy="4525963"/>
          </a:xfrm>
        </p:spPr>
        <p:txBody>
          <a:bodyPr>
            <a:normAutofit/>
          </a:bodyPr>
          <a:lstStyle/>
          <a:p>
            <a:pPr lvl="0"/>
            <a:r>
              <a:rPr lang="ru-RU" dirty="0" err="1" smtClean="0">
                <a:solidFill>
                  <a:srgbClr val="99FFCC"/>
                </a:solidFill>
              </a:rPr>
              <a:t>Сою-мүшелеу цехындағы </a:t>
            </a:r>
            <a:r>
              <a:rPr lang="ru-RU" dirty="0" err="1">
                <a:solidFill>
                  <a:srgbClr val="99FFCC"/>
                </a:solidFill>
              </a:rPr>
              <a:t>а</a:t>
            </a:r>
            <a:r>
              <a:rPr lang="ru-RU" dirty="0" err="1" smtClean="0">
                <a:solidFill>
                  <a:srgbClr val="99FFCC"/>
                </a:solidFill>
              </a:rPr>
              <a:t>уа</a:t>
            </a:r>
            <a:r>
              <a:rPr lang="ru-RU" dirty="0" smtClean="0">
                <a:solidFill>
                  <a:srgbClr val="99FFCC"/>
                </a:solidFill>
              </a:rPr>
              <a:t> </a:t>
            </a:r>
            <a:r>
              <a:rPr lang="ru-RU" dirty="0" err="1" smtClean="0">
                <a:solidFill>
                  <a:srgbClr val="99FFCC"/>
                </a:solidFill>
              </a:rPr>
              <a:t>микрофлорасы</a:t>
            </a:r>
            <a:r>
              <a:rPr lang="ru-RU" dirty="0" smtClean="0">
                <a:solidFill>
                  <a:srgbClr val="99FFCC"/>
                </a:solidFill>
              </a:rPr>
              <a:t> </a:t>
            </a:r>
            <a:r>
              <a:rPr lang="ru-RU" dirty="0" err="1" smtClean="0">
                <a:solidFill>
                  <a:srgbClr val="99FFCC"/>
                </a:solidFill>
              </a:rPr>
              <a:t>әртүрлі споралы</a:t>
            </a:r>
            <a:r>
              <a:rPr lang="ru-RU" dirty="0" smtClean="0">
                <a:solidFill>
                  <a:srgbClr val="99FFCC"/>
                </a:solidFill>
              </a:rPr>
              <a:t> </a:t>
            </a:r>
            <a:r>
              <a:rPr lang="ru-RU" dirty="0" err="1" smtClean="0">
                <a:solidFill>
                  <a:srgbClr val="99FFCC"/>
                </a:solidFill>
              </a:rPr>
              <a:t>аэробты,анаэробты</a:t>
            </a:r>
            <a:r>
              <a:rPr lang="ru-RU" dirty="0" smtClean="0">
                <a:solidFill>
                  <a:srgbClr val="99FFCC"/>
                </a:solidFill>
              </a:rPr>
              <a:t> </a:t>
            </a:r>
            <a:r>
              <a:rPr lang="ru-RU" dirty="0" err="1" smtClean="0">
                <a:solidFill>
                  <a:srgbClr val="99FFCC"/>
                </a:solidFill>
              </a:rPr>
              <a:t>ірің бактериялары,грамтерістік</a:t>
            </a:r>
            <a:r>
              <a:rPr lang="ru-RU" dirty="0" smtClean="0">
                <a:solidFill>
                  <a:srgbClr val="99FFCC"/>
                </a:solidFill>
              </a:rPr>
              <a:t> </a:t>
            </a:r>
            <a:r>
              <a:rPr lang="ru-RU" dirty="0" err="1" smtClean="0">
                <a:solidFill>
                  <a:srgbClr val="99FFCC"/>
                </a:solidFill>
              </a:rPr>
              <a:t>споралы</a:t>
            </a:r>
            <a:r>
              <a:rPr lang="ru-RU" dirty="0" smtClean="0">
                <a:solidFill>
                  <a:srgbClr val="99FFCC"/>
                </a:solidFill>
              </a:rPr>
              <a:t> </a:t>
            </a:r>
            <a:r>
              <a:rPr lang="ru-RU" dirty="0" err="1" smtClean="0">
                <a:solidFill>
                  <a:srgbClr val="99FFCC"/>
                </a:solidFill>
              </a:rPr>
              <a:t>немесе</a:t>
            </a:r>
            <a:r>
              <a:rPr lang="ru-RU" dirty="0" smtClean="0">
                <a:solidFill>
                  <a:srgbClr val="99FFCC"/>
                </a:solidFill>
              </a:rPr>
              <a:t> </a:t>
            </a:r>
            <a:r>
              <a:rPr lang="ru-RU" dirty="0" err="1" smtClean="0">
                <a:solidFill>
                  <a:srgbClr val="99FFCC"/>
                </a:solidFill>
              </a:rPr>
              <a:t>таяқшалар ,әр түрлі топтағы саңырауқұлақтар,актиномициттер,дрожжалар,әр түрлі коккалы</a:t>
            </a:r>
            <a:r>
              <a:rPr lang="ru-RU" dirty="0" smtClean="0">
                <a:solidFill>
                  <a:srgbClr val="99FFCC"/>
                </a:solidFill>
              </a:rPr>
              <a:t> </a:t>
            </a:r>
            <a:r>
              <a:rPr lang="ru-RU" dirty="0" err="1" smtClean="0">
                <a:solidFill>
                  <a:srgbClr val="99FFCC"/>
                </a:solidFill>
              </a:rPr>
              <a:t>бактериялар,яғни малдың терісінде</a:t>
            </a:r>
            <a:r>
              <a:rPr lang="ru-RU" dirty="0" smtClean="0">
                <a:solidFill>
                  <a:srgbClr val="99FFCC"/>
                </a:solidFill>
              </a:rPr>
              <a:t> </a:t>
            </a:r>
            <a:r>
              <a:rPr lang="ru-RU" dirty="0" err="1" smtClean="0">
                <a:solidFill>
                  <a:srgbClr val="99FFCC"/>
                </a:solidFill>
              </a:rPr>
              <a:t>әрқашан болатын</a:t>
            </a:r>
            <a:r>
              <a:rPr lang="ru-RU" dirty="0" smtClean="0">
                <a:solidFill>
                  <a:srgbClr val="99FFCC"/>
                </a:solidFill>
              </a:rPr>
              <a:t> </a:t>
            </a:r>
            <a:r>
              <a:rPr lang="ru-RU" dirty="0" err="1" smtClean="0">
                <a:solidFill>
                  <a:srgbClr val="99FFCC"/>
                </a:solidFill>
              </a:rPr>
              <a:t>микроорганизмдер</a:t>
            </a:r>
            <a:r>
              <a:rPr lang="ru-RU" dirty="0" smtClean="0">
                <a:solidFill>
                  <a:srgbClr val="99FFCC"/>
                </a:solidFill>
              </a:rPr>
              <a:t> </a:t>
            </a:r>
            <a:r>
              <a:rPr lang="ru-RU" dirty="0" err="1" smtClean="0">
                <a:solidFill>
                  <a:srgbClr val="99FFCC"/>
                </a:solidFill>
              </a:rPr>
              <a:t>болады</a:t>
            </a:r>
            <a:r>
              <a:rPr lang="ru-RU" dirty="0" smtClean="0">
                <a:solidFill>
                  <a:srgbClr val="99FFCC"/>
                </a:solidFill>
              </a:rPr>
              <a:t>.</a:t>
            </a:r>
            <a:endParaRPr lang="ru-RU" dirty="0">
              <a:solidFill>
                <a:srgbClr val="99FFCC"/>
              </a:solidFill>
            </a:endParaRPr>
          </a:p>
        </p:txBody>
      </p:sp>
      <p:pic>
        <p:nvPicPr>
          <p:cNvPr id="19460" name="Picture 4" descr="https://encrypted-tbn2.gstatic.com/images?q=tbn:ANd9GcTcKIWVlGP1xGrQcV0BlZf1F0I1uRO3I-CGdcgj_29WMwbMS35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16" y="4429132"/>
            <a:ext cx="2095500" cy="21812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encrypted-tbn3.gstatic.com/images?q=tbn:ANd9GcRnUxhwW6SU8bw3mGua8VDQX5QgDgpgs-Pp2S27Dql-_b6SndI9Y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57224" y="1000108"/>
            <a:ext cx="7358114" cy="5072098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Балауса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еттің сапалы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микрофлорасының  құрамы әр түрлі.Оның негізгі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микрофлорасының  массасын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,әрқашан асқазан-ішек жолдары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малдың терісінің микрофлорасы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құрайды.Көбіне малдың етінде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ішектік-таяқша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бактерия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тобындағы стафилококктар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мен микрококтар,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іріңді аэробты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бациллдер,анаэробты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клостродийлер,спорасыз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бактериялар,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ашытқыш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бактериялар,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саңырауқұлақ споралары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кездеседі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Кейде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малдың етінде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сальмонеллді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,және арасында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патогенді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бактериялар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кездеседі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s://encrypted-tbn3.gstatic.com/images?q=tbn:ANd9GcSOII__e15VBqVCi8F7UfTJ8eIjpYj4qOjKHMpSTzOOI3uDlfOm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2643206"/>
          </a:xfrm>
        </p:spPr>
        <p:txBody>
          <a:bodyPr>
            <a:normAutofit fontScale="850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lvl="0"/>
            <a:r>
              <a:rPr lang="ru-RU" sz="4800" b="1" i="1" dirty="0" err="1" smtClean="0">
                <a:ln/>
                <a:solidFill>
                  <a:schemeClr val="accent3"/>
                </a:solidFill>
              </a:rPr>
              <a:t>Сақтауға салқындатқыш камераға түсетін ет</a:t>
            </a:r>
            <a:r>
              <a:rPr lang="ru-RU" sz="4800" b="1" i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sz="4800" b="1" i="1" dirty="0" err="1" smtClean="0">
                <a:ln/>
                <a:solidFill>
                  <a:schemeClr val="accent3"/>
                </a:solidFill>
              </a:rPr>
              <a:t>микрофлорасының құрамы әр түрлі және көбіне мыналармен</a:t>
            </a:r>
            <a:r>
              <a:rPr lang="ru-RU" sz="4800" b="1" i="1" dirty="0" smtClean="0">
                <a:ln/>
                <a:solidFill>
                  <a:schemeClr val="accent3"/>
                </a:solidFill>
              </a:rPr>
              <a:t> </a:t>
            </a:r>
            <a:r>
              <a:rPr lang="ru-RU" sz="4800" b="1" i="1" dirty="0" err="1" smtClean="0">
                <a:ln/>
                <a:solidFill>
                  <a:schemeClr val="accent3"/>
                </a:solidFill>
              </a:rPr>
              <a:t>көрсетіледі:</a:t>
            </a:r>
            <a:endParaRPr lang="ru-RU" sz="4800" b="1" i="1" dirty="0" smtClean="0">
              <a:ln/>
              <a:solidFill>
                <a:schemeClr val="accent3"/>
              </a:solidFill>
            </a:endParaRP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us.123rf.com/400wm/400/400/yamonstro/yamonstro1211/yamonstro121100031/16540420-vector-web-banners-one-two-three-presentation-slide-template-abstract-background-business-backgr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857232"/>
            <a:ext cx="57150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k-K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-Мезофилдер</a:t>
            </a: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57290" y="2928934"/>
            <a:ext cx="46785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k-KZ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-Термофилдер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85852" y="5072074"/>
            <a:ext cx="58326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kk-KZ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-Психрофиламдер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https://encrypted-tbn2.gstatic.com/images?q=tbn:ANd9GcRCEz7qZ5p94wwNQ2rZnp7aoDekVySm9FoS-q6uPIs_FeowLt8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928926" y="500042"/>
            <a:ext cx="585791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4400" b="1" dirty="0" err="1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Я</a:t>
            </a:r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ғни өсуі әр түрлі температурада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жүретін микроорганизмер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</a:t>
            </a:r>
          </a:p>
          <a:p>
            <a:pPr lvl="0" algn="ctr"/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Салқынатудың соңында ет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температурасы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0-4 </a:t>
            </a:r>
            <a:r>
              <a:rPr lang="ru-RU" sz="4400" b="1" baseline="3000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0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С-қа </a:t>
            </a:r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жету</a:t>
            </a:r>
            <a:r>
              <a:rPr lang="ru-RU" sz="4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4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керек</a:t>
            </a:r>
            <a:r>
              <a:rPr lang="ru-RU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 </a:t>
            </a:r>
            <a:endParaRPr lang="ru-RU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27654" name="Picture 6" descr="https://encrypted-tbn1.gstatic.com/images?q=tbn:ANd9GcSedULfRTyVVCRxyCBKVs11LMSBLNk6BuNFGTNaimOfGqYUXCY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2137397" cy="2145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6" name="Picture 8" descr="https://encrypted-tbn2.gstatic.com/images?q=tbn:ANd9GcTxx3EF3X2HwGLSH1ivlZoKysIUqWLy0W7ubr36sTXccLsAIuEu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1214422"/>
            <a:ext cx="2143140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58" name="Picture 10" descr="https://encrypted-tbn3.gstatic.com/images?q=tbn:ANd9GcR4oU_X-Nw8Xw_YMiSc7yboxq_0V2_N1LFYn3-TWvk8J6q0mItNk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14414" y="2571744"/>
            <a:ext cx="2071703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60" name="Picture 12" descr="https://encrypted-tbn3.gstatic.com/images?q=tbn:ANd9GcQWltAX_mGDZmlxLSCj7E_qb-jl0Cuvrn9rS6JBSCNllgQ_x6kw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3714752"/>
            <a:ext cx="2214578" cy="18573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7662" name="Picture 14" descr="https://encrypted-tbn2.gstatic.com/images?q=tbn:ANd9GcTn1c_qBorMRj24A3X9eztZJpGI2WHYdPMJGwJ6y57rnZLcFD1e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214414" y="5072074"/>
            <a:ext cx="2143140" cy="15811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https://encrypted-tbn2.gstatic.com/images?q=tbn:ANd9GcRyBHE8HtzIVRBHU2cv2PPAyvH8Hjhz5T50KW5ARSgBmhJkePENm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290" y="2000240"/>
            <a:ext cx="5643602" cy="1471609"/>
          </a:xfrm>
        </p:spPr>
        <p:txBody>
          <a:bodyPr>
            <a:noAutofit/>
          </a:bodyPr>
          <a:lstStyle/>
          <a:p>
            <a:r>
              <a:rPr lang="kk-KZ" sz="9600" dirty="0" smtClean="0">
                <a:solidFill>
                  <a:srgbClr val="FF0000"/>
                </a:solidFill>
              </a:rPr>
              <a:t>Рахмет!!!</a:t>
            </a:r>
            <a:endParaRPr lang="ru-RU" sz="9600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428604"/>
            <a:ext cx="3714776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66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Рахмет!!!</a:t>
            </a:r>
            <a:endParaRPr lang="ru-RU" sz="66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43" y="3286124"/>
            <a:ext cx="4429157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kk-KZ" sz="8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Рахмет!!!</a:t>
            </a:r>
            <a:endParaRPr lang="ru-RU" sz="8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4429132"/>
            <a:ext cx="440845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8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Рахмет!!!</a:t>
            </a:r>
            <a:endParaRPr lang="ru-RU" sz="8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93257" y="5214950"/>
            <a:ext cx="435074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kk-KZ" sz="80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Рахмет!!!</a:t>
            </a:r>
            <a:endParaRPr lang="ru-RU" sz="8000" b="1" cap="none" spc="0" dirty="0">
              <a:ln/>
              <a:solidFill>
                <a:schemeClr val="accent5">
                  <a:tint val="50000"/>
                  <a:satMod val="180000"/>
                </a:schemeClr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14942" y="928670"/>
            <a:ext cx="362573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kk-KZ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Рахмет!!!</a:t>
            </a:r>
            <a:endParaRPr lang="ru-RU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encrypted-tbn1.gstatic.com/images?q=tbn:ANd9GcRwY8w36KH0Y86d2Z4ptrqerAYgDtyaYG9MkIJXSNFfSBrFdCoh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r>
              <a:rPr lang="ru-RU" sz="3400" dirty="0" err="1" smtClean="0">
                <a:solidFill>
                  <a:schemeClr val="tx2"/>
                </a:solidFill>
              </a:rPr>
              <a:t>Еттің химиялық құрамы жоғары тағамдық құндылыққа ие.Оның құрамында  </a:t>
            </a:r>
            <a:r>
              <a:rPr lang="ru-RU" sz="3400" dirty="0" smtClean="0">
                <a:solidFill>
                  <a:schemeClr val="tx2"/>
                </a:solidFill>
              </a:rPr>
              <a:t>21 %</a:t>
            </a:r>
            <a:r>
              <a:rPr lang="ru-RU" sz="3400" dirty="0" err="1" smtClean="0">
                <a:solidFill>
                  <a:schemeClr val="tx2"/>
                </a:solidFill>
              </a:rPr>
              <a:t>-ға дейін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ақуыз</a:t>
            </a:r>
            <a:r>
              <a:rPr lang="ru-RU" sz="3400" dirty="0" smtClean="0">
                <a:solidFill>
                  <a:schemeClr val="tx2"/>
                </a:solidFill>
              </a:rPr>
              <a:t>, 75 %</a:t>
            </a:r>
            <a:r>
              <a:rPr lang="ru-RU" sz="3400" dirty="0" err="1" smtClean="0">
                <a:solidFill>
                  <a:schemeClr val="tx2"/>
                </a:solidFill>
              </a:rPr>
              <a:t>-ға дейін</a:t>
            </a:r>
            <a:r>
              <a:rPr lang="ru-RU" sz="3400" dirty="0" smtClean="0">
                <a:solidFill>
                  <a:schemeClr val="tx2"/>
                </a:solidFill>
              </a:rPr>
              <a:t> су,</a:t>
            </a:r>
            <a:r>
              <a:rPr lang="ru-RU" sz="3400" dirty="0" err="1" smtClean="0">
                <a:solidFill>
                  <a:schemeClr val="tx2"/>
                </a:solidFill>
              </a:rPr>
              <a:t>минералдық заттар,витаминдер</a:t>
            </a:r>
            <a:r>
              <a:rPr lang="ru-RU" sz="3400" dirty="0" smtClean="0">
                <a:solidFill>
                  <a:schemeClr val="tx2"/>
                </a:solidFill>
              </a:rPr>
              <a:t> бар. </a:t>
            </a:r>
            <a:r>
              <a:rPr lang="ru-RU" sz="3400" dirty="0" err="1" smtClean="0">
                <a:solidFill>
                  <a:schemeClr val="tx2"/>
                </a:solidFill>
              </a:rPr>
              <a:t>Ет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микроорганизмердің дамуы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үшін өте қолайлы </a:t>
            </a:r>
            <a:r>
              <a:rPr lang="ru-RU" sz="3400" dirty="0" smtClean="0">
                <a:solidFill>
                  <a:schemeClr val="tx2"/>
                </a:solidFill>
              </a:rPr>
              <a:t>орта </a:t>
            </a:r>
            <a:r>
              <a:rPr lang="ru-RU" sz="3400" dirty="0" err="1" smtClean="0">
                <a:solidFill>
                  <a:schemeClr val="tx2"/>
                </a:solidFill>
              </a:rPr>
              <a:t>болып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табылад.Етті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өңдеу уақытында </a:t>
            </a:r>
            <a:r>
              <a:rPr lang="ru-RU" sz="3400" dirty="0" smtClean="0">
                <a:solidFill>
                  <a:schemeClr val="tx2"/>
                </a:solidFill>
              </a:rPr>
              <a:t>микроб </a:t>
            </a:r>
            <a:r>
              <a:rPr lang="ru-RU" sz="3400" dirty="0" err="1" smtClean="0">
                <a:solidFill>
                  <a:schemeClr val="tx2"/>
                </a:solidFill>
              </a:rPr>
              <a:t>етке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таралады</a:t>
            </a:r>
            <a:r>
              <a:rPr lang="ru-RU" sz="3400" dirty="0" smtClean="0">
                <a:solidFill>
                  <a:schemeClr val="tx2"/>
                </a:solidFill>
              </a:rPr>
              <a:t>. </a:t>
            </a:r>
            <a:r>
              <a:rPr lang="ru-RU" sz="3400" dirty="0" err="1" smtClean="0">
                <a:solidFill>
                  <a:schemeClr val="tx2"/>
                </a:solidFill>
              </a:rPr>
              <a:t>Малдың ішегінде</a:t>
            </a:r>
            <a:r>
              <a:rPr lang="ru-RU" sz="3400" dirty="0" smtClean="0">
                <a:solidFill>
                  <a:schemeClr val="tx2"/>
                </a:solidFill>
              </a:rPr>
              <a:t> микроб </a:t>
            </a:r>
            <a:r>
              <a:rPr lang="ru-RU" sz="3400" dirty="0" err="1" smtClean="0">
                <a:solidFill>
                  <a:schemeClr val="tx2"/>
                </a:solidFill>
              </a:rPr>
              <a:t>өте көп </a:t>
            </a:r>
            <a:r>
              <a:rPr lang="ru-RU" sz="3400" dirty="0" smtClean="0">
                <a:solidFill>
                  <a:schemeClr val="tx2"/>
                </a:solidFill>
              </a:rPr>
              <a:t>болады,</a:t>
            </a:r>
            <a:r>
              <a:rPr lang="ru-RU" sz="3400" dirty="0" err="1" smtClean="0">
                <a:solidFill>
                  <a:schemeClr val="tx2"/>
                </a:solidFill>
              </a:rPr>
              <a:t>бірақ егер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ол</a:t>
            </a:r>
            <a:r>
              <a:rPr lang="ru-RU" sz="3400" dirty="0" smtClean="0">
                <a:solidFill>
                  <a:schemeClr val="tx2"/>
                </a:solidFill>
              </a:rPr>
              <a:t> мал </a:t>
            </a:r>
            <a:r>
              <a:rPr lang="ru-RU" sz="3400" dirty="0" err="1" smtClean="0">
                <a:solidFill>
                  <a:schemeClr val="tx2"/>
                </a:solidFill>
              </a:rPr>
              <a:t>сау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болатын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болса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оған ешқандай </a:t>
            </a:r>
            <a:r>
              <a:rPr lang="ru-RU" sz="3400" dirty="0" smtClean="0">
                <a:solidFill>
                  <a:schemeClr val="tx2"/>
                </a:solidFill>
              </a:rPr>
              <a:t>микроб </a:t>
            </a:r>
            <a:r>
              <a:rPr lang="ru-RU" sz="3400" dirty="0" err="1" smtClean="0">
                <a:solidFill>
                  <a:schemeClr val="tx2"/>
                </a:solidFill>
              </a:rPr>
              <a:t>еңбейді</a:t>
            </a:r>
            <a:r>
              <a:rPr lang="ru-RU" sz="3400" dirty="0" smtClean="0">
                <a:solidFill>
                  <a:schemeClr val="tx2"/>
                </a:solidFill>
              </a:rPr>
              <a:t>.Ал </a:t>
            </a:r>
            <a:r>
              <a:rPr lang="ru-RU" sz="3400" dirty="0" err="1" smtClean="0">
                <a:solidFill>
                  <a:schemeClr val="tx2"/>
                </a:solidFill>
              </a:rPr>
              <a:t>егер</a:t>
            </a:r>
            <a:r>
              <a:rPr lang="ru-RU" sz="3400" dirty="0" smtClean="0">
                <a:solidFill>
                  <a:schemeClr val="tx2"/>
                </a:solidFill>
              </a:rPr>
              <a:t> мал ауру </a:t>
            </a:r>
            <a:r>
              <a:rPr lang="ru-RU" sz="3400" dirty="0" err="1" smtClean="0">
                <a:solidFill>
                  <a:schemeClr val="tx2"/>
                </a:solidFill>
              </a:rPr>
              <a:t>болатын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болса,онда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микроорганизмдер</a:t>
            </a:r>
            <a:r>
              <a:rPr lang="ru-RU" sz="3400" dirty="0" smtClean="0">
                <a:solidFill>
                  <a:schemeClr val="tx2"/>
                </a:solidFill>
              </a:rPr>
              <a:t> тез </a:t>
            </a:r>
            <a:r>
              <a:rPr lang="ru-RU" sz="3400" dirty="0" err="1" smtClean="0">
                <a:solidFill>
                  <a:schemeClr val="tx2"/>
                </a:solidFill>
              </a:rPr>
              <a:t>еңіп кетеді.Микроорганизмер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қанға еңеді </a:t>
            </a:r>
            <a:r>
              <a:rPr lang="ru-RU" sz="3400" dirty="0" smtClean="0">
                <a:solidFill>
                  <a:schemeClr val="tx2"/>
                </a:solidFill>
              </a:rPr>
              <a:t>де,</a:t>
            </a:r>
            <a:r>
              <a:rPr lang="ru-RU" sz="3400" dirty="0" err="1" smtClean="0">
                <a:solidFill>
                  <a:schemeClr val="tx2"/>
                </a:solidFill>
              </a:rPr>
              <a:t>малың бүкіл организіміне</a:t>
            </a:r>
            <a:r>
              <a:rPr lang="ru-RU" sz="3400" dirty="0" smtClean="0">
                <a:solidFill>
                  <a:schemeClr val="tx2"/>
                </a:solidFill>
              </a:rPr>
              <a:t> тарайды.</a:t>
            </a:r>
            <a:r>
              <a:rPr lang="ru-RU" sz="3400" dirty="0" err="1" smtClean="0">
                <a:solidFill>
                  <a:schemeClr val="tx2"/>
                </a:solidFill>
              </a:rPr>
              <a:t>Сондықтан бұл малдардың бұлшық еттері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тірі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кезінде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микробтарға </a:t>
            </a:r>
            <a:r>
              <a:rPr lang="ru-RU" sz="3400" dirty="0" smtClean="0">
                <a:solidFill>
                  <a:schemeClr val="tx2"/>
                </a:solidFill>
              </a:rPr>
              <a:t>толы </a:t>
            </a:r>
            <a:r>
              <a:rPr lang="ru-RU" sz="3400" dirty="0" err="1" smtClean="0">
                <a:solidFill>
                  <a:schemeClr val="tx2"/>
                </a:solidFill>
              </a:rPr>
              <a:t>болады.Мал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сойғанда</a:t>
            </a:r>
            <a:r>
              <a:rPr lang="ru-RU" sz="3400" dirty="0" smtClean="0">
                <a:solidFill>
                  <a:schemeClr val="tx2"/>
                </a:solidFill>
              </a:rPr>
              <a:t>,</a:t>
            </a:r>
            <a:r>
              <a:rPr lang="ru-RU" sz="3400" dirty="0" err="1" smtClean="0">
                <a:solidFill>
                  <a:schemeClr val="tx2"/>
                </a:solidFill>
              </a:rPr>
              <a:t>терісін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алғанда </a:t>
            </a:r>
            <a:r>
              <a:rPr lang="ru-RU" sz="3400" dirty="0" smtClean="0">
                <a:solidFill>
                  <a:schemeClr val="tx2"/>
                </a:solidFill>
              </a:rPr>
              <a:t>микроб </a:t>
            </a:r>
            <a:r>
              <a:rPr lang="ru-RU" sz="3400" dirty="0" err="1" smtClean="0">
                <a:solidFill>
                  <a:schemeClr val="tx2"/>
                </a:solidFill>
              </a:rPr>
              <a:t>таралады.Ары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қарай ластануы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дұрыс сақтамағандықтан </a:t>
            </a:r>
            <a:r>
              <a:rPr lang="ru-RU" sz="3400" dirty="0" smtClean="0">
                <a:solidFill>
                  <a:schemeClr val="tx2"/>
                </a:solidFill>
              </a:rPr>
              <a:t>да </a:t>
            </a:r>
            <a:r>
              <a:rPr lang="ru-RU" sz="3400" dirty="0" err="1" smtClean="0">
                <a:solidFill>
                  <a:schemeClr val="tx2"/>
                </a:solidFill>
              </a:rPr>
              <a:t>пайда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болуы</a:t>
            </a:r>
            <a:r>
              <a:rPr lang="ru-RU" sz="3400" dirty="0" smtClean="0">
                <a:solidFill>
                  <a:schemeClr val="tx2"/>
                </a:solidFill>
              </a:rPr>
              <a:t> </a:t>
            </a:r>
            <a:r>
              <a:rPr lang="ru-RU" sz="3400" dirty="0" err="1" smtClean="0">
                <a:solidFill>
                  <a:schemeClr val="tx2"/>
                </a:solidFill>
              </a:rPr>
              <a:t>мүмкін</a:t>
            </a:r>
            <a:r>
              <a:rPr lang="ru-RU" sz="3400" dirty="0" smtClean="0">
                <a:solidFill>
                  <a:schemeClr val="tx2"/>
                </a:solidFill>
              </a:rPr>
              <a:t>.</a:t>
            </a:r>
            <a:endParaRPr lang="ru-RU" sz="3400" dirty="0">
              <a:solidFill>
                <a:schemeClr val="tx2"/>
              </a:solidFill>
            </a:endParaRP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571480"/>
            <a:ext cx="7681142" cy="923330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kk-KZ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Еттің химиялық құрамы: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encrypted-tbn0.gstatic.com/images?q=tbn:ANd9GcQuWbdp6YZ3D0bP03wlThO_34gOWgus8s30j5HD41KZV-rp2GV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3108" y="214290"/>
            <a:ext cx="4643470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Малдардың органдары мен ұлпаларына микроорганизмдердің енуінің екі түрі бар</a:t>
            </a:r>
            <a:endParaRPr lang="ru-RU" dirty="0"/>
          </a:p>
        </p:txBody>
      </p:sp>
      <p:sp>
        <p:nvSpPr>
          <p:cNvPr id="6" name="Стрелка вниз 5"/>
          <p:cNvSpPr/>
          <p:nvPr/>
        </p:nvSpPr>
        <p:spPr>
          <a:xfrm rot="1682098">
            <a:off x="2718108" y="1243715"/>
            <a:ext cx="675207" cy="249604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14348" y="3929066"/>
            <a:ext cx="328614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Эндогенді(ішкі)</a:t>
            </a: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286380" y="3929066"/>
            <a:ext cx="3286148" cy="107157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k-KZ" dirty="0" smtClean="0"/>
              <a:t>Экзогенді(сыртқы)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 rot="19906237">
            <a:off x="5675015" y="1217648"/>
            <a:ext cx="679635" cy="258855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2143116"/>
            <a:ext cx="7072362" cy="22574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2500"/>
          </a:bodyPr>
          <a:lstStyle/>
          <a:p>
            <a:pPr lvl="0"/>
            <a:r>
              <a:rPr lang="ru-RU" dirty="0" err="1" smtClean="0"/>
              <a:t>Малдың органдарына</a:t>
            </a:r>
            <a:r>
              <a:rPr lang="ru-RU" dirty="0" smtClean="0"/>
              <a:t> </a:t>
            </a:r>
            <a:r>
              <a:rPr lang="ru-RU" dirty="0" err="1" smtClean="0"/>
              <a:t>және ұлпаларына  эндогенді</a:t>
            </a:r>
            <a:r>
              <a:rPr lang="ru-RU" dirty="0" smtClean="0"/>
              <a:t> </a:t>
            </a:r>
            <a:r>
              <a:rPr lang="ru-RU" dirty="0" err="1" smtClean="0"/>
              <a:t>жолмен</a:t>
            </a:r>
            <a:r>
              <a:rPr lang="ru-RU" dirty="0" smtClean="0"/>
              <a:t> </a:t>
            </a:r>
            <a:r>
              <a:rPr lang="ru-RU" dirty="0" err="1" smtClean="0"/>
              <a:t>микроорганизмдердің  еңуі тірі</a:t>
            </a:r>
            <a:r>
              <a:rPr lang="ru-RU" dirty="0" smtClean="0"/>
              <a:t> </a:t>
            </a:r>
            <a:r>
              <a:rPr lang="ru-RU" dirty="0" err="1" smtClean="0"/>
              <a:t>кезінде</a:t>
            </a:r>
            <a:r>
              <a:rPr lang="ru-RU" dirty="0" smtClean="0"/>
              <a:t> </a:t>
            </a:r>
            <a:r>
              <a:rPr lang="ru-RU" dirty="0" err="1" smtClean="0"/>
              <a:t>де,өлгеннең кейін</a:t>
            </a:r>
            <a:r>
              <a:rPr lang="ru-RU" dirty="0" smtClean="0"/>
              <a:t> де </a:t>
            </a:r>
            <a:r>
              <a:rPr lang="ru-RU" dirty="0" err="1" smtClean="0"/>
              <a:t>жүруі мүмкін</a:t>
            </a:r>
            <a:r>
              <a:rPr lang="ru-RU" dirty="0" smtClean="0"/>
              <a:t>.  </a:t>
            </a:r>
            <a:endParaRPr lang="ru-RU" dirty="0"/>
          </a:p>
          <a:p>
            <a:endParaRPr lang="ru-RU" dirty="0"/>
          </a:p>
        </p:txBody>
      </p:sp>
      <p:pic>
        <p:nvPicPr>
          <p:cNvPr id="25602" name="Picture 2" descr="https://encrypted-tbn3.gstatic.com/images?q=tbn:ANd9GcQLKAHsV7gpVsUddPSZy4Aug7GAi_ZzFPmxGDy8DVTiu1gqTYc94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0392468">
            <a:off x="392203" y="535528"/>
            <a:ext cx="2657475" cy="158114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4" name="Picture 4" descr="http://fotodes.ru/upload/img134192527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25578">
            <a:off x="3128874" y="235578"/>
            <a:ext cx="2571768" cy="15716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6" name="Picture 6" descr="https://encrypted-tbn2.gstatic.com/images?q=tbn:ANd9GcSG1cV3yE5c-LJN1M6G3xdpjXHjQ1UfsSIwZjVI_HlbntqlLFzCxQ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0730709">
            <a:off x="5435317" y="446284"/>
            <a:ext cx="2619375" cy="152359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5608" name="Picture 8" descr="https://encrypted-tbn1.gstatic.com/images?q=tbn:ANd9GcSgw-twZRKZn4ud15Fpor_egxbfMaeYx8lGMyDrL9R--2g5ba4L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0837044">
            <a:off x="682085" y="4671313"/>
            <a:ext cx="3012886" cy="146573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5610" name="Picture 10" descr="https://encrypted-tbn3.gstatic.com/images?q=tbn:ANd9GcQh50qepKlG7oQHFSwBn5_cJNP8Kxf8scaUoGmceGmGv1_wa0ZJ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0771836">
            <a:off x="3579936" y="4512272"/>
            <a:ext cx="2686050" cy="159047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25612" name="Picture 12" descr="https://encrypted-tbn3.gstatic.com/images?q=tbn:ANd9GcQSZJOPTraJGNiA9UDpntM8yeaRAWNGsBYdKWmIcV6wddAu0sI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944311">
            <a:off x="6177173" y="4582721"/>
            <a:ext cx="2462220" cy="1493586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s://encrypted-tbn0.gstatic.com/images?q=tbn:ANd9GcSyMnpmG3NuWq_zXg940Qa_BRWT4f8lub5oKYk0yBPGGloZ6kShu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071546"/>
            <a:ext cx="8229600" cy="4525963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lvl="0"/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Малдардың тірі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кезінде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инфекциялық аурулармен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ауырғанда органдары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мен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ұлпаларында </a:t>
            </a:r>
            <a:r>
              <a:rPr lang="ru-RU" b="1" cap="all" dirty="0" err="1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икроорганизмдердің енуі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байқалады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Малдың Органдары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мен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ұлпаларында қозырғыштың таралуы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инфекцияның түріне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,ауру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малдың организімінің жағдайына байланысты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Септикалық аурулар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заболеваниях (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сібір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жарасы</a:t>
            </a:r>
            <a:r>
              <a:rPr lang="ru-RU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т.б.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).Қоздырғыш әуелі белгілі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ұлпаларда,содан кейін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қанға сіңіп ,бүкіл бұлшық етке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таралады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.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s://encrypted-tbn0.gstatic.com/images?q=tbn:ANd9GcT6M-U61hKYcTPMEIQijRTAd9hfToN1ZGqX_9sBBFi0f2ot6otdW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229600" cy="6000792"/>
          </a:xfrm>
        </p:spPr>
        <p:txBody>
          <a:bodyPr>
            <a:normAutofit fontScale="62500" lnSpcReduction="20000"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lvl="0"/>
            <a:r>
              <a:rPr lang="ru-RU" sz="4400" b="1" spc="50" dirty="0" err="1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уырмайтын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малдарда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тірі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кезіндегі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эндогенді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микробтың  енуі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малдар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аш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болғанда,шаршағанда,тоңғанда немесе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қатты ыстық болғанда,жарақат алғанда органдарына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және ұлпаларына таралады.Малардың ішек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қабырғаларының қарсы тұру жағдайы микроорганизмерің енуіне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айтарлықтай әсер етеді.Нәтижесінде,лимфалық  қан тасушы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түтікшелер арқылы органдар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мен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ұлпаларға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,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сонымен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қатар бұлшық етке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микроорганизмдер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таралады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 Тек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қана сапрофиттер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ғана емес,сонымен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қатар кейбір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патогендік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бактериялар,мысалы,сальмонеллалар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.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Оларды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көбіне ауылшаруашылық  малдар</a:t>
            </a:r>
            <a:r>
              <a:rPr lang="ru-RU" sz="4400" b="1" spc="50" dirty="0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4400" b="1" spc="50" dirty="0" err="1" smtClean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таратады</a:t>
            </a:r>
            <a:r>
              <a:rPr lang="ru-RU" sz="4400" b="1" spc="50" dirty="0">
                <a:ln w="11430"/>
                <a:solidFill>
                  <a:srgbClr val="99FF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.</a:t>
            </a:r>
          </a:p>
          <a:p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2" name="Picture 4" descr="https://encrypted-tbn0.gstatic.com/images?q=tbn:ANd9GcTYY6zGFWr1GvXXqA4ItnWjGM2cTQzQOtXurFlzwNtGHZNpsOP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714357"/>
            <a:ext cx="8229600" cy="4286280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Экзогенді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жолмен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еттің ластануы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малды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сойғанда және одан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әрі жүретін операциялар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кезінде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болады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Экзогенді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микробтың таралуына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малдың тері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жамылғысы,асқазан-ішек жолында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кездесетін,ауа,құрылғы,көлік қаржылары,жұмыскер  киетін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киім,аяқ-киім,етпен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ара –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қатынаста болатын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заттар,малдарды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жуатын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су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және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т.б.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dirty="0"/>
          </a:p>
        </p:txBody>
      </p:sp>
      <p:pic>
        <p:nvPicPr>
          <p:cNvPr id="22534" name="Picture 6" descr="https://encrypted-tbn2.gstatic.com/images?q=tbn:ANd9GcTWlkb9TSOp421NaVEoFG1zIwE2SHkth2e1iPpiK5ANYnRHF_O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4786322"/>
            <a:ext cx="2428892" cy="17430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536" name="Picture 8" descr="https://encrypted-tbn0.gstatic.com/images?q=tbn:ANd9GcSmuz-Yf625UTj1jXdCKuaqSoJBdWyd6Zl0viB8WrcWb5J_jDc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86512" y="4857760"/>
            <a:ext cx="2286000" cy="16049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538" name="Picture 10" descr="https://encrypted-tbn1.gstatic.com/images?q=tbn:ANd9GcQD7VRng8OOYOPE8CZ_Izj9k6WmVRMkX6pZld-9c5AAShhvSScG4w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643306" y="4857760"/>
            <a:ext cx="2162175" cy="1614484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encrypted-tbn3.gstatic.com/images?q=tbn:ANd9GcQgUZMIvSQY638GEB0YLizRe26fSxAFL9_lNJ_fgdNUk4z4965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428604"/>
            <a:ext cx="7515220" cy="5857916"/>
          </a:xfrm>
        </p:spPr>
        <p:txBody>
          <a:bodyPr>
            <a:normAutofit fontScale="92500" lnSpcReduction="20000"/>
          </a:bodyPr>
          <a:lstStyle/>
          <a:p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Малдың терісін алғанда,мал терісінен сонымен қатар,жұмыскердің қолданған құралынан етке микроорганизмдер жиналады.Малдың терісі мен жұмыскерің құралына біршама микроорганизмдер болады.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1 см</a:t>
            </a:r>
            <a:r>
              <a:rPr lang="ru-RU" baseline="30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r>
              <a:rPr lang="ru-RU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жұмыскердің қолында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,микроорганизм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көлемі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20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млн.дейін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жетуі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мүмкін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,ал 1 см</a:t>
            </a:r>
            <a:r>
              <a:rPr lang="ru-RU" baseline="300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2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пышақ бетінде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6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мыңнан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580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млн.дейін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микроорганизмдер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болуы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мүмкін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(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санитарлық шараларды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сақтауына байланысты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).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Сонымен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қатар пышақ бетінде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патогенді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бактериялар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болуы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мүмкін,көбіне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en-US" i="1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</a:t>
            </a:r>
            <a:r>
              <a:rPr lang="ru-RU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en-US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dublin</a:t>
            </a:r>
            <a:r>
              <a:rPr lang="ru-RU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en-US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</a:t>
            </a:r>
            <a:r>
              <a:rPr lang="ru-RU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en-US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budapest</a:t>
            </a:r>
            <a:r>
              <a:rPr lang="ru-RU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en-US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</a:t>
            </a:r>
            <a:r>
              <a:rPr lang="ru-RU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en-US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london</a:t>
            </a:r>
            <a:r>
              <a:rPr lang="ru-RU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, </a:t>
            </a:r>
            <a:r>
              <a:rPr lang="en-US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</a:t>
            </a:r>
            <a:r>
              <a:rPr lang="ru-RU" i="1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. </a:t>
            </a:r>
            <a:r>
              <a:rPr lang="en-US" i="1" dirty="0" err="1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typhimurium</a:t>
            </a:r>
            <a:r>
              <a:rPr lang="en-US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kk-KZ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және т.б.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21512" name="Picture 8" descr="https://encrypted-tbn0.gstatic.com/images?q=tbn:ANd9GcTns3QHrb3EiZLDjC71E-vguJhmc-yO9HkLb8TsMUTR6CMZtZbC2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285728"/>
            <a:ext cx="1357290" cy="59293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https://encrypted-tbn1.gstatic.com/images?q=tbn:ANd9GcS4qCd-lPj-ZGBy9IW795OWaptdZ4eSrnf716qAAEEkydjz7pBo_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85852" y="1285860"/>
            <a:ext cx="6829444" cy="4525963"/>
          </a:xfrm>
        </p:spPr>
        <p:txBody>
          <a:bodyPr>
            <a:normAutofit lnSpcReduction="10000"/>
          </a:bodyPr>
          <a:lstStyle/>
          <a:p>
            <a:pPr lvl="0"/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Микробтың  ластану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санын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азайту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мақсатында жұмыс істейтін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қолға және қолданатын пышаққа теріні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сыпырар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кезде,жүйелі түрде санитарлық өңдеу жүргізу керекү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lvl="0"/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Малдың етін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мүшелеу кезінде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микроорганизмермен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ластайтын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көз 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сою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цехының ауасы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болуы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мүмкін</a:t>
            </a:r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. </a:t>
            </a:r>
            <a:endParaRPr lang="ru-RU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endParaRPr lang="ru-RU" dirty="0"/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497</Words>
  <Application>Microsoft Office PowerPoint</Application>
  <PresentationFormat>Экран (4:3)</PresentationFormat>
  <Paragraphs>29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Балауса ет  микрофлорасы</dc:title>
  <dc:creator>User</dc:creator>
  <cp:lastModifiedBy>040813</cp:lastModifiedBy>
  <cp:revision>28</cp:revision>
  <dcterms:created xsi:type="dcterms:W3CDTF">2013-02-18T11:38:49Z</dcterms:created>
  <dcterms:modified xsi:type="dcterms:W3CDTF">2013-09-05T05:26:25Z</dcterms:modified>
</cp:coreProperties>
</file>