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6" r:id="rId4"/>
    <p:sldId id="258" r:id="rId5"/>
    <p:sldId id="259" r:id="rId6"/>
    <p:sldId id="270" r:id="rId7"/>
    <p:sldId id="271" r:id="rId8"/>
    <p:sldId id="272" r:id="rId9"/>
    <p:sldId id="273" r:id="rId10"/>
    <p:sldId id="274" r:id="rId11"/>
    <p:sldId id="275" r:id="rId12"/>
    <p:sldId id="276" r:id="rId13"/>
    <p:sldId id="277" r:id="rId14"/>
    <p:sldId id="261" r:id="rId15"/>
    <p:sldId id="262" r:id="rId16"/>
    <p:sldId id="263" r:id="rId17"/>
    <p:sldId id="264" r:id="rId18"/>
    <p:sldId id="265" r:id="rId19"/>
    <p:sldId id="267" r:id="rId20"/>
    <p:sldId id="268" r:id="rId21"/>
    <p:sldId id="269"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02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54525474-94B7-4C7E-8502-E73F4E77050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4525474-94B7-4C7E-8502-E73F4E77050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4525474-94B7-4C7E-8502-E73F4E77050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51151D6-A4C6-4B86-B912-F9C9519A42B6}" type="datetimeFigureOut">
              <a:rPr lang="ru-RU" smtClean="0"/>
              <a:pPr/>
              <a:t>29.01.2014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54525474-94B7-4C7E-8502-E73F4E77050A}"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51151D6-A4C6-4B86-B912-F9C9519A42B6}" type="datetimeFigureOut">
              <a:rPr lang="ru-RU" smtClean="0"/>
              <a:pPr/>
              <a:t>29.01.2014</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4525474-94B7-4C7E-8502-E73F4E77050A}"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kk.wikipedia.org/wiki/%D0%B2%D0%B8%D1%82%D0%B0%D0%BC%D0%B8%D0%BD" TargetMode="External"/><Relationship Id="rId2" Type="http://schemas.openxmlformats.org/officeDocument/2006/relationships/hyperlink" Target="http://kk.wikipedia.org/wiki/%D1%83"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kk.wikipedia.org/wiki/%D0%B0%D1%83%D1%80%D1%83" TargetMode="External"/><Relationship Id="rId2" Type="http://schemas.openxmlformats.org/officeDocument/2006/relationships/hyperlink" Target="http://kk.wikipedia.org/wiki/%D1%96%D1%88%D0%B5%D0%BA"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kk.wikipedia.org/w/index.php?title=%D0%B1%D0%B0%D0%BA%D1%82%D0%B5%D1%80%D0%B8%D1%8F&amp;action=edit&amp;redlink=1"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kk.wikipedia.org/wiki/%D0%9D%D3%99%D1%80%D0%B5%D1%81%D1%82%D0%B5" TargetMode="External"/><Relationship Id="rId3" Type="http://schemas.openxmlformats.org/officeDocument/2006/relationships/hyperlink" Target="http://kk.wikipedia.org/wiki/%D0%86%D1%88%D0%B5%D0%BA" TargetMode="External"/><Relationship Id="rId7" Type="http://schemas.openxmlformats.org/officeDocument/2006/relationships/hyperlink" Target="http://kk.wikipedia.org/wiki/%D0%90%D1%83%D1%80%D1%83" TargetMode="External"/><Relationship Id="rId2" Type="http://schemas.openxmlformats.org/officeDocument/2006/relationships/hyperlink" Target="http://kk.wikipedia.org/wiki/%D0%96%D0%B0%D0%BD%D1%83%D0%B0%D1%80" TargetMode="External"/><Relationship Id="rId1" Type="http://schemas.openxmlformats.org/officeDocument/2006/relationships/slideLayout" Target="../slideLayouts/slideLayout2.xml"/><Relationship Id="rId6" Type="http://schemas.openxmlformats.org/officeDocument/2006/relationships/hyperlink" Target="http://kk.wikipedia.org/wiki/%D2%9A%D2%B1%D1%81" TargetMode="External"/><Relationship Id="rId5" Type="http://schemas.openxmlformats.org/officeDocument/2006/relationships/hyperlink" Target="http://kk.wikipedia.org/wiki/%D0%90%D0%B4%D0%B0%D0%BC" TargetMode="External"/><Relationship Id="rId4" Type="http://schemas.openxmlformats.org/officeDocument/2006/relationships/hyperlink" Target="http://kk.wikipedia.org/wiki/%D0%9C%D0%B8%D0%BA%D1%80%D0%BE%D1%84%D0%BB%D0%BE%D1%80%D0%B0" TargetMode="External"/><Relationship Id="rId9" Type="http://schemas.openxmlformats.org/officeDocument/2006/relationships/hyperlink" Target="http://kk.wikipedia.org/w/index.php?title=%D2%9A%D0%B0%D1%80%D1%82&amp;action=edit&amp;redlink=1"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kk.wikipedia.org/wiki/%D0%B0%D0%BC%D0%B5%D1%80%D0%B8%D0%BA%D0%B0" TargetMode="External"/><Relationship Id="rId2" Type="http://schemas.openxmlformats.org/officeDocument/2006/relationships/hyperlink" Target="http://kk.wikipedia.org/w/index.php?title=%D0%B1%D0%B0%D0%BA%D1%82%D0%B5%D1%80%D0%B8%D1%8F&amp;action=edit&amp;redlink=1" TargetMode="Externa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kk.wikipedia.org/wiki/%D1%88%D0%BE%D1%88%D2%9B%D0%B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2976" y="2000240"/>
            <a:ext cx="5357850" cy="2286016"/>
          </a:xfrm>
        </p:spPr>
        <p:txBody>
          <a:bodyPr>
            <a:normAutofit/>
          </a:bodyPr>
          <a:lstStyle/>
          <a:p>
            <a:r>
              <a:rPr lang="ru-RU" sz="6000" dirty="0" smtClean="0">
                <a:latin typeface="Times New Roman" pitchFamily="18" charset="0"/>
                <a:cs typeface="Times New Roman" pitchFamily="18" charset="0"/>
              </a:rPr>
              <a:t>Сальмонелла</a:t>
            </a:r>
            <a:endParaRPr lang="ru-RU" sz="6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38962"/>
          </a:xfrm>
        </p:spPr>
        <p:txBody>
          <a:bodyPr/>
          <a:lstStyle/>
          <a:p>
            <a:pPr algn="ctr"/>
            <a:r>
              <a:rPr lang="kk-KZ" b="1" dirty="0" smtClean="0">
                <a:latin typeface="Times New Roman" pitchFamily="18" charset="0"/>
                <a:cs typeface="Times New Roman" pitchFamily="18" charset="0"/>
              </a:rPr>
              <a:t>Төзімділігі </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Сальмонеллалар температураға 60-75 градус,концентрациясы жоғары тұзға және кейбір қышқылдарға біршама төзімді келеді. 60 градус температурада 1 сағатта, 100 градуста лезде қырылады. Тұздалған және сүрленген азық түлікте және әбден пісірілген етте бірнеше ай сақталады. Үй температурасында бірнеше ай тіршілігін сақтайды. Дезинфекциялаушы ерітінділер өлтіріп жібереді. </a:t>
            </a:r>
          </a:p>
          <a:p>
            <a:endParaRPr lang="kk-KZ" dirty="0" smtClean="0"/>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38962"/>
          </a:xfrm>
        </p:spPr>
        <p:txBody>
          <a:bodyPr/>
          <a:lstStyle/>
          <a:p>
            <a:pPr algn="ctr"/>
            <a:r>
              <a:rPr lang="kk-KZ" dirty="0" smtClean="0">
                <a:latin typeface="Times New Roman" pitchFamily="18" charset="0"/>
                <a:cs typeface="Times New Roman" pitchFamily="18" charset="0"/>
              </a:rPr>
              <a:t>Зардаптылығы</a:t>
            </a:r>
            <a:r>
              <a:rPr lang="kk-KZ" dirty="0" smtClean="0"/>
              <a:t> </a:t>
            </a:r>
            <a:endParaRPr lang="ru-RU" dirty="0"/>
          </a:p>
        </p:txBody>
      </p:sp>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Сальмонеллалар табиғи жағдайда цептицемиялық инфекция, ішек-қарын жолы аурулары,пневмония,жануар іш тастау ауруларының қоздырғыштары болып саналады. Сальмонеллалар бұзауды, қозыны,торайды,құстарды,құлынды,асыл терілі аңдарды ауруға ұшыратады. Сальмонеллалардың таралған түрлері мен типтерінің көбі лабороториялық жануарлар үшін уытты. Әсіресе ақ тышқан өте сезімтал келеді.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38962"/>
          </a:xfrm>
        </p:spPr>
        <p:txBody>
          <a:bodyPr/>
          <a:lstStyle/>
          <a:p>
            <a:pPr algn="ctr"/>
            <a:r>
              <a:rPr lang="kk-KZ" dirty="0" smtClean="0">
                <a:latin typeface="Times New Roman" pitchFamily="18" charset="0"/>
                <a:cs typeface="Times New Roman" pitchFamily="18" charset="0"/>
              </a:rPr>
              <a:t>Патогенезі </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357158" y="1935480"/>
            <a:ext cx="8329642" cy="4389120"/>
          </a:xfrm>
        </p:spPr>
        <p:txBody>
          <a:bodyPr>
            <a:normAutofit lnSpcReduction="10000"/>
          </a:bodyPr>
          <a:lstStyle/>
          <a:p>
            <a:pPr>
              <a:buNone/>
            </a:pPr>
            <a:r>
              <a:rPr lang="kk-KZ" dirty="0" smtClean="0">
                <a:latin typeface="Times New Roman" pitchFamily="18" charset="0"/>
                <a:cs typeface="Times New Roman" pitchFamily="18" charset="0"/>
              </a:rPr>
              <a:t>    Ауру негізінде ас қорыту жолы сондай-ақ ауа арқылы жатырда және трансоварияльды жұғады. Жіті және жітілеу формада сальмонеллалар алғашында ішек-қарында өседі,содан кейін ішек бүрлері арқылы ішек қарынның лимфа түзінділеріне және шажырқай лимфа түйіндеріне өтеді. Осы жерде бактериялар күшті өсіп көбейеді,соның салдарынан алғашқы қабыну процестері басталады. Бұлар көбіне жатырда жиналады,сөйтіп жатырды қабындырады,сондай-ақ жатыр қабығын қабындырады,ұрықты сепсиске ұшыратады, іш тастауға соқтырады.</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latin typeface="Times New Roman" pitchFamily="18" charset="0"/>
                <a:cs typeface="Times New Roman" pitchFamily="18" charset="0"/>
              </a:rPr>
              <a:t>Серологиялық диагностика</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214554"/>
            <a:ext cx="8229600" cy="4110046"/>
          </a:xfrm>
        </p:spPr>
        <p:txBody>
          <a:bodyPr>
            <a:normAutofit/>
          </a:bodyPr>
          <a:lstStyle/>
          <a:p>
            <a:r>
              <a:rPr lang="kk-KZ" sz="3200" dirty="0" smtClean="0">
                <a:latin typeface="Times New Roman" pitchFamily="18" charset="0"/>
                <a:cs typeface="Times New Roman" pitchFamily="18" charset="0"/>
              </a:rPr>
              <a:t>Жануардың тірі кезінде сальмонеллезге диагноз қоя,сол сияқты сальмонеллез тасудың жасырын кезеңін анықтау үшін пайдаланылады. Осы мақсатта агглютинациялау реакциясында қан сарысуын зерттейді. </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5538806"/>
          </a:xfrm>
        </p:spPr>
        <p:txBody>
          <a:bodyPr/>
          <a:lstStyle/>
          <a:p>
            <a:r>
              <a:rPr lang="ru-RU" dirty="0" err="1" smtClean="0">
                <a:latin typeface="Times New Roman" pitchFamily="18" charset="0"/>
                <a:cs typeface="Times New Roman" pitchFamily="18" charset="0"/>
              </a:rPr>
              <a:t>Алиментарлық жол</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жұқтырудың негізгі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жолы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табылады</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тағам өнімдері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жануарлардың еті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устрицалар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таңқышаяндар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жұмыртқа және жұмыртқа өнімдері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сүт және сүт өнімдері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көкөніс және жеміс-жидектер</a:t>
            </a:r>
            <a:r>
              <a:rPr lang="ru-RU" dirty="0" smtClean="0">
                <a:latin typeface="Times New Roman" pitchFamily="18" charset="0"/>
                <a:cs typeface="Times New Roman" pitchFamily="18" charset="0"/>
              </a:rPr>
              <a:t>, крем </a:t>
            </a:r>
            <a:r>
              <a:rPr lang="ru-RU" dirty="0" err="1" smtClean="0">
                <a:latin typeface="Times New Roman" pitchFamily="18" charset="0"/>
                <a:cs typeface="Times New Roman" pitchFamily="18" charset="0"/>
              </a:rPr>
              <a:t>өнімдері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жұқтырудың негізгі</a:t>
            </a:r>
            <a:r>
              <a:rPr lang="ru-RU" dirty="0" smtClean="0">
                <a:latin typeface="Times New Roman" pitchFamily="18" charset="0"/>
                <a:cs typeface="Times New Roman" pitchFamily="18" charset="0"/>
              </a:rPr>
              <a:t> факторы </a:t>
            </a:r>
            <a:r>
              <a:rPr lang="ru-RU" dirty="0" err="1" smtClean="0">
                <a:latin typeface="Times New Roman" pitchFamily="18" charset="0"/>
                <a:cs typeface="Times New Roman" pitchFamily="18" charset="0"/>
              </a:rPr>
              <a:t>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табылады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Ауруды</a:t>
            </a:r>
            <a:r>
              <a:rPr lang="ru-RU" dirty="0" smtClean="0">
                <a:latin typeface="Times New Roman" pitchFamily="18" charset="0"/>
                <a:cs typeface="Times New Roman" pitchFamily="18" charset="0"/>
              </a:rPr>
              <a:t> су </a:t>
            </a:r>
            <a:r>
              <a:rPr lang="ru-RU" dirty="0" err="1" smtClean="0">
                <a:latin typeface="Times New Roman" pitchFamily="18" charset="0"/>
                <a:cs typeface="Times New Roman" pitchFamily="18" charset="0"/>
              </a:rPr>
              <a:t>арқылы жұқтыруға болады</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5123" name="Picture 3" descr="D:\Новая папка\гузи\200px-Salmonella_typhimurium.png"/>
          <p:cNvPicPr>
            <a:picLocks noChangeAspect="1" noChangeArrowheads="1"/>
          </p:cNvPicPr>
          <p:nvPr/>
        </p:nvPicPr>
        <p:blipFill>
          <a:blip r:embed="rId2"/>
          <a:srcRect/>
          <a:stretch>
            <a:fillRect/>
          </a:stretch>
        </p:blipFill>
        <p:spPr bwMode="auto">
          <a:xfrm>
            <a:off x="1285852" y="3786190"/>
            <a:ext cx="6429420" cy="278608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929066"/>
            <a:ext cx="8229600" cy="2395534"/>
          </a:xfrm>
        </p:spPr>
        <p:txBody>
          <a:bodyPr/>
          <a:lstStyle/>
          <a:p>
            <a:r>
              <a:rPr lang="ru-RU" dirty="0" err="1" smtClean="0">
                <a:latin typeface="Times New Roman" pitchFamily="18" charset="0"/>
                <a:cs typeface="Times New Roman" pitchFamily="18" charset="0"/>
              </a:rPr>
              <a:t>Инкубациялық кезең </a:t>
            </a:r>
            <a:r>
              <a:rPr lang="ru-RU" dirty="0" smtClean="0">
                <a:latin typeface="Times New Roman" pitchFamily="18" charset="0"/>
                <a:cs typeface="Times New Roman" pitchFamily="18" charset="0"/>
              </a:rPr>
              <a:t>- сальмонеллез </a:t>
            </a:r>
            <a:r>
              <a:rPr lang="ru-RU" dirty="0" err="1" smtClean="0">
                <a:latin typeface="Times New Roman" pitchFamily="18" charset="0"/>
                <a:cs typeface="Times New Roman" pitchFamily="18" charset="0"/>
              </a:rPr>
              <a:t>қоздырғышының адам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ағзасына түсу сәтінен клиникалық көрсеткіштердің көрінуіне дейінгі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бірнеше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сағаттан </a:t>
            </a:r>
            <a:r>
              <a:rPr lang="ru-RU"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күнге дейін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созылады</a:t>
            </a:r>
            <a:r>
              <a:rPr lang="ru-RU" dirty="0" smtClean="0">
                <a:latin typeface="Times New Roman" pitchFamily="18" charset="0"/>
                <a:cs typeface="Times New Roman" pitchFamily="18" charset="0"/>
              </a:rPr>
              <a:t>.</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6146" name="Picture 2" descr="D:\Новая папка\гузи\isорр.jpg"/>
          <p:cNvPicPr>
            <a:picLocks noChangeAspect="1" noChangeArrowheads="1"/>
          </p:cNvPicPr>
          <p:nvPr/>
        </p:nvPicPr>
        <p:blipFill>
          <a:blip r:embed="rId2"/>
          <a:srcRect/>
          <a:stretch>
            <a:fillRect/>
          </a:stretch>
        </p:blipFill>
        <p:spPr bwMode="auto">
          <a:xfrm>
            <a:off x="1285852" y="571480"/>
            <a:ext cx="6000792" cy="307183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00108"/>
            <a:ext cx="8229600" cy="5324492"/>
          </a:xfrm>
        </p:spPr>
        <p:txBody>
          <a:bodyPr>
            <a:normAutofit/>
          </a:bodyPr>
          <a:lstStyle/>
          <a:p>
            <a:r>
              <a:rPr lang="ru-RU" sz="3200" dirty="0" err="1" smtClean="0">
                <a:latin typeface="Times New Roman" pitchFamily="18" charset="0"/>
                <a:cs typeface="Times New Roman" pitchFamily="18" charset="0"/>
              </a:rPr>
              <a:t>Көбінесе </a:t>
            </a:r>
            <a:r>
              <a:rPr lang="ru-RU" sz="3200" dirty="0" smtClean="0">
                <a:latin typeface="Times New Roman" pitchFamily="18" charset="0"/>
                <a:cs typeface="Times New Roman" pitchFamily="18" charset="0"/>
              </a:rPr>
              <a:t>ауру </a:t>
            </a:r>
            <a:r>
              <a:rPr lang="ru-RU" sz="3200" dirty="0" err="1" smtClean="0">
                <a:latin typeface="Times New Roman" pitchFamily="18" charset="0"/>
                <a:cs typeface="Times New Roman" pitchFamily="18" charset="0"/>
              </a:rPr>
              <a:t>жіті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басталады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бастапқы кезеңінде </a:t>
            </a:r>
            <a:r>
              <a:rPr lang="ru-RU" sz="3200" dirty="0" smtClean="0">
                <a:latin typeface="Times New Roman" pitchFamily="18" charset="0"/>
                <a:cs typeface="Times New Roman" pitchFamily="18" charset="0"/>
              </a:rPr>
              <a:t>интоксикация </a:t>
            </a:r>
            <a:r>
              <a:rPr lang="ru-RU" sz="3200" dirty="0" err="1" smtClean="0">
                <a:latin typeface="Times New Roman" pitchFamily="18" charset="0"/>
                <a:cs typeface="Times New Roman" pitchFamily="18" charset="0"/>
              </a:rPr>
              <a:t>көрсеткіштері көріне бастайды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әлсіздік</a:t>
            </a:r>
            <a:r>
              <a:rPr lang="ru-RU" sz="3200" dirty="0" smtClean="0">
                <a:latin typeface="Times New Roman" pitchFamily="18" charset="0"/>
                <a:cs typeface="Times New Roman" pitchFamily="18" charset="0"/>
              </a:rPr>
              <a:t>, бас </a:t>
            </a:r>
            <a:r>
              <a:rPr lang="ru-RU" sz="3200" dirty="0" err="1" smtClean="0">
                <a:latin typeface="Times New Roman" pitchFamily="18" charset="0"/>
                <a:cs typeface="Times New Roman" pitchFamily="18" charset="0"/>
              </a:rPr>
              <a:t>ауруы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дене</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қызуының </a:t>
            </a:r>
            <a:r>
              <a:rPr lang="ru-RU" sz="3200" dirty="0" smtClean="0">
                <a:latin typeface="Times New Roman" pitchFamily="18" charset="0"/>
                <a:cs typeface="Times New Roman" pitchFamily="18" charset="0"/>
              </a:rPr>
              <a:t>39</a:t>
            </a:r>
            <a:r>
              <a:rPr lang="ru-RU" sz="3200" baseline="30000" dirty="0" smtClean="0">
                <a:latin typeface="Times New Roman" pitchFamily="18" charset="0"/>
                <a:cs typeface="Times New Roman" pitchFamily="18" charset="0"/>
              </a:rPr>
              <a:t>0</a:t>
            </a:r>
            <a:r>
              <a:rPr lang="ru-RU" sz="3200" dirty="0" smtClean="0">
                <a:latin typeface="Times New Roman" pitchFamily="18" charset="0"/>
                <a:cs typeface="Times New Roman" pitchFamily="18" charset="0"/>
              </a:rPr>
              <a:t>С </a:t>
            </a:r>
            <a:r>
              <a:rPr lang="ru-RU" sz="3200" dirty="0" err="1" smtClean="0">
                <a:latin typeface="Times New Roman" pitchFamily="18" charset="0"/>
                <a:cs typeface="Times New Roman" pitchFamily="18" charset="0"/>
              </a:rPr>
              <a:t>көтерілуі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қалтырау</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Аурудың қызу кезі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бір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тәуліктен кейін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басталады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сол</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кезең тәбеттің бұзылуымен, лоқсып құсумен сипатталады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жасыл</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түсті сұйық нәжіс, үлкен дәретке баруы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тәулігіне </a:t>
            </a:r>
            <a:r>
              <a:rPr lang="ru-RU" sz="3200" dirty="0" smtClean="0">
                <a:latin typeface="Times New Roman" pitchFamily="18" charset="0"/>
                <a:cs typeface="Times New Roman" pitchFamily="18" charset="0"/>
              </a:rPr>
              <a:t>10 </a:t>
            </a:r>
            <a:r>
              <a:rPr lang="ru-RU" sz="3200" dirty="0" err="1" smtClean="0">
                <a:latin typeface="Times New Roman" pitchFamily="18" charset="0"/>
                <a:cs typeface="Times New Roman" pitchFamily="18" charset="0"/>
              </a:rPr>
              <a:t>ретке</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болады</a:t>
            </a:r>
            <a:r>
              <a:rPr lang="ru-RU" sz="3200" dirty="0" smtClean="0">
                <a:latin typeface="Times New Roman" pitchFamily="18" charset="0"/>
                <a:cs typeface="Times New Roman" pitchFamily="18" charset="0"/>
              </a:rPr>
              <a:t>.</a:t>
            </a:r>
            <a:br>
              <a:rPr lang="ru-RU" sz="3200" dirty="0" smtClean="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8229600" cy="5395930"/>
          </a:xfrm>
        </p:spPr>
        <p:txBody>
          <a:bodyPr>
            <a:noAutofit/>
          </a:bodyPr>
          <a:lstStyle/>
          <a:p>
            <a:r>
              <a:rPr lang="ru-RU" sz="3200" dirty="0" err="1" smtClean="0">
                <a:latin typeface="Times New Roman" pitchFamily="18" charset="0"/>
                <a:cs typeface="Times New Roman" pitchFamily="18" charset="0"/>
              </a:rPr>
              <a:t>Емі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асқазанды жедел</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жуып</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шаяды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дененің </a:t>
            </a:r>
            <a:r>
              <a:rPr lang="ru-RU" sz="3200" u="sng" dirty="0" err="1" smtClean="0">
                <a:latin typeface="Times New Roman" pitchFamily="18" charset="0"/>
                <a:cs typeface="Times New Roman" pitchFamily="18" charset="0"/>
                <a:hlinkClick r:id="rId2"/>
              </a:rPr>
              <a:t>улануын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әлсірететін, жоғалтқан тұз-су балансын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қалпына келтіретін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әр түрлі сұйықтықтарды тамырға құю, </a:t>
            </a:r>
            <a:r>
              <a:rPr lang="ru-RU" sz="3200" u="sng" dirty="0" err="1" smtClean="0">
                <a:latin typeface="Times New Roman" pitchFamily="18" charset="0"/>
                <a:cs typeface="Times New Roman" pitchFamily="18" charset="0"/>
                <a:hlinkClick r:id="rId3"/>
              </a:rPr>
              <a:t>витаминдер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бактериофагтар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антибиотиктер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левомицетин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циклофлоксацин</a:t>
            </a:r>
            <a:r>
              <a:rPr lang="ru-RU" sz="3200" dirty="0" smtClean="0">
                <a:latin typeface="Times New Roman" pitchFamily="18" charset="0"/>
                <a:cs typeface="Times New Roman" pitchFamily="18" charset="0"/>
              </a:rPr>
              <a:t>, т.б.) </a:t>
            </a:r>
            <a:r>
              <a:rPr lang="ru-RU" sz="3200" dirty="0" err="1" smtClean="0">
                <a:latin typeface="Times New Roman" pitchFamily="18" charset="0"/>
                <a:cs typeface="Times New Roman" pitchFamily="18" charset="0"/>
              </a:rPr>
              <a:t>қабылдау.</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Сальмонеллезбен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күресу және </a:t>
            </a:r>
            <a:r>
              <a:rPr lang="ru-RU" sz="3200" dirty="0" smtClean="0">
                <a:latin typeface="Times New Roman" pitchFamily="18" charset="0"/>
                <a:cs typeface="Times New Roman" pitchFamily="18" charset="0"/>
              </a:rPr>
              <a:t>оны </a:t>
            </a:r>
            <a:r>
              <a:rPr lang="ru-RU" sz="3200" dirty="0" err="1" smtClean="0">
                <a:latin typeface="Times New Roman" pitchFamily="18" charset="0"/>
                <a:cs typeface="Times New Roman" pitchFamily="18" charset="0"/>
              </a:rPr>
              <a:t>алдын-алу</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үшін санитарлық-гигиеналық</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ветеринарлық және індетке</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қарсы шаралар</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кешені</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жүргізіледі</a:t>
            </a:r>
            <a:r>
              <a:rPr lang="ru-RU" sz="3200" dirty="0" smtClean="0">
                <a:latin typeface="Times New Roman" pitchFamily="18" charset="0"/>
                <a:cs typeface="Times New Roman" pitchFamily="18" charset="0"/>
              </a:rPr>
              <a:t>.</a:t>
            </a:r>
            <a:br>
              <a:rPr lang="ru-RU" sz="3200" dirty="0" smtClean="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err="1" smtClean="0">
                <a:latin typeface="Times New Roman" pitchFamily="18" charset="0"/>
                <a:cs typeface="Times New Roman" pitchFamily="18" charset="0"/>
              </a:rPr>
              <a:t>Сальмонеллезді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алдын-алу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жөніндегі маңызды іс-шаралар</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071678"/>
            <a:ext cx="8229600" cy="4252922"/>
          </a:xfrm>
        </p:spPr>
        <p:txBody>
          <a:bodyPr>
            <a:normAutofit fontScale="92500" lnSpcReduction="20000"/>
          </a:bodyPr>
          <a:lstStyle/>
          <a:p>
            <a:pPr lvl="0"/>
            <a:r>
              <a:rPr lang="ru-RU" dirty="0" err="1" smtClean="0">
                <a:latin typeface="Times New Roman" pitchFamily="18" charset="0"/>
                <a:cs typeface="Times New Roman" pitchFamily="18" charset="0"/>
              </a:rPr>
              <a:t>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өндіру кәсіпорындарында, кондитерлік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цехтерде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сауда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қоғамдық тамақтану кәсіпорындарында технологиялық үдерісті сақтау;</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a:p>
            <a:pPr lvl="0"/>
            <a:r>
              <a:rPr lang="ru-RU" dirty="0" err="1" smtClean="0">
                <a:latin typeface="Times New Roman" pitchFamily="18" charset="0"/>
                <a:cs typeface="Times New Roman" pitchFamily="18" charset="0"/>
              </a:rPr>
              <a:t>Тұрмыста әрқайсымыз қарапайым ережелерді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сақтап, </a:t>
            </a:r>
            <a:r>
              <a:rPr lang="ru-RU" dirty="0" smtClean="0">
                <a:latin typeface="Times New Roman" pitchFamily="18" charset="0"/>
                <a:cs typeface="Times New Roman" pitchFamily="18" charset="0"/>
              </a:rPr>
              <a:t>сальмонеллез </a:t>
            </a:r>
            <a:r>
              <a:rPr lang="ru-RU" dirty="0" err="1" smtClean="0">
                <a:latin typeface="Times New Roman" pitchFamily="18" charset="0"/>
                <a:cs typeface="Times New Roman" pitchFamily="18" charset="0"/>
              </a:rPr>
              <a:t>ауруынан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сақтануымыз қажет</a:t>
            </a: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Мал </a:t>
            </a:r>
            <a:r>
              <a:rPr lang="ru-RU" dirty="0" err="1" smtClean="0">
                <a:latin typeface="Times New Roman" pitchFamily="18" charset="0"/>
                <a:cs typeface="Times New Roman" pitchFamily="18" charset="0"/>
              </a:rPr>
              <a:t>өнімін белгіленбеген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сауда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нүктелерінен сатып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алмаңыз</a:t>
            </a:r>
            <a:r>
              <a:rPr lang="ru-RU" dirty="0" smtClean="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a:p>
            <a:pPr lvl="0"/>
            <a:r>
              <a:rPr lang="ru-RU" dirty="0" smtClean="0">
                <a:latin typeface="Times New Roman" pitchFamily="18" charset="0"/>
                <a:cs typeface="Times New Roman" pitchFamily="18" charset="0"/>
              </a:rPr>
              <a:t> Тез </a:t>
            </a:r>
            <a:r>
              <a:rPr lang="ru-RU" dirty="0" err="1" smtClean="0">
                <a:latin typeface="Times New Roman" pitchFamily="18" charset="0"/>
                <a:cs typeface="Times New Roman" pitchFamily="18" charset="0"/>
              </a:rPr>
              <a:t>бұзылатын тағам өнімдерін тоңазытқышта сақтаңыз</a:t>
            </a:r>
            <a:r>
              <a:rPr lang="ru-RU"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8229600" cy="5395930"/>
          </a:xfrm>
        </p:spPr>
        <p:txBody>
          <a:bodyPr>
            <a:normAutofit fontScale="92500" lnSpcReduction="20000"/>
          </a:bodyPr>
          <a:lstStyle/>
          <a:p>
            <a:pPr lvl="0"/>
            <a:r>
              <a:rPr lang="ru-RU" dirty="0" err="1" smtClean="0">
                <a:latin typeface="Times New Roman" pitchFamily="18" charset="0"/>
                <a:cs typeface="Times New Roman" pitchFamily="18" charset="0"/>
              </a:rPr>
              <a:t>Шикі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піскен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балық және көкөністерді өңдеу барысында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бөлек асханалық тақтада және бөлек пышақ пайдаланыңыз;</a:t>
            </a: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a:p>
            <a:pPr lvl="0"/>
            <a:r>
              <a:rPr lang="ru-RU" dirty="0" err="1" smtClean="0">
                <a:latin typeface="Times New Roman" pitchFamily="18" charset="0"/>
                <a:cs typeface="Times New Roman" pitchFamily="18" charset="0"/>
              </a:rPr>
              <a:t>Дүкеннен жұмыртқа сатып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алғаннан кейін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үйде оларды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жуыңыз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сабын</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содалы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ерітіндісімен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ұзақ уақыт термиялық өңдеуден өткізіңіз, қауызы бұзылған жұмыртқаны сатып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алмау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сыртында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қан тамшылары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немесе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көң іздері</a:t>
            </a:r>
            <a:r>
              <a:rPr lang="ru-RU" dirty="0" smtClean="0">
                <a:latin typeface="Times New Roman" pitchFamily="18" charset="0"/>
                <a:cs typeface="Times New Roman" pitchFamily="18" charset="0"/>
              </a:rPr>
              <a:t> бар </a:t>
            </a:r>
            <a:r>
              <a:rPr lang="ru-RU" dirty="0" err="1" smtClean="0">
                <a:latin typeface="Times New Roman" pitchFamily="18" charset="0"/>
                <a:cs typeface="Times New Roman" pitchFamily="18" charset="0"/>
              </a:rPr>
              <a:t>жұмыртқаны пайдаланбаңыз</a:t>
            </a:r>
            <a:r>
              <a:rPr lang="ru-RU" dirty="0" smtClean="0">
                <a:latin typeface="Times New Roman" pitchFamily="18" charset="0"/>
                <a:cs typeface="Times New Roman" pitchFamily="18" charset="0"/>
              </a:rPr>
              <a:t>;</a:t>
            </a:r>
          </a:p>
          <a:p>
            <a:pPr lvl="0"/>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Тағамдардың пайдалану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мерзімін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температуралық тәртіпті сақтаңыз.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Дайын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тағамдарды мүмкіндігінше бірден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пайдаланған дұрыс.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Қалған тағамдарды тоңазытқышта сақтау  және қолданар алдында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қайнату  қажет.</a:t>
            </a:r>
            <a:r>
              <a:rPr lang="ru-RU" dirty="0" smtClean="0">
                <a:latin typeface="Times New Roman" pitchFamily="18" charset="0"/>
                <a:cs typeface="Times New Roman" pitchFamily="18" charset="0"/>
              </a:rPr>
              <a:t>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29058" y="1285860"/>
            <a:ext cx="4686304" cy="5110178"/>
          </a:xfrm>
        </p:spPr>
        <p:txBody>
          <a:bodyPr/>
          <a:lstStyle/>
          <a:p>
            <a:r>
              <a:rPr lang="kk-KZ" sz="3200" dirty="0" smtClean="0">
                <a:latin typeface="Times New Roman" pitchFamily="18" charset="0"/>
                <a:cs typeface="Times New Roman" pitchFamily="18" charset="0"/>
              </a:rPr>
              <a:t>Сальмонеллез  — жұқпалы </a:t>
            </a:r>
            <a:r>
              <a:rPr lang="kk-KZ" sz="3200" u="sng" dirty="0" smtClean="0">
                <a:latin typeface="Times New Roman" pitchFamily="18" charset="0"/>
                <a:cs typeface="Times New Roman" pitchFamily="18" charset="0"/>
                <a:hlinkClick r:id="rId2"/>
              </a:rPr>
              <a:t>ішек</a:t>
            </a:r>
            <a:r>
              <a:rPr lang="kk-KZ" sz="3200" dirty="0" smtClean="0">
                <a:latin typeface="Times New Roman" pitchFamily="18" charset="0"/>
                <a:cs typeface="Times New Roman" pitchFamily="18" charset="0"/>
              </a:rPr>
              <a:t> </a:t>
            </a:r>
            <a:r>
              <a:rPr lang="kk-KZ" sz="3200" u="sng" dirty="0" smtClean="0">
                <a:latin typeface="Times New Roman" pitchFamily="18" charset="0"/>
                <a:cs typeface="Times New Roman" pitchFamily="18" charset="0"/>
                <a:hlinkClick r:id="rId3"/>
              </a:rPr>
              <a:t>ауруы</a:t>
            </a:r>
            <a:r>
              <a:rPr lang="kk-KZ" sz="3200" dirty="0" smtClean="0">
                <a:latin typeface="Times New Roman" pitchFamily="18" charset="0"/>
                <a:cs typeface="Times New Roman" pitchFamily="18" charset="0"/>
              </a:rPr>
              <a:t>. </a:t>
            </a:r>
            <a:endParaRPr lang="kk-KZ" sz="3200" dirty="0" smtClean="0">
              <a:latin typeface="Times New Roman" pitchFamily="18" charset="0"/>
              <a:cs typeface="Times New Roman" pitchFamily="18" charset="0"/>
            </a:endParaRPr>
          </a:p>
          <a:p>
            <a:r>
              <a:rPr lang="kk-KZ" sz="3200" u="sng" dirty="0" smtClean="0">
                <a:latin typeface="Times New Roman" pitchFamily="18" charset="0"/>
                <a:cs typeface="Times New Roman" pitchFamily="18" charset="0"/>
                <a:hlinkClick r:id="rId3"/>
              </a:rPr>
              <a:t>Аурудың</a:t>
            </a:r>
            <a:r>
              <a:rPr lang="kk-KZ" sz="3200" dirty="0" smtClean="0">
                <a:latin typeface="Times New Roman" pitchFamily="18" charset="0"/>
                <a:cs typeface="Times New Roman" pitchFamily="18" charset="0"/>
              </a:rPr>
              <a:t> қоздырғышы — сальмонелла туысына жататын таяқшалы  </a:t>
            </a:r>
            <a:r>
              <a:rPr lang="kk-KZ" sz="3200" u="sng" dirty="0" smtClean="0">
                <a:latin typeface="Times New Roman" pitchFamily="18" charset="0"/>
                <a:cs typeface="Times New Roman" pitchFamily="18" charset="0"/>
                <a:hlinkClick r:id="rId4"/>
              </a:rPr>
              <a:t>бактериялар</a:t>
            </a:r>
            <a:r>
              <a:rPr lang="kk-KZ" sz="3200" dirty="0" smtClean="0">
                <a:latin typeface="Times New Roman" pitchFamily="18" charset="0"/>
                <a:cs typeface="Times New Roman" pitchFamily="18" charset="0"/>
              </a:rPr>
              <a:t>.</a:t>
            </a:r>
            <a:r>
              <a:rPr lang="kk-KZ" dirty="0" smtClean="0"/>
              <a:t/>
            </a:r>
            <a:br>
              <a:rPr lang="kk-KZ" dirty="0" smtClean="0"/>
            </a:br>
            <a:endParaRPr lang="ru-RU" dirty="0"/>
          </a:p>
        </p:txBody>
      </p:sp>
      <p:pic>
        <p:nvPicPr>
          <p:cNvPr id="2050" name="Picture 2" descr="D:\Новая папка\гузи\239px-SalmonellaNIAID.jpg"/>
          <p:cNvPicPr>
            <a:picLocks noChangeAspect="1" noChangeArrowheads="1"/>
          </p:cNvPicPr>
          <p:nvPr/>
        </p:nvPicPr>
        <p:blipFill>
          <a:blip r:embed="rId5"/>
          <a:srcRect/>
          <a:stretch>
            <a:fillRect/>
          </a:stretch>
        </p:blipFill>
        <p:spPr bwMode="auto">
          <a:xfrm>
            <a:off x="642910" y="1285860"/>
            <a:ext cx="3286148" cy="442915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857232"/>
            <a:ext cx="8229600" cy="5467368"/>
          </a:xfrm>
        </p:spPr>
        <p:txBody>
          <a:bodyPr/>
          <a:lstStyle/>
          <a:p>
            <a:r>
              <a:rPr lang="ru-RU" sz="2800" dirty="0" err="1" smtClean="0">
                <a:latin typeface="Times New Roman" pitchFamily="18" charset="0"/>
                <a:cs typeface="Times New Roman" pitchFamily="18" charset="0"/>
              </a:rPr>
              <a:t>Осындай</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жеңіл ережелерді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орындау</a:t>
            </a:r>
            <a:r>
              <a:rPr lang="ru-RU" sz="2800" dirty="0" smtClean="0">
                <a:latin typeface="Times New Roman" pitchFamily="18" charset="0"/>
                <a:cs typeface="Times New Roman" pitchFamily="18" charset="0"/>
              </a:rPr>
              <a:t> сальмонеллез </a:t>
            </a:r>
            <a:r>
              <a:rPr lang="ru-RU" sz="2800" dirty="0" err="1" smtClean="0">
                <a:latin typeface="Times New Roman" pitchFamily="18" charset="0"/>
                <a:cs typeface="Times New Roman" pitchFamily="18" charset="0"/>
              </a:rPr>
              <a:t>ауруына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шалдықпаудың кепілі</a:t>
            </a:r>
            <a:r>
              <a:rPr lang="ru-RU" sz="2800" dirty="0" smtClean="0">
                <a:latin typeface="Times New Roman" pitchFamily="18" charset="0"/>
                <a:cs typeface="Times New Roman" pitchFamily="18" charset="0"/>
              </a:rPr>
              <a:t> бола </a:t>
            </a:r>
            <a:r>
              <a:rPr lang="ru-RU" sz="2800" dirty="0" err="1" smtClean="0">
                <a:latin typeface="Times New Roman" pitchFamily="18" charset="0"/>
                <a:cs typeface="Times New Roman" pitchFamily="18" charset="0"/>
              </a:rPr>
              <a:t>алады</a:t>
            </a:r>
            <a:r>
              <a:rPr lang="ru-RU" sz="2800" dirty="0" smtClean="0">
                <a:latin typeface="Times New Roman" pitchFamily="18" charset="0"/>
                <a:cs typeface="Times New Roman" pitchFamily="18" charset="0"/>
              </a:rPr>
              <a:t>.</a:t>
            </a:r>
          </a:p>
          <a:p>
            <a:endParaRPr lang="ru-RU" dirty="0"/>
          </a:p>
        </p:txBody>
      </p:sp>
      <p:pic>
        <p:nvPicPr>
          <p:cNvPr id="7171" name="Picture 3" descr="D:\Новая папка\гузи\isрнп.jpg"/>
          <p:cNvPicPr>
            <a:picLocks noChangeAspect="1" noChangeArrowheads="1"/>
          </p:cNvPicPr>
          <p:nvPr/>
        </p:nvPicPr>
        <p:blipFill>
          <a:blip r:embed="rId2"/>
          <a:srcRect/>
          <a:stretch>
            <a:fillRect/>
          </a:stretch>
        </p:blipFill>
        <p:spPr bwMode="auto">
          <a:xfrm>
            <a:off x="1500166" y="2357430"/>
            <a:ext cx="5715040" cy="342902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2571744"/>
            <a:ext cx="7829576" cy="3752856"/>
          </a:xfrm>
        </p:spPr>
        <p:txBody>
          <a:bodyPr>
            <a:normAutofit/>
          </a:bodyPr>
          <a:lstStyle/>
          <a:p>
            <a:r>
              <a:rPr lang="kk-KZ" sz="4800" dirty="0" smtClean="0">
                <a:latin typeface="Times New Roman" pitchFamily="18" charset="0"/>
                <a:cs typeface="Times New Roman" pitchFamily="18" charset="0"/>
              </a:rPr>
              <a:t>Назарларыңызға рахмет!</a:t>
            </a:r>
            <a:endParaRPr lang="ru-RU" sz="4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8229600" cy="5395930"/>
          </a:xfrm>
        </p:spPr>
        <p:txBody>
          <a:bodyPr>
            <a:normAutofit/>
          </a:bodyPr>
          <a:lstStyle/>
          <a:p>
            <a:r>
              <a:rPr lang="kk-KZ" dirty="0" smtClean="0"/>
              <a:t> </a:t>
            </a:r>
            <a:r>
              <a:rPr lang="kk-KZ" sz="3200" dirty="0" smtClean="0">
                <a:latin typeface="Times New Roman" pitchFamily="18" charset="0"/>
                <a:cs typeface="Times New Roman" pitchFamily="18" charset="0"/>
              </a:rPr>
              <a:t>Сальмонеллар — негізінен көптеген жабайы және үй </a:t>
            </a:r>
            <a:r>
              <a:rPr lang="kk-KZ" sz="3200" dirty="0" smtClean="0">
                <a:latin typeface="Times New Roman" pitchFamily="18" charset="0"/>
                <a:cs typeface="Times New Roman" pitchFamily="18" charset="0"/>
                <a:hlinkClick r:id="rId2" tooltip="Жануар"/>
              </a:rPr>
              <a:t>жануарларының</a:t>
            </a:r>
            <a:r>
              <a:rPr lang="ru-RU" sz="3200" dirty="0" smtClean="0">
                <a:latin typeface="Times New Roman" pitchFamily="18" charset="0"/>
                <a:cs typeface="Times New Roman" pitchFamily="18" charset="0"/>
              </a:rPr>
              <a:t> </a:t>
            </a:r>
            <a:r>
              <a:rPr lang="kk-KZ" sz="3200" dirty="0" smtClean="0">
                <a:latin typeface="Times New Roman" pitchFamily="18" charset="0"/>
                <a:cs typeface="Times New Roman" pitchFamily="18" charset="0"/>
                <a:hlinkClick r:id="rId3" tooltip="Ішек"/>
              </a:rPr>
              <a:t>ішек</a:t>
            </a:r>
            <a:r>
              <a:rPr lang="kk-KZ" sz="3200" dirty="0" smtClean="0">
                <a:latin typeface="Times New Roman" pitchFamily="18" charset="0"/>
                <a:cs typeface="Times New Roman" pitchFamily="18" charset="0"/>
              </a:rPr>
              <a:t> жолының қалыпты </a:t>
            </a:r>
            <a:r>
              <a:rPr lang="kk-KZ" sz="3200" dirty="0" smtClean="0">
                <a:latin typeface="Times New Roman" pitchFamily="18" charset="0"/>
                <a:cs typeface="Times New Roman" pitchFamily="18" charset="0"/>
                <a:hlinkClick r:id="rId4" tooltip="Микрофлора"/>
              </a:rPr>
              <a:t>микрофлорасы</a:t>
            </a:r>
            <a:r>
              <a:rPr lang="kk-KZ" sz="3200" dirty="0" smtClean="0">
                <a:latin typeface="Times New Roman" pitchFamily="18" charset="0"/>
                <a:cs typeface="Times New Roman" pitchFamily="18" charset="0"/>
              </a:rPr>
              <a:t>. </a:t>
            </a:r>
            <a:r>
              <a:rPr lang="kk-KZ" sz="3200" dirty="0" smtClean="0">
                <a:latin typeface="Times New Roman" pitchFamily="18" charset="0"/>
                <a:cs typeface="Times New Roman" pitchFamily="18" charset="0"/>
                <a:hlinkClick r:id="rId5" tooltip="Адам"/>
              </a:rPr>
              <a:t>Адамдарға</a:t>
            </a:r>
            <a:r>
              <a:rPr lang="kk-KZ" sz="3200" dirty="0" smtClean="0">
                <a:latin typeface="Times New Roman" pitchFamily="18" charset="0"/>
                <a:cs typeface="Times New Roman" pitchFamily="18" charset="0"/>
              </a:rPr>
              <a:t> Сальмонеллез әр түрлі үй жануарлары мен </a:t>
            </a:r>
            <a:r>
              <a:rPr lang="kk-KZ" sz="3200" dirty="0" smtClean="0">
                <a:latin typeface="Times New Roman" pitchFamily="18" charset="0"/>
                <a:cs typeface="Times New Roman" pitchFamily="18" charset="0"/>
                <a:hlinkClick r:id="rId6" tooltip="Құс"/>
              </a:rPr>
              <a:t>құстардан</a:t>
            </a:r>
            <a:r>
              <a:rPr lang="kk-KZ" sz="3200" dirty="0" smtClean="0">
                <a:latin typeface="Times New Roman" pitchFamily="18" charset="0"/>
                <a:cs typeface="Times New Roman" pitchFamily="18" charset="0"/>
              </a:rPr>
              <a:t> жұғады. </a:t>
            </a:r>
            <a:r>
              <a:rPr lang="kk-KZ" sz="3200" dirty="0" smtClean="0">
                <a:latin typeface="Times New Roman" pitchFamily="18" charset="0"/>
                <a:cs typeface="Times New Roman" pitchFamily="18" charset="0"/>
                <a:hlinkClick r:id="rId7" tooltip="Ауру"/>
              </a:rPr>
              <a:t>Ауру</a:t>
            </a:r>
            <a:r>
              <a:rPr lang="kk-KZ" sz="3200" dirty="0" smtClean="0">
                <a:latin typeface="Times New Roman" pitchFamily="18" charset="0"/>
                <a:cs typeface="Times New Roman" pitchFamily="18" charset="0"/>
              </a:rPr>
              <a:t>, әсіресе, </a:t>
            </a:r>
            <a:r>
              <a:rPr lang="kk-KZ" sz="3200" dirty="0" smtClean="0">
                <a:latin typeface="Times New Roman" pitchFamily="18" charset="0"/>
                <a:cs typeface="Times New Roman" pitchFamily="18" charset="0"/>
                <a:hlinkClick r:id="rId8" tooltip="Нәресте"/>
              </a:rPr>
              <a:t>нәрестелер</a:t>
            </a:r>
            <a:r>
              <a:rPr lang="kk-KZ" sz="3200" dirty="0" smtClean="0">
                <a:latin typeface="Times New Roman" pitchFamily="18" charset="0"/>
                <a:cs typeface="Times New Roman" pitchFamily="18" charset="0"/>
              </a:rPr>
              <a:t> мен </a:t>
            </a:r>
            <a:r>
              <a:rPr lang="kk-KZ" sz="3200" dirty="0" smtClean="0">
                <a:latin typeface="Times New Roman" pitchFamily="18" charset="0"/>
                <a:cs typeface="Times New Roman" pitchFamily="18" charset="0"/>
                <a:hlinkClick r:id="rId9" tooltip="Қарт (мұндай бет жоқ)"/>
              </a:rPr>
              <a:t>қарт</a:t>
            </a:r>
            <a:r>
              <a:rPr lang="kk-KZ" sz="3200" dirty="0" smtClean="0">
                <a:latin typeface="Times New Roman" pitchFamily="18" charset="0"/>
                <a:cs typeface="Times New Roman" pitchFamily="18" charset="0"/>
              </a:rPr>
              <a:t> адамдарда ауыр өтеді. Ауруды лаб-да арнайы бактериол. (қан, нәжіс, құсық қалдығы, т.б. алынады) және серол. әдіспен (Видаль реакциясы, т.б.) анықтайды.</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928670"/>
            <a:ext cx="4857784" cy="5395930"/>
          </a:xfrm>
        </p:spPr>
        <p:txBody>
          <a:bodyPr>
            <a:normAutofit/>
          </a:bodyPr>
          <a:lstStyle/>
          <a:p>
            <a:r>
              <a:rPr lang="kk-KZ" dirty="0" smtClean="0">
                <a:latin typeface="Times New Roman" pitchFamily="18" charset="0"/>
                <a:cs typeface="Times New Roman" pitchFamily="18" charset="0"/>
              </a:rPr>
              <a:t>Бұл </a:t>
            </a:r>
            <a:r>
              <a:rPr lang="kk-KZ" u="sng" dirty="0" smtClean="0">
                <a:latin typeface="Times New Roman" pitchFamily="18" charset="0"/>
                <a:cs typeface="Times New Roman" pitchFamily="18" charset="0"/>
                <a:hlinkClick r:id="rId2"/>
              </a:rPr>
              <a:t>бактерияларды</a:t>
            </a:r>
            <a:r>
              <a:rPr lang="kk-KZ" dirty="0" smtClean="0">
                <a:latin typeface="Times New Roman" pitchFamily="18" charset="0"/>
                <a:cs typeface="Times New Roman" pitchFamily="18" charset="0"/>
              </a:rPr>
              <a:t> алғаш рет 1885 ж. </a:t>
            </a:r>
            <a:r>
              <a:rPr lang="kk-KZ" u="sng" dirty="0" smtClean="0">
                <a:latin typeface="Times New Roman" pitchFamily="18" charset="0"/>
                <a:cs typeface="Times New Roman" pitchFamily="18" charset="0"/>
                <a:hlinkClick r:id="rId3"/>
              </a:rPr>
              <a:t>Америка</a:t>
            </a:r>
            <a:r>
              <a:rPr lang="kk-KZ" dirty="0" smtClean="0">
                <a:latin typeface="Times New Roman" pitchFamily="18" charset="0"/>
                <a:cs typeface="Times New Roman" pitchFamily="18" charset="0"/>
              </a:rPr>
              <a:t> ғалымдары Дж.Смит пен Д.Е. Сальмон обамен ауырған </a:t>
            </a:r>
            <a:r>
              <a:rPr lang="kk-KZ" u="sng" dirty="0" smtClean="0">
                <a:latin typeface="Times New Roman" pitchFamily="18" charset="0"/>
                <a:cs typeface="Times New Roman" pitchFamily="18" charset="0"/>
                <a:hlinkClick r:id="rId4"/>
              </a:rPr>
              <a:t>шошқалардан</a:t>
            </a:r>
            <a:r>
              <a:rPr lang="kk-KZ" dirty="0" smtClean="0">
                <a:latin typeface="Times New Roman" pitchFamily="18" charset="0"/>
                <a:cs typeface="Times New Roman" pitchFamily="18" charset="0"/>
              </a:rPr>
              <a:t> тапқан.</a:t>
            </a:r>
            <a:br>
              <a:rPr lang="kk-KZ" dirty="0" smtClean="0">
                <a:latin typeface="Times New Roman" pitchFamily="18" charset="0"/>
                <a:cs typeface="Times New Roman" pitchFamily="18" charset="0"/>
              </a:rPr>
            </a:br>
            <a:endParaRPr lang="ru-RU" dirty="0" smtClean="0">
              <a:latin typeface="Times New Roman" pitchFamily="18" charset="0"/>
              <a:cs typeface="Times New Roman" pitchFamily="18" charset="0"/>
            </a:endParaRPr>
          </a:p>
          <a:p>
            <a:r>
              <a:rPr lang="ru-RU" dirty="0" err="1" smtClean="0">
                <a:latin typeface="Times New Roman" pitchFamily="18" charset="0"/>
                <a:cs typeface="Times New Roman" pitchFamily="18" charset="0"/>
              </a:rPr>
              <a:t>Қазіргі кезде</a:t>
            </a:r>
            <a:r>
              <a:rPr lang="ru-RU" dirty="0" smtClean="0">
                <a:latin typeface="Times New Roman" pitchFamily="18" charset="0"/>
                <a:cs typeface="Times New Roman" pitchFamily="18" charset="0"/>
              </a:rPr>
              <a:t> 2500-ден </a:t>
            </a:r>
            <a:r>
              <a:rPr lang="ru-RU" dirty="0" err="1" smtClean="0">
                <a:latin typeface="Times New Roman" pitchFamily="18" charset="0"/>
                <a:cs typeface="Times New Roman" pitchFamily="18" charset="0"/>
              </a:rPr>
              <a:t>астам</a:t>
            </a:r>
            <a:r>
              <a:rPr lang="ru-RU" dirty="0" smtClean="0">
                <a:latin typeface="Times New Roman" pitchFamily="18" charset="0"/>
                <a:cs typeface="Times New Roman" pitchFamily="18" charset="0"/>
              </a:rPr>
              <a:t> сальмонелла </a:t>
            </a:r>
            <a:r>
              <a:rPr lang="ru-RU" u="sng" dirty="0" err="1" smtClean="0">
                <a:latin typeface="Times New Roman" pitchFamily="18" charset="0"/>
                <a:cs typeface="Times New Roman" pitchFamily="18" charset="0"/>
                <a:hlinkClick r:id="rId2"/>
              </a:rPr>
              <a:t>бактериясы</a:t>
            </a:r>
            <a:r>
              <a:rPr lang="ru-RU" dirty="0" smtClean="0">
                <a:latin typeface="Times New Roman" pitchFamily="18" charset="0"/>
                <a:cs typeface="Times New Roman" pitchFamily="18" charset="0"/>
              </a:rPr>
              <a:t> бар. </a:t>
            </a:r>
            <a:r>
              <a:rPr lang="ru-RU" dirty="0" err="1" smtClean="0">
                <a:latin typeface="Times New Roman" pitchFamily="18" charset="0"/>
                <a:cs typeface="Times New Roman" pitchFamily="18" charset="0"/>
              </a:rPr>
              <a:t>Сальмонеллалар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сыртқы ортада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қолайлы жағдай туса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көбейе береді</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3074" name="Picture 2" descr="D:\Новая папка\гузи\isло.jpg"/>
          <p:cNvPicPr>
            <a:picLocks noChangeAspect="1" noChangeArrowheads="1"/>
          </p:cNvPicPr>
          <p:nvPr/>
        </p:nvPicPr>
        <p:blipFill>
          <a:blip r:embed="rId5"/>
          <a:srcRect/>
          <a:stretch>
            <a:fillRect/>
          </a:stretch>
        </p:blipFill>
        <p:spPr bwMode="auto">
          <a:xfrm>
            <a:off x="5000628" y="928670"/>
            <a:ext cx="3643337" cy="521497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28670"/>
            <a:ext cx="8229600" cy="5395930"/>
          </a:xfrm>
        </p:spPr>
        <p:txBody>
          <a:bodyPr>
            <a:normAutofit/>
          </a:bodyPr>
          <a:lstStyle/>
          <a:p>
            <a:r>
              <a:rPr lang="ru-RU" sz="3200" dirty="0" smtClean="0">
                <a:latin typeface="Times New Roman" pitchFamily="18" charset="0"/>
                <a:cs typeface="Times New Roman" pitchFamily="18" charset="0"/>
              </a:rPr>
              <a:t>Ауру </a:t>
            </a:r>
            <a:r>
              <a:rPr lang="ru-RU" sz="3200" dirty="0" err="1" smtClean="0">
                <a:latin typeface="Times New Roman" pitchFamily="18" charset="0"/>
                <a:cs typeface="Times New Roman" pitchFamily="18" charset="0"/>
              </a:rPr>
              <a:t>қоршаған ортада</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тіршілікке</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қабілетті бактериялармен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қоздырылады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Ашық </a:t>
            </a:r>
            <a:r>
              <a:rPr lang="ru-RU" sz="3200" dirty="0" smtClean="0">
                <a:latin typeface="Times New Roman" pitchFamily="18" charset="0"/>
                <a:cs typeface="Times New Roman" pitchFamily="18" charset="0"/>
              </a:rPr>
              <a:t>су </a:t>
            </a:r>
            <a:r>
              <a:rPr lang="ru-RU" sz="3200" dirty="0" err="1" smtClean="0">
                <a:latin typeface="Times New Roman" pitchFamily="18" charset="0"/>
                <a:cs typeface="Times New Roman" pitchFamily="18" charset="0"/>
              </a:rPr>
              <a:t>қоймаларында және ауыз</a:t>
            </a:r>
            <a:r>
              <a:rPr lang="ru-RU" sz="3200" dirty="0" smtClean="0">
                <a:latin typeface="Times New Roman" pitchFamily="18" charset="0"/>
                <a:cs typeface="Times New Roman" pitchFamily="18" charset="0"/>
              </a:rPr>
              <a:t> суда </a:t>
            </a:r>
            <a:r>
              <a:rPr lang="ru-RU" sz="3200" dirty="0" err="1" smtClean="0">
                <a:latin typeface="Times New Roman" pitchFamily="18" charset="0"/>
                <a:cs typeface="Times New Roman" pitchFamily="18" charset="0"/>
              </a:rPr>
              <a:t>олар</a:t>
            </a:r>
            <a:r>
              <a:rPr lang="ru-RU" sz="3200" dirty="0" smtClean="0">
                <a:latin typeface="Times New Roman" pitchFamily="18" charset="0"/>
                <a:cs typeface="Times New Roman" pitchFamily="18" charset="0"/>
              </a:rPr>
              <a:t> 11 </a:t>
            </a:r>
            <a:r>
              <a:rPr lang="ru-RU" sz="3200" dirty="0" err="1" smtClean="0">
                <a:latin typeface="Times New Roman" pitchFamily="18" charset="0"/>
                <a:cs typeface="Times New Roman" pitchFamily="18" charset="0"/>
              </a:rPr>
              <a:t>күннен </a:t>
            </a:r>
            <a:r>
              <a:rPr lang="ru-RU" sz="3200" dirty="0" smtClean="0">
                <a:latin typeface="Times New Roman" pitchFamily="18" charset="0"/>
                <a:cs typeface="Times New Roman" pitchFamily="18" charset="0"/>
              </a:rPr>
              <a:t>120 </a:t>
            </a:r>
            <a:r>
              <a:rPr lang="ru-RU" sz="3200" dirty="0" err="1" smtClean="0">
                <a:latin typeface="Times New Roman" pitchFamily="18" charset="0"/>
                <a:cs typeface="Times New Roman" pitchFamily="18" charset="0"/>
              </a:rPr>
              <a:t>күнге 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ет</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және шұжық өнімдерінде </a:t>
            </a:r>
            <a:r>
              <a:rPr lang="ru-RU" sz="3200" dirty="0" smtClean="0">
                <a:latin typeface="Times New Roman" pitchFamily="18" charset="0"/>
                <a:cs typeface="Times New Roman" pitchFamily="18" charset="0"/>
              </a:rPr>
              <a:t>60-130 </a:t>
            </a:r>
            <a:r>
              <a:rPr lang="ru-RU" sz="3200" dirty="0" err="1" smtClean="0">
                <a:latin typeface="Times New Roman" pitchFamily="18" charset="0"/>
                <a:cs typeface="Times New Roman" pitchFamily="18" charset="0"/>
              </a:rPr>
              <a:t>күнге 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мұздатылған етте</a:t>
            </a:r>
            <a:r>
              <a:rPr lang="ru-RU" sz="3200" dirty="0" smtClean="0">
                <a:latin typeface="Times New Roman" pitchFamily="18" charset="0"/>
                <a:cs typeface="Times New Roman" pitchFamily="18" charset="0"/>
              </a:rPr>
              <a:t> 13 </a:t>
            </a:r>
            <a:r>
              <a:rPr lang="ru-RU" sz="3200" dirty="0" err="1" smtClean="0">
                <a:latin typeface="Times New Roman" pitchFamily="18" charset="0"/>
                <a:cs typeface="Times New Roman" pitchFamily="18" charset="0"/>
              </a:rPr>
              <a:t>айға 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тоңазытқышта сақталатын сәтте </a:t>
            </a:r>
            <a:r>
              <a:rPr lang="ru-RU" sz="3200" dirty="0" smtClean="0">
                <a:latin typeface="Times New Roman" pitchFamily="18" charset="0"/>
                <a:cs typeface="Times New Roman" pitchFamily="18" charset="0"/>
              </a:rPr>
              <a:t>20 </a:t>
            </a:r>
            <a:r>
              <a:rPr lang="ru-RU" sz="3200" dirty="0" err="1" smtClean="0">
                <a:latin typeface="Times New Roman" pitchFamily="18" charset="0"/>
                <a:cs typeface="Times New Roman" pitchFamily="18" charset="0"/>
              </a:rPr>
              <a:t>күнге 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сары</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майда</a:t>
            </a:r>
            <a:r>
              <a:rPr lang="ru-RU" sz="3200" dirty="0" smtClean="0">
                <a:latin typeface="Times New Roman" pitchFamily="18" charset="0"/>
                <a:cs typeface="Times New Roman" pitchFamily="18" charset="0"/>
              </a:rPr>
              <a:t> 120 </a:t>
            </a:r>
            <a:r>
              <a:rPr lang="ru-RU" sz="3200" dirty="0" err="1" smtClean="0">
                <a:latin typeface="Times New Roman" pitchFamily="18" charset="0"/>
                <a:cs typeface="Times New Roman" pitchFamily="18" charset="0"/>
              </a:rPr>
              <a:t>күнге 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жұмыртқа </a:t>
            </a:r>
            <a:r>
              <a:rPr lang="ru-RU" sz="3200" dirty="0" smtClean="0">
                <a:latin typeface="Times New Roman" pitchFamily="18" charset="0"/>
                <a:cs typeface="Times New Roman" pitchFamily="18" charset="0"/>
              </a:rPr>
              <a:t>мен </a:t>
            </a:r>
            <a:r>
              <a:rPr lang="ru-RU" sz="3200" dirty="0" err="1" smtClean="0">
                <a:latin typeface="Times New Roman" pitchFamily="18" charset="0"/>
                <a:cs typeface="Times New Roman" pitchFamily="18" charset="0"/>
              </a:rPr>
              <a:t>ірімшікте</a:t>
            </a:r>
            <a:r>
              <a:rPr lang="ru-RU" sz="3200" dirty="0" smtClean="0">
                <a:latin typeface="Times New Roman" pitchFamily="18" charset="0"/>
                <a:cs typeface="Times New Roman" pitchFamily="18" charset="0"/>
              </a:rPr>
              <a:t> 13 </a:t>
            </a:r>
            <a:r>
              <a:rPr lang="ru-RU" sz="3200" dirty="0" err="1" smtClean="0">
                <a:latin typeface="Times New Roman" pitchFamily="18" charset="0"/>
                <a:cs typeface="Times New Roman" pitchFamily="18" charset="0"/>
              </a:rPr>
              <a:t>айға дейін</a:t>
            </a:r>
            <a:r>
              <a:rPr lang="ru-RU" sz="3200" dirty="0" smtClean="0">
                <a:latin typeface="Times New Roman" pitchFamily="18" charset="0"/>
                <a:cs typeface="Times New Roman" pitchFamily="18" charset="0"/>
              </a:rPr>
              <a:t> </a:t>
            </a:r>
            <a:r>
              <a:rPr lang="ru-RU" sz="3200" dirty="0" err="1" smtClean="0">
                <a:latin typeface="Times New Roman" pitchFamily="18" charset="0"/>
                <a:cs typeface="Times New Roman" pitchFamily="18" charset="0"/>
              </a:rPr>
              <a:t>сақталады</a:t>
            </a:r>
            <a:r>
              <a:rPr lang="ru-RU" sz="3200" dirty="0" smtClean="0">
                <a:latin typeface="Times New Roman" pitchFamily="18" charset="0"/>
                <a:cs typeface="Times New Roman" pitchFamily="18" charset="0"/>
              </a:rPr>
              <a:t>. </a:t>
            </a:r>
            <a:endParaRPr lang="ru-RU"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8229600" cy="1143000"/>
          </a:xfrm>
        </p:spPr>
        <p:txBody>
          <a:bodyPr/>
          <a:lstStyle/>
          <a:p>
            <a:r>
              <a:rPr lang="ru-RU" dirty="0" smtClean="0"/>
              <a:t>          </a:t>
            </a:r>
            <a:r>
              <a:rPr lang="ru-RU" b="1" dirty="0" err="1" smtClean="0">
                <a:latin typeface="Times New Roman" pitchFamily="18" charset="0"/>
                <a:cs typeface="Times New Roman" pitchFamily="18" charset="0"/>
              </a:rPr>
              <a:t>Морфологиясы</a:t>
            </a:r>
            <a:r>
              <a:rPr lang="ru-RU"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071678"/>
            <a:ext cx="8229600" cy="4252922"/>
          </a:xfrm>
        </p:spPr>
        <p:txBody>
          <a:bodyPr>
            <a:normAutofit/>
          </a:bodyPr>
          <a:lstStyle/>
          <a:p>
            <a:r>
              <a:rPr lang="kk-KZ" sz="2800" dirty="0" smtClean="0">
                <a:latin typeface="Times New Roman" pitchFamily="18" charset="0"/>
                <a:cs typeface="Times New Roman" pitchFamily="18" charset="0"/>
              </a:rPr>
              <a:t>Шеттері</a:t>
            </a:r>
            <a:r>
              <a:rPr lang="en-US"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дөңгелекгеу, кейде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жұмыр пішінді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ұзын-дығы </a:t>
            </a:r>
            <a:r>
              <a:rPr lang="ru-RU" sz="2800" dirty="0" smtClean="0">
                <a:latin typeface="Times New Roman" pitchFamily="18" charset="0"/>
                <a:cs typeface="Times New Roman" pitchFamily="18" charset="0"/>
              </a:rPr>
              <a:t>2—4 мкм, </a:t>
            </a:r>
            <a:r>
              <a:rPr lang="ru-RU" sz="2800" dirty="0" err="1" smtClean="0">
                <a:latin typeface="Times New Roman" pitchFamily="18" charset="0"/>
                <a:cs typeface="Times New Roman" pitchFamily="18" charset="0"/>
              </a:rPr>
              <a:t>ені</a:t>
            </a:r>
            <a:r>
              <a:rPr lang="ru-RU" sz="2800" dirty="0" smtClean="0">
                <a:latin typeface="Times New Roman" pitchFamily="18" charset="0"/>
                <a:cs typeface="Times New Roman" pitchFamily="18" charset="0"/>
              </a:rPr>
              <a:t> 0,2—0,6 мкм </a:t>
            </a:r>
            <a:r>
              <a:rPr lang="ru-RU" sz="2800" dirty="0" err="1" smtClean="0">
                <a:latin typeface="Times New Roman" pitchFamily="18" charset="0"/>
                <a:cs typeface="Times New Roman" pitchFamily="18" charset="0"/>
              </a:rPr>
              <a:t>келетін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таяқшалар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Кейде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жіп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тәрізді формалары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ескі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культурада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кайта-кдйта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культурадан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өсіргенде</a:t>
            </a:r>
            <a:r>
              <a:rPr lang="ru-RU" sz="2800" dirty="0" smtClean="0">
                <a:latin typeface="Times New Roman" pitchFamily="18" charset="0"/>
                <a:cs typeface="Times New Roman" pitchFamily="18" charset="0"/>
              </a:rPr>
              <a:t>)</a:t>
            </a:r>
            <a:r>
              <a:rPr lang="ru-RU" sz="2800" dirty="0" err="1" smtClean="0">
                <a:latin typeface="Times New Roman" pitchFamily="18" charset="0"/>
                <a:cs typeface="Times New Roman" pitchFamily="18" charset="0"/>
              </a:rPr>
              <a:t>кездеседі</a:t>
            </a:r>
            <a:r>
              <a:rPr lang="ru-RU" sz="2800" dirty="0" smtClean="0">
                <a:latin typeface="Times New Roman" pitchFamily="18" charset="0"/>
                <a:cs typeface="Times New Roman" pitchFamily="18" charset="0"/>
              </a:rPr>
              <a:t>. </a:t>
            </a:r>
            <a:r>
              <a:rPr lang="kk-KZ" sz="2800" dirty="0" smtClean="0">
                <a:latin typeface="Times New Roman" pitchFamily="18" charset="0"/>
                <a:cs typeface="Times New Roman" pitchFamily="18" charset="0"/>
              </a:rPr>
              <a:t>Кейбіреулері ғана</a:t>
            </a:r>
            <a:r>
              <a:rPr lang="ru-RU"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S. </a:t>
            </a:r>
            <a:r>
              <a:rPr lang="en-US" sz="2800" dirty="0" err="1" smtClean="0">
                <a:latin typeface="Times New Roman" pitchFamily="18" charset="0"/>
                <a:cs typeface="Times New Roman" pitchFamily="18" charset="0"/>
              </a:rPr>
              <a:t>gallinarum</a:t>
            </a:r>
            <a:r>
              <a:rPr lang="en-US"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болмаса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олар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қозғалады, қозғалмалы орналасқан шыбыртқылары </a:t>
            </a:r>
            <a:r>
              <a:rPr lang="ru-RU" sz="2800" dirty="0" smtClean="0">
                <a:latin typeface="Times New Roman" pitchFamily="18" charset="0"/>
                <a:cs typeface="Times New Roman" pitchFamily="18" charset="0"/>
              </a:rPr>
              <a:t>бар, анилин </a:t>
            </a:r>
            <a:r>
              <a:rPr lang="ru-RU" sz="2800" dirty="0" err="1" smtClean="0">
                <a:latin typeface="Times New Roman" pitchFamily="18" charset="0"/>
                <a:cs typeface="Times New Roman" pitchFamily="18" charset="0"/>
              </a:rPr>
              <a:t>бояуларымен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жақсы боялады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грамтеріс</a:t>
            </a:r>
            <a:r>
              <a:rPr lang="ru-RU" sz="2800" dirty="0" smtClean="0">
                <a:latin typeface="Times New Roman" pitchFamily="18" charset="0"/>
                <a:cs typeface="Times New Roman" pitchFamily="18" charset="0"/>
              </a:rPr>
              <a:t> </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err="1" smtClean="0">
                <a:latin typeface="Times New Roman" pitchFamily="18" charset="0"/>
                <a:cs typeface="Times New Roman" pitchFamily="18" charset="0"/>
              </a:rPr>
              <a:t>Культурасын</a:t>
            </a:r>
            <a:r>
              <a:rPr lang="ru-RU"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ecipy</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143116"/>
            <a:ext cx="8229600" cy="4181484"/>
          </a:xfrm>
        </p:spPr>
        <p:txBody>
          <a:bodyPr/>
          <a:lstStyle/>
          <a:p>
            <a:r>
              <a:rPr lang="ru-RU" dirty="0" err="1" smtClean="0">
                <a:latin typeface="Times New Roman" pitchFamily="18" charset="0"/>
                <a:cs typeface="Times New Roman" pitchFamily="18" charset="0"/>
              </a:rPr>
              <a:t>Сальмонеллалар</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аэробтар</a:t>
            </a:r>
            <a:r>
              <a:rPr lang="ru-RU" dirty="0" smtClean="0">
                <a:latin typeface="Times New Roman" pitchFamily="18" charset="0"/>
                <a:cs typeface="Times New Roman" pitchFamily="18" charset="0"/>
              </a:rPr>
              <a:t> не </a:t>
            </a:r>
            <a:r>
              <a:rPr lang="ru-RU" dirty="0" err="1" smtClean="0">
                <a:latin typeface="Times New Roman" pitchFamily="18" charset="0"/>
                <a:cs typeface="Times New Roman" pitchFamily="18" charset="0"/>
              </a:rPr>
              <a:t>факультативті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аэробтар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Кәдімнгі қоректік ортада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жақсы дамиды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ең қолайлы өсу температурасы</a:t>
            </a:r>
            <a:r>
              <a:rPr lang="ru-RU" dirty="0" smtClean="0">
                <a:latin typeface="Times New Roman" pitchFamily="18" charset="0"/>
                <a:cs typeface="Times New Roman" pitchFamily="18" charset="0"/>
              </a:rPr>
              <a:t>  37  °С,  </a:t>
            </a:r>
            <a:r>
              <a:rPr lang="en-US" dirty="0" smtClean="0">
                <a:latin typeface="Times New Roman" pitchFamily="18" charset="0"/>
                <a:cs typeface="Times New Roman" pitchFamily="18" charset="0"/>
              </a:rPr>
              <a:t>pH  7,2—7,6;  </a:t>
            </a:r>
            <a:r>
              <a:rPr lang="ru-RU" dirty="0" err="1" smtClean="0">
                <a:latin typeface="Times New Roman" pitchFamily="18" charset="0"/>
                <a:cs typeface="Times New Roman" pitchFamily="18" charset="0"/>
              </a:rPr>
              <a:t>көп түрлері</a:t>
            </a:r>
            <a:r>
              <a:rPr lang="en-US"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температурасында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өседі.Сальмонеллаларды бөліп алуға және теңестіруге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салыстыруға көптеген қоректік орталар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ұсынылған.</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85860"/>
            <a:ext cx="8229600" cy="5038740"/>
          </a:xfrm>
        </p:spPr>
        <p:txBody>
          <a:bodyPr>
            <a:normAutofit/>
          </a:bodyPr>
          <a:lstStyle/>
          <a:p>
            <a:r>
              <a:rPr lang="kk-KZ" sz="2800" dirty="0" smtClean="0">
                <a:latin typeface="Times New Roman" pitchFamily="18" charset="0"/>
                <a:cs typeface="Times New Roman" pitchFamily="18" charset="0"/>
              </a:rPr>
              <a:t>Тегіс </a:t>
            </a:r>
            <a:r>
              <a:rPr lang="en-US" sz="2800" dirty="0" smtClean="0">
                <a:latin typeface="Times New Roman" pitchFamily="18" charset="0"/>
                <a:cs typeface="Times New Roman" pitchFamily="18" charset="0"/>
              </a:rPr>
              <a:t>S</a:t>
            </a:r>
            <a:r>
              <a:rPr lang="kk-KZ" sz="2800" dirty="0" smtClean="0">
                <a:latin typeface="Times New Roman" pitchFamily="18" charset="0"/>
                <a:cs typeface="Times New Roman" pitchFamily="18" charset="0"/>
              </a:rPr>
              <a:t> формалы, біркелкі лай түзеді,тығыз қоректік ортада жұмыр,жылтыр,дөңес,ылғал,тік түскен жарықта көкшіл түсті айқын колония түзеді. Кедір-бұдырлы формалар сұйық қоректік ортада мөлдір сұйығы аз тұнба, кейде үлпек тәрізді өсінді және тұнба түзеді. Колонияларының формасы бірдей емес,шеті ирек, тілімделген,ортасы тығыз, күңгірт және құрғақтау келеді. </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704088"/>
            <a:ext cx="7829576" cy="1010400"/>
          </a:xfrm>
        </p:spPr>
        <p:txBody>
          <a:bodyPr/>
          <a:lstStyle/>
          <a:p>
            <a:r>
              <a:rPr lang="kk-KZ" dirty="0" smtClean="0">
                <a:latin typeface="Times New Roman" pitchFamily="18" charset="0"/>
                <a:cs typeface="Times New Roman" pitchFamily="18" charset="0"/>
              </a:rPr>
              <a:t>Биохимиялық қасиеттері</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143116"/>
            <a:ext cx="8229600" cy="4181484"/>
          </a:xfrm>
        </p:spPr>
        <p:txBody>
          <a:bodyPr>
            <a:normAutofit/>
          </a:bodyPr>
          <a:lstStyle/>
          <a:p>
            <a:r>
              <a:rPr lang="kk-KZ" sz="2800" dirty="0" smtClean="0">
                <a:latin typeface="Times New Roman" pitchFamily="18" charset="0"/>
                <a:cs typeface="Times New Roman" pitchFamily="18" charset="0"/>
              </a:rPr>
              <a:t>Сальмонелланың бұл қасиеттері түріне және типіне,ал кейде штамдарға байланысты өзгереді. Сальмонеллалар мочевинаны, лактозаны, сахарозаны,адонитті, салицинды ферменттемейді, көп түрлері желатинаны ыдыратпайды,индол мен ацетильметилкарбонилды түзбейді. </a:t>
            </a:r>
            <a:endParaRPr lang="ru-RU"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106</TotalTime>
  <Words>678</Words>
  <Application>Microsoft Office PowerPoint</Application>
  <PresentationFormat>Экран (4:3)</PresentationFormat>
  <Paragraphs>38</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Поток</vt:lpstr>
      <vt:lpstr>Сальмонелла</vt:lpstr>
      <vt:lpstr>Слайд 2</vt:lpstr>
      <vt:lpstr>Слайд 3</vt:lpstr>
      <vt:lpstr>Слайд 4</vt:lpstr>
      <vt:lpstr>Слайд 5</vt:lpstr>
      <vt:lpstr>          Морфологиясы.</vt:lpstr>
      <vt:lpstr>Культурасын ecipy.</vt:lpstr>
      <vt:lpstr>Слайд 8</vt:lpstr>
      <vt:lpstr>Биохимиялық қасиеттері</vt:lpstr>
      <vt:lpstr>Төзімділігі </vt:lpstr>
      <vt:lpstr>Зардаптылығы </vt:lpstr>
      <vt:lpstr>Патогенезі </vt:lpstr>
      <vt:lpstr>Серологиялық диагностика</vt:lpstr>
      <vt:lpstr>Слайд 14</vt:lpstr>
      <vt:lpstr>Слайд 15</vt:lpstr>
      <vt:lpstr>Слайд 16</vt:lpstr>
      <vt:lpstr>Слайд 17</vt:lpstr>
      <vt:lpstr>Сальмонеллезді алдын-алу жөніндегі маңызды іс-шаралар:</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Сальмонелла</dc:title>
  <dc:creator>Admin</dc:creator>
  <cp:lastModifiedBy>Пользователь</cp:lastModifiedBy>
  <cp:revision>11</cp:revision>
  <dcterms:created xsi:type="dcterms:W3CDTF">2014-01-21T14:07:13Z</dcterms:created>
  <dcterms:modified xsi:type="dcterms:W3CDTF">2014-01-29T05:21:28Z</dcterms:modified>
</cp:coreProperties>
</file>