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9144000" cy="4572008"/>
          </a:xfrm>
        </p:spPr>
        <p:txBody>
          <a:bodyPr>
            <a:normAutofit/>
          </a:bodyPr>
          <a:lstStyle/>
          <a:p>
            <a:r>
              <a:rPr lang="kk-KZ" sz="2800" dirty="0" smtClean="0"/>
              <a:t>Алғашқы стафилококктарды фурункул іріңінен 1880 жылы Л. Пастер бөліп алған, ал оның негізгі қасиеттерін 1884 жылы Розенбах зерттеген. Micrococcaceae тұқымдастығына Staphylococcus туысында 20 – дан аса стафилококк түрлері бар. Патогендік - S. aureus, шартты-патогенді – S. epidermidis.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kk-KZ" sz="6000" b="1" u="sng" dirty="0" smtClean="0"/>
              <a:t>Стафилококктар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7166"/>
            <a:ext cx="714380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O" u="sng" dirty="0" err="1" smtClean="0"/>
              <a:t>Резистенттік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MO" dirty="0" err="1" smtClean="0"/>
              <a:t>Сыртқы ортаның факторларына</a:t>
            </a:r>
            <a:r>
              <a:rPr lang="ru-MO" dirty="0" smtClean="0"/>
              <a:t> </a:t>
            </a:r>
            <a:r>
              <a:rPr lang="ru-MO" dirty="0" err="1" smtClean="0"/>
              <a:t>төзімді.</a:t>
            </a:r>
            <a:r>
              <a:rPr lang="ru-MO" dirty="0" smtClean="0"/>
              <a:t> </a:t>
            </a:r>
            <a:r>
              <a:rPr lang="ru-MO" dirty="0" err="1" smtClean="0"/>
              <a:t>Жер</a:t>
            </a:r>
            <a:r>
              <a:rPr lang="ru-MO" dirty="0" smtClean="0"/>
              <a:t> </a:t>
            </a:r>
            <a:r>
              <a:rPr lang="ru-MO" dirty="0" err="1" smtClean="0"/>
              <a:t>топырағында ұзақ уақыт сақталады.</a:t>
            </a:r>
            <a:r>
              <a:rPr lang="ru-MO" dirty="0" smtClean="0"/>
              <a:t> </a:t>
            </a:r>
            <a:r>
              <a:rPr lang="ru-MO" dirty="0" err="1" smtClean="0"/>
              <a:t>Күн сәулелері бірнеше</a:t>
            </a:r>
            <a:r>
              <a:rPr lang="ru-MO" dirty="0" smtClean="0"/>
              <a:t> </a:t>
            </a:r>
            <a:r>
              <a:rPr lang="ru-MO" dirty="0" err="1" smtClean="0"/>
              <a:t>сағаттың ішінде</a:t>
            </a:r>
            <a:r>
              <a:rPr lang="ru-MO" dirty="0" smtClean="0"/>
              <a:t> </a:t>
            </a:r>
            <a:r>
              <a:rPr lang="ru-MO" dirty="0" err="1" smtClean="0"/>
              <a:t>жойып</a:t>
            </a:r>
            <a:r>
              <a:rPr lang="ru-MO" dirty="0" smtClean="0"/>
              <a:t> </a:t>
            </a:r>
            <a:r>
              <a:rPr lang="ru-MO" dirty="0" err="1" smtClean="0"/>
              <a:t>жібереді</a:t>
            </a:r>
            <a:r>
              <a:rPr lang="ru-MO" dirty="0" smtClean="0"/>
              <a:t>. 70-80</a:t>
            </a:r>
            <a:r>
              <a:rPr lang="ru-MO" baseline="30000" dirty="0" smtClean="0"/>
              <a:t>0</a:t>
            </a:r>
            <a:r>
              <a:rPr lang="ru-MO" dirty="0" smtClean="0"/>
              <a:t>С </a:t>
            </a:r>
            <a:r>
              <a:rPr lang="ru-MO" dirty="0" err="1" smtClean="0"/>
              <a:t>дейін</a:t>
            </a:r>
            <a:r>
              <a:rPr lang="ru-MO" dirty="0" smtClean="0"/>
              <a:t> </a:t>
            </a:r>
            <a:r>
              <a:rPr lang="ru-MO" dirty="0" err="1" smtClean="0"/>
              <a:t>қыздырғанда </a:t>
            </a:r>
            <a:r>
              <a:rPr lang="ru-MO" dirty="0" smtClean="0"/>
              <a:t>20-30 </a:t>
            </a:r>
            <a:r>
              <a:rPr lang="ru-MO" dirty="0" err="1" smtClean="0"/>
              <a:t>минутта</a:t>
            </a:r>
            <a:r>
              <a:rPr lang="ru-MO" dirty="0" smtClean="0"/>
              <a:t> </a:t>
            </a:r>
            <a:r>
              <a:rPr lang="ru-MO" dirty="0" err="1" smtClean="0"/>
              <a:t>жойылады</a:t>
            </a:r>
            <a:r>
              <a:rPr lang="ru-MO" dirty="0" smtClean="0"/>
              <a:t>, 3</a:t>
            </a:r>
            <a:r>
              <a:rPr lang="ru-RU" dirty="0" smtClean="0"/>
              <a:t>% фенол – 15-20 </a:t>
            </a:r>
            <a:r>
              <a:rPr lang="ru-RU" dirty="0" err="1" smtClean="0"/>
              <a:t>минутта</a:t>
            </a:r>
            <a:r>
              <a:rPr lang="ru-RU" dirty="0" smtClean="0"/>
              <a:t>, 1% хлорамин – 2-5 </a:t>
            </a:r>
            <a:r>
              <a:rPr lang="ru-RU" dirty="0" err="1" smtClean="0"/>
              <a:t>минутта</a:t>
            </a:r>
            <a:r>
              <a:rPr lang="ru-RU" dirty="0" smtClean="0"/>
              <a:t> </a:t>
            </a:r>
            <a:r>
              <a:rPr lang="ru-RU" dirty="0" err="1" smtClean="0"/>
              <a:t>жойылады</a:t>
            </a:r>
            <a:r>
              <a:rPr lang="ru-RU" dirty="0" smtClean="0"/>
              <a:t>. </a:t>
            </a:r>
            <a:r>
              <a:rPr lang="ru-MO" dirty="0" err="1" smtClean="0"/>
              <a:t>Стафилококктар</a:t>
            </a:r>
            <a:r>
              <a:rPr lang="ru-MO" dirty="0" smtClean="0"/>
              <a:t> </a:t>
            </a:r>
            <a:r>
              <a:rPr lang="ru-MO" dirty="0" err="1" smtClean="0"/>
              <a:t>бензилпенициллинге</a:t>
            </a:r>
            <a:r>
              <a:rPr lang="ru-MO" dirty="0" smtClean="0"/>
              <a:t>, </a:t>
            </a:r>
            <a:r>
              <a:rPr lang="ru-MO" dirty="0" err="1" smtClean="0"/>
              <a:t>жартылай</a:t>
            </a:r>
            <a:r>
              <a:rPr lang="ru-MO" dirty="0" smtClean="0"/>
              <a:t> </a:t>
            </a:r>
            <a:r>
              <a:rPr lang="ru-MO" dirty="0" err="1" smtClean="0"/>
              <a:t>синтетикалық пенициллиндерге</a:t>
            </a:r>
            <a:r>
              <a:rPr lang="ru-MO" dirty="0" smtClean="0"/>
              <a:t>, </a:t>
            </a:r>
            <a:r>
              <a:rPr lang="ru-MO" dirty="0" err="1" smtClean="0"/>
              <a:t>макролидтарға, стрептомицинге</a:t>
            </a:r>
            <a:r>
              <a:rPr lang="ru-MO" dirty="0" smtClean="0"/>
              <a:t>, </a:t>
            </a:r>
            <a:r>
              <a:rPr lang="ru-MO" dirty="0" err="1" smtClean="0"/>
              <a:t>левомицитинге</a:t>
            </a:r>
            <a:r>
              <a:rPr lang="ru-MO" dirty="0" smtClean="0"/>
              <a:t>, </a:t>
            </a:r>
            <a:r>
              <a:rPr lang="ru-MO" dirty="0" err="1" smtClean="0"/>
              <a:t>тетрациклинге</a:t>
            </a:r>
            <a:r>
              <a:rPr lang="ru-MO" dirty="0" smtClean="0"/>
              <a:t>, </a:t>
            </a:r>
            <a:r>
              <a:rPr lang="ru-MO" dirty="0" err="1" smtClean="0"/>
              <a:t>фузединге</a:t>
            </a:r>
            <a:r>
              <a:rPr lang="ru-MO" dirty="0" smtClean="0"/>
              <a:t>, </a:t>
            </a:r>
            <a:r>
              <a:rPr lang="ru-MO" dirty="0" err="1" smtClean="0"/>
              <a:t>ристомицинге</a:t>
            </a:r>
            <a:r>
              <a:rPr lang="ru-MO" dirty="0" smtClean="0"/>
              <a:t>, </a:t>
            </a:r>
            <a:r>
              <a:rPr lang="ru-MO" dirty="0" err="1" smtClean="0"/>
              <a:t>рифампицинге</a:t>
            </a:r>
            <a:r>
              <a:rPr lang="ru-MO" dirty="0" smtClean="0"/>
              <a:t>, </a:t>
            </a:r>
            <a:r>
              <a:rPr lang="ru-MO" dirty="0" err="1" smtClean="0"/>
              <a:t>нитрофуранды</a:t>
            </a:r>
            <a:r>
              <a:rPr lang="ru-MO" dirty="0" smtClean="0"/>
              <a:t> </a:t>
            </a:r>
            <a:r>
              <a:rPr lang="ru-MO" dirty="0" err="1" smtClean="0"/>
              <a:t>препараттарға сезімтал</a:t>
            </a:r>
            <a:r>
              <a:rPr lang="ru-MO" dirty="0" smtClean="0"/>
              <a:t>. </a:t>
            </a:r>
            <a:r>
              <a:rPr lang="ru-MO" dirty="0" err="1" smtClean="0"/>
              <a:t>Бірақ </a:t>
            </a:r>
            <a:r>
              <a:rPr lang="ru-MO" dirty="0" smtClean="0"/>
              <a:t>та </a:t>
            </a:r>
            <a:r>
              <a:rPr lang="ru-MO" dirty="0" err="1" smtClean="0"/>
              <a:t>стафилококктар</a:t>
            </a:r>
            <a:r>
              <a:rPr lang="ru-MO" dirty="0" smtClean="0"/>
              <a:t> </a:t>
            </a:r>
            <a:r>
              <a:rPr lang="ru-MO" dirty="0" err="1" smtClean="0"/>
              <a:t>арасында</a:t>
            </a:r>
            <a:r>
              <a:rPr lang="ru-MO" dirty="0" smtClean="0"/>
              <a:t> </a:t>
            </a:r>
            <a:r>
              <a:rPr lang="en-US" dirty="0" smtClean="0"/>
              <a:t>R</a:t>
            </a:r>
            <a:r>
              <a:rPr lang="ru-MO" dirty="0" smtClean="0"/>
              <a:t> – </a:t>
            </a:r>
            <a:r>
              <a:rPr lang="ru-MO" dirty="0" err="1" smtClean="0"/>
              <a:t>плазмидалар</a:t>
            </a:r>
            <a:r>
              <a:rPr lang="ru-MO" dirty="0" smtClean="0"/>
              <a:t> </a:t>
            </a:r>
            <a:r>
              <a:rPr lang="ru-MO" dirty="0" err="1" smtClean="0"/>
              <a:t>кең тараған, ол</a:t>
            </a:r>
            <a:r>
              <a:rPr lang="ru-MO" dirty="0" smtClean="0"/>
              <a:t> </a:t>
            </a:r>
            <a:r>
              <a:rPr lang="ru-MO" dirty="0" err="1" smtClean="0"/>
              <a:t>арқылы </a:t>
            </a:r>
            <a:r>
              <a:rPr lang="ru-MO" dirty="0" smtClean="0"/>
              <a:t>АБ –</a:t>
            </a:r>
            <a:r>
              <a:rPr lang="ru-MO" dirty="0" err="1" smtClean="0"/>
              <a:t>терге</a:t>
            </a:r>
            <a:r>
              <a:rPr lang="ru-MO" dirty="0" smtClean="0"/>
              <a:t> </a:t>
            </a:r>
            <a:r>
              <a:rPr lang="ru-MO" dirty="0" err="1" smtClean="0"/>
              <a:t>көпшілік </a:t>
            </a:r>
            <a:r>
              <a:rPr lang="ru-MO" dirty="0" smtClean="0"/>
              <a:t>– </a:t>
            </a:r>
            <a:r>
              <a:rPr lang="ru-MO" dirty="0" err="1" smtClean="0"/>
              <a:t>резистенттілік</a:t>
            </a:r>
            <a:r>
              <a:rPr lang="ru-MO" dirty="0" smtClean="0"/>
              <a:t> </a:t>
            </a:r>
            <a:r>
              <a:rPr lang="ru-MO" dirty="0" err="1" smtClean="0"/>
              <a:t>пайда</a:t>
            </a:r>
            <a:r>
              <a:rPr lang="ru-MO" dirty="0" smtClean="0"/>
              <a:t> </a:t>
            </a:r>
            <a:r>
              <a:rPr lang="ru-MO" dirty="0" err="1" smtClean="0"/>
              <a:t>болады</a:t>
            </a:r>
            <a:r>
              <a:rPr lang="ru-MO" dirty="0" smtClean="0"/>
              <a:t>. </a:t>
            </a:r>
            <a:r>
              <a:rPr lang="ru-MO" dirty="0" err="1" smtClean="0"/>
              <a:t>Сондықтан әрқашанда антибиотиктерге</a:t>
            </a:r>
            <a:r>
              <a:rPr lang="ru-MO" dirty="0" smtClean="0"/>
              <a:t> </a:t>
            </a:r>
            <a:r>
              <a:rPr lang="ru-MO" dirty="0" err="1" smtClean="0"/>
              <a:t>сезімталдығын анықтау қажет.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r>
              <a:rPr lang="ru-MO" u="sng" dirty="0" smtClean="0"/>
              <a:t>Иммунитет:</a:t>
            </a:r>
            <a:r>
              <a:rPr lang="ru-MO" b="1" dirty="0" smtClean="0"/>
              <a:t> </a:t>
            </a:r>
            <a:r>
              <a:rPr lang="ru-MO" dirty="0" err="1" smtClean="0"/>
              <a:t>Инфекциядан</a:t>
            </a:r>
            <a:r>
              <a:rPr lang="ru-MO" dirty="0" smtClean="0"/>
              <a:t> </a:t>
            </a:r>
            <a:r>
              <a:rPr lang="ru-MO" dirty="0" err="1" smtClean="0"/>
              <a:t>кейін</a:t>
            </a:r>
            <a:r>
              <a:rPr lang="ru-MO" dirty="0" smtClean="0"/>
              <a:t> </a:t>
            </a:r>
            <a:r>
              <a:rPr lang="ru-MO" dirty="0" err="1" smtClean="0"/>
              <a:t>қанда антитоксиндер</a:t>
            </a:r>
            <a:r>
              <a:rPr lang="ru-MO" dirty="0" smtClean="0"/>
              <a:t> </a:t>
            </a:r>
            <a:r>
              <a:rPr lang="ru-MO" dirty="0" err="1" smtClean="0"/>
              <a:t>анықталады.</a:t>
            </a:r>
            <a:r>
              <a:rPr lang="ru-MO" dirty="0" smtClean="0"/>
              <a:t> Анти – альфа – </a:t>
            </a:r>
            <a:r>
              <a:rPr lang="ru-MO" dirty="0" err="1" smtClean="0"/>
              <a:t>токсиннің байқалуы иммунитеттің тұрақтылығын сипаттайды</a:t>
            </a:r>
            <a:r>
              <a:rPr lang="ru-MO" dirty="0" smtClean="0"/>
              <a:t>. </a:t>
            </a:r>
            <a:endParaRPr lang="ru-RU" dirty="0" smtClean="0"/>
          </a:p>
          <a:p>
            <a:r>
              <a:rPr lang="ru-MO" u="sng" dirty="0" err="1" smtClean="0"/>
              <a:t>Сақтандыру:</a:t>
            </a:r>
            <a:r>
              <a:rPr lang="ru-MO" b="1" dirty="0" err="1" smtClean="0"/>
              <a:t> </a:t>
            </a:r>
            <a:r>
              <a:rPr lang="ru-MO" dirty="0" err="1" smtClean="0"/>
              <a:t>Іріңді қабыну </a:t>
            </a:r>
            <a:r>
              <a:rPr lang="ru-MO" dirty="0" smtClean="0"/>
              <a:t>бар </a:t>
            </a:r>
            <a:r>
              <a:rPr lang="ru-MO" dirty="0" err="1" smtClean="0"/>
              <a:t>ауруларды</a:t>
            </a:r>
            <a:r>
              <a:rPr lang="ru-MO" dirty="0" smtClean="0"/>
              <a:t> </a:t>
            </a:r>
            <a:r>
              <a:rPr lang="ru-MO" dirty="0" err="1" smtClean="0"/>
              <a:t>ауруханада</a:t>
            </a:r>
            <a:r>
              <a:rPr lang="ru-MO" dirty="0" smtClean="0"/>
              <a:t> </a:t>
            </a:r>
            <a:r>
              <a:rPr lang="ru-MO" dirty="0" err="1" smtClean="0"/>
              <a:t>жеке</a:t>
            </a:r>
            <a:r>
              <a:rPr lang="ru-MO" dirty="0" smtClean="0"/>
              <a:t> </a:t>
            </a:r>
            <a:r>
              <a:rPr lang="ru-MO" dirty="0" err="1" smtClean="0"/>
              <a:t>бөлімге жатқызу</a:t>
            </a:r>
            <a:r>
              <a:rPr lang="ru-MO" dirty="0" smtClean="0"/>
              <a:t>. Бактерия </a:t>
            </a:r>
            <a:r>
              <a:rPr lang="ru-MO" dirty="0" err="1" smtClean="0"/>
              <a:t>тасымалдаушыларды</a:t>
            </a:r>
            <a:r>
              <a:rPr lang="ru-MO" dirty="0" smtClean="0"/>
              <a:t> </a:t>
            </a:r>
            <a:r>
              <a:rPr lang="ru-MO" dirty="0" err="1" smtClean="0"/>
              <a:t>уақытында анықтап</a:t>
            </a:r>
            <a:r>
              <a:rPr lang="ru-MO" dirty="0" smtClean="0"/>
              <a:t>, </a:t>
            </a:r>
            <a:r>
              <a:rPr lang="ru-MO" dirty="0" err="1" smtClean="0"/>
              <a:t>емдеу</a:t>
            </a:r>
            <a:r>
              <a:rPr lang="ru-MO" dirty="0" smtClean="0"/>
              <a:t> (</a:t>
            </a:r>
            <a:r>
              <a:rPr lang="ru-MO" dirty="0" err="1" smtClean="0"/>
              <a:t>лабораториялық тексеріспен</a:t>
            </a:r>
            <a:r>
              <a:rPr lang="ru-MO" dirty="0" smtClean="0"/>
              <a:t>). </a:t>
            </a:r>
            <a:r>
              <a:rPr lang="ru-MO" dirty="0" err="1" smtClean="0"/>
              <a:t>Жаралағандарға </a:t>
            </a:r>
            <a:r>
              <a:rPr lang="ru-MO" dirty="0" smtClean="0"/>
              <a:t>гамма-глобулин </a:t>
            </a:r>
            <a:r>
              <a:rPr lang="ru-MO" dirty="0" err="1" smtClean="0"/>
              <a:t>немесе</a:t>
            </a:r>
            <a:r>
              <a:rPr lang="ru-MO" dirty="0" smtClean="0"/>
              <a:t> анатоксин </a:t>
            </a:r>
            <a:r>
              <a:rPr lang="ru-MO" dirty="0" err="1" smtClean="0"/>
              <a:t>енгізу</a:t>
            </a:r>
            <a:r>
              <a:rPr lang="ru-MO" dirty="0" smtClean="0"/>
              <a:t>. </a:t>
            </a:r>
            <a:r>
              <a:rPr lang="ru-MO" dirty="0" err="1" smtClean="0"/>
              <a:t>Босанатын</a:t>
            </a:r>
            <a:r>
              <a:rPr lang="ru-MO" dirty="0" smtClean="0"/>
              <a:t> </a:t>
            </a:r>
            <a:r>
              <a:rPr lang="ru-MO" dirty="0" err="1" smtClean="0"/>
              <a:t>әйелдерді анатоксинмен</a:t>
            </a:r>
            <a:r>
              <a:rPr lang="ru-MO" dirty="0" smtClean="0"/>
              <a:t> </a:t>
            </a:r>
            <a:r>
              <a:rPr lang="ru-MO" dirty="0" err="1" smtClean="0"/>
              <a:t>иммунизациялау</a:t>
            </a:r>
            <a:r>
              <a:rPr lang="ru-MO" dirty="0" smtClean="0"/>
              <a:t>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O" u="sng" dirty="0" err="1" smtClean="0"/>
              <a:t>Емдеуі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MO" dirty="0" smtClean="0"/>
              <a:t>АБ, стафилококка </a:t>
            </a:r>
            <a:r>
              <a:rPr lang="ru-MO" dirty="0" err="1" smtClean="0"/>
              <a:t>қарсы</a:t>
            </a:r>
            <a:r>
              <a:rPr lang="ru-MO" dirty="0" smtClean="0"/>
              <a:t> </a:t>
            </a:r>
            <a:r>
              <a:rPr lang="en-US" dirty="0" err="1" smtClean="0"/>
              <a:t>Jg</a:t>
            </a:r>
            <a:r>
              <a:rPr lang="ru-MO" dirty="0" smtClean="0"/>
              <a:t>, плазма, анатоксин.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86058"/>
            <a:ext cx="8929718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Морфологиясы мен физиологиясы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kk-KZ" dirty="0" smtClean="0"/>
              <a:t>Стафилококктар – дұрыс шар тәрізді пішінді микроорганизмдер. Жұғынында олар бір-біреуден, екеу-екеуден және топтасып /жүзім шоғырына ұқсас/ орналасады. қозғалыссыз, спора түзбейді, грам оң. Клеткалық қабырғасының құрамында глицерин тейхой немесе рибитол тейхой қышқылдар және А белок байқалады, осылар арқылы стафилококктарды ажыратады.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ru-RU" dirty="0" smtClean="0"/>
              <a:t>   </a:t>
            </a:r>
            <a:r>
              <a:rPr lang="kk-KZ" dirty="0" smtClean="0"/>
              <a:t>Қоректенуі бойынша хемоорганотрофтар, тотықтандыру және ашыту метобализм типтерімен, көмірсуларды аэробты және анаэробты жағдайда ыдыратады. Глюкозаны ыдыратқанда органикалық қышқылдармен ацетоин пайда болады, ол Фогес-Проскауэр реакциясының оң нәтижесін анықтайды. Глюкоза мен маннитті анаэробты жағдайда ыдырата алады. Стафилококктар неше түрлі клеткадан тыс ферменттерді түзеді: плазмокоагулаза, гиалуронидаза, протеаза, эстераза, лизоцим, фосфатаза, эндонуклеаза ж.т.б. Ақуыздарды, майларды, тіндерді белсенді гидролиздейді, желатинді сұйытады, нитратты қалпына келтіреді.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r>
              <a:rPr lang="kk-KZ" dirty="0" smtClean="0"/>
              <a:t>Тыныс алуы бойынша стафилококктар – факультативті анаэробтар. Етті-пептонды ортасында жақсы өседі, домалақ, шеті тегіс, агардың үстінде көтеріліп тұрады, пигменттелген (ақ, сары түсті) колонияларын түзеді. Стафилококктардың көбісі 15% NaCl немесе 40% өт бар қоректік орталарда өсе алады. Сұйық орталарды диффузды лайланып, тұнбаға түседі. Патогенді стафилококктар қанды агарды гемолиз түзеді.Өсу температурасы – 35-37</a:t>
            </a:r>
            <a:r>
              <a:rPr lang="kk-KZ" baseline="30000" dirty="0" smtClean="0"/>
              <a:t>0</a:t>
            </a:r>
            <a:r>
              <a:rPr lang="kk-KZ" dirty="0" smtClean="0"/>
              <a:t>С, рН оптимумы 7,0 – 7,5.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Антигендер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kk-KZ" dirty="0" smtClean="0"/>
              <a:t>Клетканың қабырғасындағы тейхой қышқылдары, пептидогликанның А белогы антиген болып саналады. S. aureus – та тағы капсульді антиген бар. Антигендері агглютинация, прециптация, тура емес гемагглютинация реакциясында анықтауға болады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Токсигендік, патогендік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kk-KZ" dirty="0" smtClean="0"/>
              <a:t>Патогенді стафилококктар альфа, бета, гамма – гемолизин, б-лизин, энтеротоксин – лейкоцидин және эксфоиатин сияқты токсиндерді бөліп шығарады. Химиялық табиғаты бойынша олар – белоктар.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Токсиндердің әсері: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kk-KZ" dirty="0" smtClean="0"/>
              <a:t>1</a:t>
            </a:r>
            <a:r>
              <a:rPr lang="en-US" dirty="0" smtClean="0"/>
              <a:t>.</a:t>
            </a:r>
            <a:r>
              <a:rPr lang="kk-KZ" dirty="0" smtClean="0"/>
              <a:t>Гемолизиндер – қандағы эритроциттерді ерітеді. Альфа – токсин жүрекке және жүйке жүйесіне әсер етеді. (S. aureus).</a:t>
            </a:r>
            <a:endParaRPr lang="ru-RU" dirty="0" smtClean="0"/>
          </a:p>
          <a:p>
            <a:pPr lvl="0"/>
            <a:r>
              <a:rPr lang="en-US" dirty="0" smtClean="0"/>
              <a:t>2.</a:t>
            </a:r>
            <a:r>
              <a:rPr lang="kk-KZ" dirty="0" smtClean="0"/>
              <a:t>Лейкоцидин – лейкоцит пен макрофагқа әсерін тигізеді</a:t>
            </a:r>
            <a:endParaRPr lang="ru-RU" dirty="0" smtClean="0"/>
          </a:p>
          <a:p>
            <a:pPr lvl="0"/>
            <a:r>
              <a:rPr lang="en-US" dirty="0" smtClean="0"/>
              <a:t>3.</a:t>
            </a:r>
            <a:r>
              <a:rPr lang="kk-KZ" dirty="0" smtClean="0"/>
              <a:t>Эксфолиатин – бөртпелерді тудырады (тер импетигосы, скарлатинаға ұқсас бөртпе, жаңа туған нәрестелерде пузырчаткасы).</a:t>
            </a:r>
            <a:endParaRPr lang="ru-RU" dirty="0" smtClean="0"/>
          </a:p>
          <a:p>
            <a:pPr lvl="0"/>
            <a:r>
              <a:rPr lang="en-US" dirty="0" smtClean="0"/>
              <a:t>4.</a:t>
            </a:r>
            <a:r>
              <a:rPr lang="ru-MO" dirty="0" err="1" smtClean="0"/>
              <a:t>Энтеротоксиндер</a:t>
            </a:r>
            <a:r>
              <a:rPr lang="ru-MO" dirty="0" smtClean="0"/>
              <a:t> – </a:t>
            </a:r>
            <a:r>
              <a:rPr lang="ru-MO" dirty="0" err="1" smtClean="0"/>
              <a:t>тамақтан болатын</a:t>
            </a:r>
            <a:r>
              <a:rPr lang="ru-MO" dirty="0" smtClean="0"/>
              <a:t> </a:t>
            </a:r>
            <a:r>
              <a:rPr lang="ru-MO" dirty="0" err="1" smtClean="0"/>
              <a:t>улануларды</a:t>
            </a:r>
            <a:r>
              <a:rPr lang="ru-MO" dirty="0" smtClean="0"/>
              <a:t> </a:t>
            </a:r>
            <a:r>
              <a:rPr lang="ru-MO" dirty="0" err="1" smtClean="0"/>
              <a:t>тудырады</a:t>
            </a:r>
            <a:r>
              <a:rPr lang="ru-MO" dirty="0" smtClean="0"/>
              <a:t>.</a:t>
            </a:r>
            <a:endParaRPr lang="ru-RU" dirty="0" smtClean="0"/>
          </a:p>
          <a:p>
            <a:pPr lvl="0"/>
            <a:r>
              <a:rPr lang="en-US" dirty="0" smtClean="0"/>
              <a:t>5.</a:t>
            </a:r>
            <a:r>
              <a:rPr lang="ru-MO" dirty="0" err="1" smtClean="0"/>
              <a:t>Серотипі</a:t>
            </a:r>
            <a:r>
              <a:rPr lang="ru-MO" dirty="0" smtClean="0"/>
              <a:t> </a:t>
            </a:r>
            <a:r>
              <a:rPr lang="ru-MO" dirty="0" err="1" smtClean="0"/>
              <a:t>анықталған </a:t>
            </a:r>
            <a:r>
              <a:rPr lang="ru-MO" dirty="0" smtClean="0"/>
              <a:t>– А, В, С (С</a:t>
            </a:r>
            <a:r>
              <a:rPr lang="ru-MO" baseline="-25000" dirty="0" smtClean="0"/>
              <a:t>1</a:t>
            </a:r>
            <a:r>
              <a:rPr lang="ru-MO" dirty="0" smtClean="0"/>
              <a:t>, С</a:t>
            </a:r>
            <a:r>
              <a:rPr lang="ru-MO" baseline="-25000" dirty="0" smtClean="0"/>
              <a:t>2</a:t>
            </a:r>
            <a:r>
              <a:rPr lang="ru-MO" dirty="0" smtClean="0"/>
              <a:t>) Д, Е.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MO" dirty="0" err="1" smtClean="0"/>
              <a:t>Стафилококктардың патогендік</a:t>
            </a:r>
            <a:r>
              <a:rPr lang="ru-MO" dirty="0" smtClean="0"/>
              <a:t> </a:t>
            </a:r>
            <a:r>
              <a:rPr lang="ru-MO" dirty="0" err="1" smtClean="0"/>
              <a:t>әсерінде клеткадан</a:t>
            </a:r>
            <a:r>
              <a:rPr lang="ru-MO" dirty="0" smtClean="0"/>
              <a:t> </a:t>
            </a:r>
            <a:r>
              <a:rPr lang="ru-MO" dirty="0" err="1" smtClean="0"/>
              <a:t>тыс</a:t>
            </a:r>
            <a:r>
              <a:rPr lang="ru-MO" dirty="0" smtClean="0"/>
              <a:t> </a:t>
            </a:r>
            <a:r>
              <a:rPr lang="ru-MO" dirty="0" err="1" smtClean="0"/>
              <a:t>ферменттердің маңызы зор</a:t>
            </a:r>
            <a:r>
              <a:rPr lang="ru-MO" dirty="0" smtClean="0"/>
              <a:t>. </a:t>
            </a:r>
            <a:r>
              <a:rPr lang="ru-MO" dirty="0" err="1" smtClean="0"/>
              <a:t>Қан плазмасының ұюын тудыратын</a:t>
            </a:r>
            <a:r>
              <a:rPr lang="ru-MO" dirty="0" smtClean="0"/>
              <a:t> </a:t>
            </a:r>
            <a:r>
              <a:rPr lang="ru-MO" dirty="0" err="1" smtClean="0"/>
              <a:t>коагуаза</a:t>
            </a:r>
            <a:r>
              <a:rPr lang="ru-MO" dirty="0" smtClean="0"/>
              <a:t> </a:t>
            </a:r>
            <a:r>
              <a:rPr lang="ru-MO" dirty="0" err="1" smtClean="0"/>
              <a:t>деген</a:t>
            </a:r>
            <a:r>
              <a:rPr lang="ru-MO" dirty="0" smtClean="0"/>
              <a:t> </a:t>
            </a:r>
            <a:r>
              <a:rPr lang="ru-MO" dirty="0" err="1" smtClean="0"/>
              <a:t>ферменті</a:t>
            </a:r>
            <a:r>
              <a:rPr lang="ru-MO" dirty="0" smtClean="0"/>
              <a:t> бар </a:t>
            </a:r>
            <a:r>
              <a:rPr lang="ru-MO" dirty="0" err="1" smtClean="0"/>
              <a:t>стафилококктар</a:t>
            </a:r>
            <a:r>
              <a:rPr lang="ru-MO" dirty="0" smtClean="0"/>
              <a:t> </a:t>
            </a:r>
            <a:r>
              <a:rPr lang="ru-MO" dirty="0" err="1" smtClean="0"/>
              <a:t>міндетті</a:t>
            </a:r>
            <a:r>
              <a:rPr lang="ru-MO" dirty="0" smtClean="0"/>
              <a:t> </a:t>
            </a:r>
            <a:r>
              <a:rPr lang="ru-MO" dirty="0" err="1" smtClean="0"/>
              <a:t>патогендік</a:t>
            </a:r>
            <a:r>
              <a:rPr lang="ru-MO" dirty="0" smtClean="0"/>
              <a:t> </a:t>
            </a:r>
            <a:r>
              <a:rPr lang="ru-MO" dirty="0" err="1" smtClean="0"/>
              <a:t>деп</a:t>
            </a:r>
            <a:r>
              <a:rPr lang="ru-MO" dirty="0" smtClean="0"/>
              <a:t> </a:t>
            </a:r>
            <a:r>
              <a:rPr lang="ru-MO" dirty="0" err="1" smtClean="0"/>
              <a:t>саналады</a:t>
            </a:r>
            <a:r>
              <a:rPr lang="ru-MO" dirty="0" smtClean="0"/>
              <a:t>. Фибринолизин </a:t>
            </a:r>
            <a:r>
              <a:rPr lang="ru-MO" dirty="0" err="1" smtClean="0"/>
              <a:t>қан ұйытқысын ерітеді</a:t>
            </a:r>
            <a:r>
              <a:rPr lang="ru-MO" dirty="0" smtClean="0"/>
              <a:t>, </a:t>
            </a:r>
            <a:r>
              <a:rPr lang="ru-MO" dirty="0" err="1" smtClean="0"/>
              <a:t>гиалуронидаза</a:t>
            </a:r>
            <a:r>
              <a:rPr lang="ru-MO" dirty="0" smtClean="0"/>
              <a:t> – </a:t>
            </a:r>
            <a:r>
              <a:rPr lang="ru-MO" dirty="0" err="1" smtClean="0"/>
              <a:t>гиалурон</a:t>
            </a:r>
            <a:r>
              <a:rPr lang="ru-MO" dirty="0" smtClean="0"/>
              <a:t> </a:t>
            </a:r>
            <a:r>
              <a:rPr lang="ru-MO" dirty="0" err="1" smtClean="0"/>
              <a:t>қышқылын ыдыратады</a:t>
            </a:r>
            <a:r>
              <a:rPr lang="ru-MO" dirty="0" smtClean="0"/>
              <a:t>.</a:t>
            </a:r>
            <a:endParaRPr lang="ru-RU" dirty="0" smtClean="0"/>
          </a:p>
          <a:p>
            <a:r>
              <a:rPr lang="ru-MO" dirty="0" err="1" smtClean="0"/>
              <a:t>Патогендік</a:t>
            </a:r>
            <a:r>
              <a:rPr lang="ru-MO" dirty="0" smtClean="0"/>
              <a:t> </a:t>
            </a:r>
            <a:r>
              <a:rPr lang="ru-MO" dirty="0" err="1" smtClean="0"/>
              <a:t>қасиетті А-белогы</a:t>
            </a:r>
            <a:r>
              <a:rPr lang="ru-MO" dirty="0" smtClean="0"/>
              <a:t> </a:t>
            </a:r>
            <a:r>
              <a:rPr lang="ru-MO" dirty="0" err="1" smtClean="0"/>
              <a:t>атқарады </a:t>
            </a:r>
            <a:r>
              <a:rPr lang="ru-MO" dirty="0" smtClean="0"/>
              <a:t>– </a:t>
            </a:r>
            <a:r>
              <a:rPr lang="en-US" dirty="0" err="1" smtClean="0"/>
              <a:t>Jg</a:t>
            </a:r>
            <a:r>
              <a:rPr lang="en-US" dirty="0" smtClean="0"/>
              <a:t> G</a:t>
            </a:r>
            <a:r>
              <a:rPr lang="ru-MO" dirty="0" smtClean="0"/>
              <a:t>- </a:t>
            </a:r>
            <a:r>
              <a:rPr lang="ru-MO" dirty="0" err="1" smtClean="0"/>
              <a:t>ның</a:t>
            </a:r>
            <a:r>
              <a:rPr lang="ru-MO" dirty="0" smtClean="0"/>
              <a:t> </a:t>
            </a:r>
            <a:r>
              <a:rPr lang="en-US" dirty="0" err="1" smtClean="0"/>
              <a:t>Fc</a:t>
            </a:r>
            <a:r>
              <a:rPr lang="ru-MO" dirty="0" smtClean="0"/>
              <a:t> – </a:t>
            </a:r>
            <a:r>
              <a:rPr lang="ru-MO" dirty="0" err="1" smtClean="0"/>
              <a:t>фрагментімен</a:t>
            </a:r>
            <a:r>
              <a:rPr lang="ru-MO" dirty="0" smtClean="0"/>
              <a:t> </a:t>
            </a:r>
            <a:r>
              <a:rPr lang="ru-MO" dirty="0" err="1" smtClean="0"/>
              <a:t>байланысып</a:t>
            </a:r>
            <a:r>
              <a:rPr lang="ru-MO" dirty="0" smtClean="0"/>
              <a:t> </a:t>
            </a:r>
            <a:r>
              <a:rPr lang="ru-MO" dirty="0" err="1" smtClean="0"/>
              <a:t>комплементті</a:t>
            </a:r>
            <a:r>
              <a:rPr lang="ru-MO" dirty="0" smtClean="0"/>
              <a:t> </a:t>
            </a:r>
            <a:r>
              <a:rPr lang="ru-MO" dirty="0" err="1" smtClean="0"/>
              <a:t>инактивациялайды</a:t>
            </a:r>
            <a:r>
              <a:rPr lang="ru-MO" dirty="0" smtClean="0"/>
              <a:t>, </a:t>
            </a:r>
            <a:r>
              <a:rPr lang="ru-MO" dirty="0" err="1" smtClean="0"/>
              <a:t>оның арқасында фагоцитарлық реакциясы</a:t>
            </a:r>
            <a:r>
              <a:rPr lang="ru-MO" dirty="0" smtClean="0"/>
              <a:t> </a:t>
            </a:r>
            <a:r>
              <a:rPr lang="ru-MO" dirty="0" err="1" smtClean="0"/>
              <a:t>әлсізденеді.</a:t>
            </a:r>
            <a:r>
              <a:rPr lang="ru-MO" dirty="0" smtClean="0"/>
              <a:t> </a:t>
            </a:r>
            <a:r>
              <a:rPr lang="ru-MO" dirty="0" err="1" smtClean="0"/>
              <a:t>А-белоктың комплементімен</a:t>
            </a:r>
            <a:r>
              <a:rPr lang="ru-MO" dirty="0" smtClean="0"/>
              <a:t> </a:t>
            </a:r>
            <a:r>
              <a:rPr lang="ru-MO" dirty="0" err="1" smtClean="0"/>
              <a:t>байланысуы</a:t>
            </a:r>
            <a:r>
              <a:rPr lang="ru-MO" dirty="0" smtClean="0"/>
              <a:t> </a:t>
            </a:r>
            <a:r>
              <a:rPr lang="ru-MO" dirty="0" err="1" smtClean="0"/>
              <a:t>тромбоциттерді</a:t>
            </a:r>
            <a:r>
              <a:rPr lang="ru-MO" dirty="0" smtClean="0"/>
              <a:t> </a:t>
            </a:r>
            <a:r>
              <a:rPr lang="ru-MO" dirty="0" err="1" smtClean="0"/>
              <a:t>бұзады.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MO" u="sng" dirty="0" smtClean="0"/>
              <a:t>Экология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MO" dirty="0" err="1" smtClean="0"/>
              <a:t>Стафилококктар</a:t>
            </a:r>
            <a:r>
              <a:rPr lang="ru-MO" dirty="0" smtClean="0"/>
              <a:t> </a:t>
            </a:r>
            <a:r>
              <a:rPr lang="ru-MO" dirty="0" err="1" smtClean="0"/>
              <a:t>табиғатта кең таралған.</a:t>
            </a:r>
            <a:r>
              <a:rPr lang="ru-MO" dirty="0" smtClean="0"/>
              <a:t> </a:t>
            </a:r>
            <a:r>
              <a:rPr lang="ru-MO" dirty="0" err="1" smtClean="0"/>
              <a:t>Олар</a:t>
            </a:r>
            <a:r>
              <a:rPr lang="ru-MO" dirty="0" smtClean="0"/>
              <a:t> </a:t>
            </a:r>
            <a:r>
              <a:rPr lang="ru-MO" dirty="0" err="1" smtClean="0"/>
              <a:t>адам</a:t>
            </a:r>
            <a:r>
              <a:rPr lang="ru-MO" dirty="0" smtClean="0"/>
              <a:t> </a:t>
            </a:r>
            <a:r>
              <a:rPr lang="ru-MO" dirty="0" err="1" smtClean="0"/>
              <a:t>ағза терісінде</a:t>
            </a:r>
            <a:r>
              <a:rPr lang="ru-MO" dirty="0" smtClean="0"/>
              <a:t> </a:t>
            </a:r>
            <a:r>
              <a:rPr lang="ru-MO" dirty="0" err="1" smtClean="0"/>
              <a:t>және кілегейлі</a:t>
            </a:r>
            <a:r>
              <a:rPr lang="ru-MO" dirty="0" smtClean="0"/>
              <a:t> </a:t>
            </a:r>
            <a:r>
              <a:rPr lang="ru-MO" dirty="0" err="1" smtClean="0"/>
              <a:t>қабықтарында кездеседі</a:t>
            </a:r>
            <a:r>
              <a:rPr lang="ru-MO" dirty="0" smtClean="0"/>
              <a:t>. </a:t>
            </a:r>
            <a:r>
              <a:rPr lang="ru-MO" dirty="0" err="1" smtClean="0"/>
              <a:t>Стафилококктың әрбір тірі</a:t>
            </a:r>
            <a:r>
              <a:rPr lang="ru-MO" dirty="0" smtClean="0"/>
              <a:t> </a:t>
            </a:r>
            <a:r>
              <a:rPr lang="ru-MO" dirty="0" err="1" smtClean="0"/>
              <a:t>эковарларға бөлінеді.</a:t>
            </a:r>
            <a:r>
              <a:rPr lang="ru-MO" dirty="0" smtClean="0"/>
              <a:t> </a:t>
            </a:r>
            <a:r>
              <a:rPr lang="ru-MO" dirty="0" err="1" smtClean="0"/>
              <a:t>Мысалы</a:t>
            </a:r>
            <a:r>
              <a:rPr lang="ru-MO" dirty="0" smtClean="0"/>
              <a:t>: </a:t>
            </a:r>
            <a:r>
              <a:rPr lang="en-US" dirty="0" smtClean="0"/>
              <a:t>S</a:t>
            </a:r>
            <a:r>
              <a:rPr lang="ru-MO" dirty="0" smtClean="0"/>
              <a:t>. </a:t>
            </a:r>
            <a:r>
              <a:rPr lang="en-US" dirty="0" err="1" smtClean="0"/>
              <a:t>aureus</a:t>
            </a:r>
            <a:r>
              <a:rPr lang="ru-MO" dirty="0" smtClean="0"/>
              <a:t> – та 6 </a:t>
            </a:r>
            <a:r>
              <a:rPr lang="ru-MO" dirty="0" err="1" smtClean="0"/>
              <a:t>эковары</a:t>
            </a:r>
            <a:r>
              <a:rPr lang="ru-MO" dirty="0" smtClean="0"/>
              <a:t> бар – А, В, С, Д, Е, </a:t>
            </a:r>
            <a:r>
              <a:rPr lang="en-US" dirty="0" smtClean="0"/>
              <a:t>F</a:t>
            </a:r>
            <a:r>
              <a:rPr lang="ru-MO" dirty="0" smtClean="0"/>
              <a:t>. </a:t>
            </a:r>
            <a:r>
              <a:rPr lang="ru-MO" dirty="0" err="1" smtClean="0"/>
              <a:t>Олар</a:t>
            </a:r>
            <a:r>
              <a:rPr lang="ru-MO" dirty="0" smtClean="0"/>
              <a:t> </a:t>
            </a:r>
            <a:r>
              <a:rPr lang="ru-MO" dirty="0" err="1" smtClean="0"/>
              <a:t>адамда</a:t>
            </a:r>
            <a:r>
              <a:rPr lang="ru-MO" dirty="0" smtClean="0"/>
              <a:t>, </a:t>
            </a:r>
            <a:r>
              <a:rPr lang="ru-MO" dirty="0" err="1" smtClean="0"/>
              <a:t>шошқада, құстарда, ірі</a:t>
            </a:r>
            <a:r>
              <a:rPr lang="ru-MO" dirty="0" smtClean="0"/>
              <a:t> </a:t>
            </a:r>
            <a:r>
              <a:rPr lang="ru-MO" dirty="0" err="1" smtClean="0"/>
              <a:t>қара малда</a:t>
            </a:r>
            <a:r>
              <a:rPr lang="ru-MO" dirty="0" smtClean="0"/>
              <a:t>, </a:t>
            </a:r>
            <a:r>
              <a:rPr lang="ru-MO" dirty="0" err="1" smtClean="0"/>
              <a:t>қойларда, қояндарда, иттерде</a:t>
            </a:r>
            <a:r>
              <a:rPr lang="ru-MO" dirty="0" smtClean="0"/>
              <a:t> </a:t>
            </a:r>
            <a:r>
              <a:rPr lang="ru-MO" dirty="0" err="1" smtClean="0"/>
              <a:t>кездеседі</a:t>
            </a:r>
            <a:r>
              <a:rPr lang="ru-MO" dirty="0" smtClean="0"/>
              <a:t>. </a:t>
            </a:r>
            <a:r>
              <a:rPr lang="en-US" dirty="0" smtClean="0"/>
              <a:t>S</a:t>
            </a:r>
            <a:r>
              <a:rPr lang="ru-MO" dirty="0" smtClean="0"/>
              <a:t>. </a:t>
            </a:r>
            <a:r>
              <a:rPr lang="en-US" dirty="0" err="1" smtClean="0"/>
              <a:t>aureus</a:t>
            </a:r>
            <a:r>
              <a:rPr lang="ru-MO" dirty="0" err="1" smtClean="0"/>
              <a:t>-тің </a:t>
            </a:r>
            <a:r>
              <a:rPr lang="ru-MO" dirty="0" smtClean="0"/>
              <a:t>резервуары – </a:t>
            </a:r>
            <a:r>
              <a:rPr lang="ru-MO" dirty="0" err="1" smtClean="0"/>
              <a:t>стафилококктық инфекциямен</a:t>
            </a:r>
            <a:r>
              <a:rPr lang="ru-MO" dirty="0" smtClean="0"/>
              <a:t> </a:t>
            </a:r>
            <a:r>
              <a:rPr lang="ru-MO" dirty="0" err="1" smtClean="0"/>
              <a:t>ауырғандар және дені</a:t>
            </a:r>
            <a:r>
              <a:rPr lang="ru-MO" dirty="0" smtClean="0"/>
              <a:t> </a:t>
            </a:r>
            <a:r>
              <a:rPr lang="ru-MO" dirty="0" err="1" smtClean="0"/>
              <a:t>сау</a:t>
            </a:r>
            <a:r>
              <a:rPr lang="ru-MO" dirty="0" smtClean="0"/>
              <a:t> бактерия </a:t>
            </a:r>
            <a:r>
              <a:rPr lang="ru-MO" dirty="0" err="1" smtClean="0"/>
              <a:t>тасымалдаушылар</a:t>
            </a:r>
            <a:r>
              <a:rPr lang="ru-MO" dirty="0" smtClean="0"/>
              <a:t>. Ауру </a:t>
            </a:r>
            <a:r>
              <a:rPr lang="ru-MO" dirty="0" err="1" smtClean="0"/>
              <a:t>жұқтыру жағынан тыныс</a:t>
            </a:r>
            <a:r>
              <a:rPr lang="ru-MO" dirty="0" smtClean="0"/>
              <a:t> </a:t>
            </a:r>
            <a:r>
              <a:rPr lang="ru-MO" dirty="0" err="1" smtClean="0"/>
              <a:t>алу</a:t>
            </a:r>
            <a:r>
              <a:rPr lang="ru-MO" dirty="0" smtClean="0"/>
              <a:t> </a:t>
            </a:r>
            <a:r>
              <a:rPr lang="ru-MO" dirty="0" err="1" smtClean="0"/>
              <a:t>жолдарының жоғарғы жолдарының кілегейлі</a:t>
            </a:r>
            <a:r>
              <a:rPr lang="ru-MO" dirty="0" smtClean="0"/>
              <a:t> </a:t>
            </a:r>
            <a:r>
              <a:rPr lang="ru-MO" dirty="0" err="1" smtClean="0"/>
              <a:t>қабықтарында немесе</a:t>
            </a:r>
            <a:r>
              <a:rPr lang="ru-MO" dirty="0" smtClean="0"/>
              <a:t> </a:t>
            </a:r>
            <a:r>
              <a:rPr lang="ru-MO" dirty="0" err="1" smtClean="0"/>
              <a:t>тері</a:t>
            </a:r>
            <a:r>
              <a:rPr lang="ru-MO" dirty="0" smtClean="0"/>
              <a:t> </a:t>
            </a:r>
            <a:r>
              <a:rPr lang="ru-MO" dirty="0" err="1" smtClean="0"/>
              <a:t>үстінде патогендік</a:t>
            </a:r>
            <a:r>
              <a:rPr lang="ru-MO" dirty="0" smtClean="0"/>
              <a:t> стафилококк </a:t>
            </a:r>
            <a:r>
              <a:rPr lang="ru-MO" dirty="0" err="1" smtClean="0"/>
              <a:t>кездесетін</a:t>
            </a:r>
            <a:r>
              <a:rPr lang="ru-MO" dirty="0" smtClean="0"/>
              <a:t> </a:t>
            </a:r>
            <a:r>
              <a:rPr lang="ru-MO" dirty="0" err="1" smtClean="0"/>
              <a:t>адамдар</a:t>
            </a:r>
            <a:r>
              <a:rPr lang="ru-MO" dirty="0" smtClean="0"/>
              <a:t> </a:t>
            </a:r>
            <a:r>
              <a:rPr lang="ru-MO" dirty="0" err="1" smtClean="0"/>
              <a:t>қауіпті</a:t>
            </a:r>
            <a:r>
              <a:rPr lang="ru-MO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</TotalTime>
  <Words>708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Стафилококктар </vt:lpstr>
      <vt:lpstr>Морфологиясы мен физиологиясы</vt:lpstr>
      <vt:lpstr>Презентация PowerPoint</vt:lpstr>
      <vt:lpstr>Презентация PowerPoint</vt:lpstr>
      <vt:lpstr>Антигендер</vt:lpstr>
      <vt:lpstr>Токсигендік, патогендік</vt:lpstr>
      <vt:lpstr>Токсиндердің әсері:</vt:lpstr>
      <vt:lpstr>Презентация PowerPoint</vt:lpstr>
      <vt:lpstr>Экология</vt:lpstr>
      <vt:lpstr>Презентация PowerPoint</vt:lpstr>
      <vt:lpstr>Резистенттік</vt:lpstr>
      <vt:lpstr>Презентация PowerPoint</vt:lpstr>
      <vt:lpstr>Емдеуі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Стафилококктар </dc:title>
  <cp:lastModifiedBy>Маржан</cp:lastModifiedBy>
  <cp:revision>3</cp:revision>
  <dcterms:modified xsi:type="dcterms:W3CDTF">2013-02-19T17:59:40Z</dcterms:modified>
</cp:coreProperties>
</file>