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44" r:id="rId1"/>
  </p:sldMasterIdLst>
  <p:sldIdLst>
    <p:sldId id="256" r:id="rId2"/>
    <p:sldId id="260" r:id="rId3"/>
    <p:sldId id="262" r:id="rId4"/>
    <p:sldId id="265" r:id="rId5"/>
    <p:sldId id="264" r:id="rId6"/>
    <p:sldId id="267" r:id="rId7"/>
    <p:sldId id="279" r:id="rId8"/>
    <p:sldId id="266" r:id="rId9"/>
    <p:sldId id="271" r:id="rId10"/>
    <p:sldId id="277" r:id="rId11"/>
    <p:sldId id="270" r:id="rId12"/>
    <p:sldId id="278" r:id="rId13"/>
    <p:sldId id="269" r:id="rId14"/>
    <p:sldId id="268" r:id="rId15"/>
    <p:sldId id="272" r:id="rId16"/>
    <p:sldId id="276" r:id="rId17"/>
    <p:sldId id="273" r:id="rId18"/>
    <p:sldId id="274" r:id="rId19"/>
    <p:sldId id="275" r:id="rId20"/>
    <p:sldId id="280" r:id="rId21"/>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0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4" d="100"/>
          <a:sy n="74" d="100"/>
        </p:scale>
        <p:origin x="-1044"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bg>
      <p:bgRef idx="1002">
        <a:schemeClr val="bg2"/>
      </p:bgRef>
    </p:bg>
    <p:spTree>
      <p:nvGrpSpPr>
        <p:cNvPr id="1" name=""/>
        <p:cNvGrpSpPr/>
        <p:nvPr/>
      </p:nvGrpSpPr>
      <p:grpSpPr>
        <a:xfrm>
          <a:off x="0" y="0"/>
          <a:ext cx="0" cy="0"/>
          <a:chOff x="0" y="0"/>
          <a:chExt cx="0" cy="0"/>
        </a:xfrm>
      </p:grpSpPr>
      <p:sp>
        <p:nvSpPr>
          <p:cNvPr id="9" name="Заголовок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ru-RU" smtClean="0"/>
              <a:t>Образец заголовка</a:t>
            </a:r>
            <a:endParaRPr kumimoji="0" lang="en-US"/>
          </a:p>
        </p:txBody>
      </p:sp>
      <p:sp>
        <p:nvSpPr>
          <p:cNvPr id="17" name="Подзаголовок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ru-RU" smtClean="0"/>
              <a:t>Образец подзаголовка</a:t>
            </a:r>
            <a:endParaRPr kumimoji="0" lang="en-US"/>
          </a:p>
        </p:txBody>
      </p:sp>
      <p:sp>
        <p:nvSpPr>
          <p:cNvPr id="30" name="Дата 29"/>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19" name="Нижний колонтитул 18"/>
          <p:cNvSpPr>
            <a:spLocks noGrp="1"/>
          </p:cNvSpPr>
          <p:nvPr>
            <p:ph type="ftr" sz="quarter" idx="11"/>
          </p:nvPr>
        </p:nvSpPr>
        <p:spPr/>
        <p:txBody>
          <a:bodyPr/>
          <a:lstStyle/>
          <a:p>
            <a:endParaRPr lang="ru-RU"/>
          </a:p>
        </p:txBody>
      </p:sp>
      <p:sp>
        <p:nvSpPr>
          <p:cNvPr id="27" name="Номер слайда 26"/>
          <p:cNvSpPr>
            <a:spLocks noGrp="1"/>
          </p:cNvSpPr>
          <p:nvPr>
            <p:ph type="sldNum" sz="quarter" idx="12"/>
          </p:nvPr>
        </p:nvSpPr>
        <p:spPr/>
        <p:txBody>
          <a:bodyPr/>
          <a:lstStyle/>
          <a:p>
            <a:fld id="{725C68B6-61C2-468F-89AB-4B9F7531AA68}" type="slidenum">
              <a:rPr lang="ru-RU" smtClean="0"/>
              <a:pPr/>
              <a:t>‹#›</a:t>
            </a:fld>
            <a:endParaRPr lang="ru-RU"/>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914401"/>
            <a:ext cx="2057400" cy="5211763"/>
          </a:xfrm>
        </p:spPr>
        <p:txBody>
          <a:bodyPr vert="eaVer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914401"/>
            <a:ext cx="6019800" cy="5211763"/>
          </a:xfrm>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Содержимое 2"/>
          <p:cNvSpPr>
            <a:spLocks noGrp="1"/>
          </p:cNvSpPr>
          <p:nvPr>
            <p:ph idx="1"/>
          </p:nvPr>
        </p:nvSpPr>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Ref idx="1002">
        <a:schemeClr val="bg2"/>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ru-RU" smtClean="0"/>
              <a:t>Образец заголовка</a:t>
            </a:r>
            <a:endParaRPr kumimoji="0" lang="en-US"/>
          </a:p>
        </p:txBody>
      </p:sp>
      <p:sp>
        <p:nvSpPr>
          <p:cNvPr id="3" name="Текст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ru-RU" smtClean="0"/>
              <a:t>Образец текста</a:t>
            </a:r>
          </a:p>
        </p:txBody>
      </p:sp>
      <p:sp>
        <p:nvSpPr>
          <p:cNvPr id="4" name="Дата 3"/>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704088"/>
            <a:ext cx="8229600" cy="1143000"/>
          </a:xfrm>
        </p:spPr>
        <p:txBody>
          <a:bodyPr/>
          <a:lstStyle/>
          <a:p>
            <a:r>
              <a:rPr kumimoji="0" lang="ru-RU" smtClean="0"/>
              <a:t>Образец заголовка</a:t>
            </a:r>
            <a:endParaRPr kumimoji="0" lang="en-US"/>
          </a:p>
        </p:txBody>
      </p:sp>
      <p:sp>
        <p:nvSpPr>
          <p:cNvPr id="3" name="Содержимое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Содержимое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704088"/>
            <a:ext cx="8229600" cy="1143000"/>
          </a:xfrm>
        </p:spPr>
        <p:txBody>
          <a:bodyPr tIns="45720" anchor="b"/>
          <a:lstStyle>
            <a:lvl1pPr>
              <a:defRPr/>
            </a:lvl1pPr>
          </a:lstStyle>
          <a:p>
            <a:r>
              <a:rPr kumimoji="0" lang="ru-RU" smtClean="0"/>
              <a:t>Образец заголовка</a:t>
            </a:r>
            <a:endParaRPr kumimoji="0" lang="en-US"/>
          </a:p>
        </p:txBody>
      </p:sp>
      <p:sp>
        <p:nvSpPr>
          <p:cNvPr id="3" name="Текст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5" name="Содержимое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6" name="Содержимое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7" name="Дата 6"/>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ru-RU" smtClean="0"/>
              <a:t>Образец заголовка</a:t>
            </a:r>
            <a:endParaRPr kumimoji="0" lang="en-US"/>
          </a:p>
        </p:txBody>
      </p:sp>
      <p:sp>
        <p:nvSpPr>
          <p:cNvPr id="3" name="Дата 2"/>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ru-RU" smtClean="0"/>
              <a:t>Образец заголовка</a:t>
            </a:r>
            <a:endParaRPr kumimoji="0" lang="en-US"/>
          </a:p>
        </p:txBody>
      </p:sp>
      <p:sp>
        <p:nvSpPr>
          <p:cNvPr id="3" name="Текст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ru-RU" smtClean="0"/>
              <a:t>Образец текста</a:t>
            </a:r>
          </a:p>
        </p:txBody>
      </p:sp>
      <p:sp>
        <p:nvSpPr>
          <p:cNvPr id="4" name="Содержимое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sp>
        <p:nvSpPr>
          <p:cNvPr id="9" name="Прямоугольник с одним вырезанным скругленным углом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Прямоугольный треугольник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Заголовок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ru-RU" smtClean="0"/>
              <a:t>Образец заголовка</a:t>
            </a:r>
            <a:endParaRPr kumimoji="0" lang="en-US"/>
          </a:p>
        </p:txBody>
      </p:sp>
      <p:sp>
        <p:nvSpPr>
          <p:cNvPr id="4" name="Текст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07.05.2012</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a:xfrm>
            <a:off x="8077200" y="6356350"/>
            <a:ext cx="609600" cy="365125"/>
          </a:xfrm>
        </p:spPr>
        <p:txBody>
          <a:bodyPr/>
          <a:lstStyle/>
          <a:p>
            <a:fld id="{725C68B6-61C2-468F-89AB-4B9F7531AA68}" type="slidenum">
              <a:rPr lang="ru-RU" smtClean="0"/>
              <a:pPr/>
              <a:t>‹#›</a:t>
            </a:fld>
            <a:endParaRPr lang="ru-RU"/>
          </a:p>
        </p:txBody>
      </p:sp>
      <p:sp>
        <p:nvSpPr>
          <p:cNvPr id="3" name="Рисунок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ru-RU" smtClean="0"/>
              <a:t>Вставка рисунка</a:t>
            </a:r>
            <a:endParaRPr kumimoji="0" lang="en-US" dirty="0"/>
          </a:p>
        </p:txBody>
      </p:sp>
      <p:sp>
        <p:nvSpPr>
          <p:cNvPr id="10" name="Полилиния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Полилиния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Полилиния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Полилиния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Заголовок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ru-RU" smtClean="0"/>
              <a:t>Образец заголовка</a:t>
            </a:r>
            <a:endParaRPr kumimoji="0" lang="en-US"/>
          </a:p>
        </p:txBody>
      </p:sp>
      <p:sp>
        <p:nvSpPr>
          <p:cNvPr id="30" name="Текст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10" name="Дата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5B106E36-FD25-4E2D-B0AA-010F637433A0}" type="datetimeFigureOut">
              <a:rPr lang="ru-RU" smtClean="0"/>
              <a:pPr/>
              <a:t>07.05.2012</a:t>
            </a:fld>
            <a:endParaRPr lang="ru-RU"/>
          </a:p>
        </p:txBody>
      </p:sp>
      <p:sp>
        <p:nvSpPr>
          <p:cNvPr id="22" name="Нижний колонтитул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ru-RU"/>
          </a:p>
        </p:txBody>
      </p:sp>
      <p:sp>
        <p:nvSpPr>
          <p:cNvPr id="18" name="Номер слайда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725C68B6-61C2-468F-89AB-4B9F7531AA68}" type="slidenum">
              <a:rPr lang="ru-RU" smtClean="0"/>
              <a:pPr/>
              <a:t>‹#›</a:t>
            </a:fld>
            <a:endParaRPr lang="ru-RU"/>
          </a:p>
        </p:txBody>
      </p:sp>
      <p:grpSp>
        <p:nvGrpSpPr>
          <p:cNvPr id="2" name="Группа 1"/>
          <p:cNvGrpSpPr/>
          <p:nvPr/>
        </p:nvGrpSpPr>
        <p:grpSpPr>
          <a:xfrm>
            <a:off x="-19017" y="202408"/>
            <a:ext cx="9180548" cy="649224"/>
            <a:chOff x="-19045" y="216550"/>
            <a:chExt cx="9180548" cy="649224"/>
          </a:xfrm>
        </p:grpSpPr>
        <p:sp>
          <p:nvSpPr>
            <p:cNvPr id="12" name="Полилиния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Полилиния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745" r:id="rId1"/>
    <p:sldLayoutId id="2147483746" r:id="rId2"/>
    <p:sldLayoutId id="2147483747" r:id="rId3"/>
    <p:sldLayoutId id="2147483748" r:id="rId4"/>
    <p:sldLayoutId id="2147483749" r:id="rId5"/>
    <p:sldLayoutId id="2147483750" r:id="rId6"/>
    <p:sldLayoutId id="2147483751" r:id="rId7"/>
    <p:sldLayoutId id="2147483752" r:id="rId8"/>
    <p:sldLayoutId id="2147483753" r:id="rId9"/>
    <p:sldLayoutId id="2147483754" r:id="rId10"/>
    <p:sldLayoutId id="2147483755"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42844" y="285728"/>
            <a:ext cx="4752980" cy="1200144"/>
          </a:xfrm>
        </p:spPr>
        <p:txBody>
          <a:bodyPr>
            <a:noAutofit/>
          </a:bodyPr>
          <a:lstStyle/>
          <a:p>
            <a:r>
              <a:rPr lang="kk-KZ" sz="8000" dirty="0" smtClean="0">
                <a:solidFill>
                  <a:srgbClr val="FF0000"/>
                </a:solidFill>
                <a:latin typeface="Times New Roman" pitchFamily="18" charset="0"/>
                <a:cs typeface="Times New Roman" pitchFamily="18" charset="0"/>
              </a:rPr>
              <a:t>Тақырып</a:t>
            </a:r>
            <a:endParaRPr lang="ru-RU" sz="8000" dirty="0">
              <a:solidFill>
                <a:srgbClr val="FF0000"/>
              </a:solidFill>
              <a:latin typeface="Times New Roman" pitchFamily="18" charset="0"/>
              <a:cs typeface="Times New Roman" pitchFamily="18" charset="0"/>
            </a:endParaRPr>
          </a:p>
        </p:txBody>
      </p:sp>
      <p:sp>
        <p:nvSpPr>
          <p:cNvPr id="3" name="Подзаголовок 2"/>
          <p:cNvSpPr>
            <a:spLocks noGrp="1"/>
          </p:cNvSpPr>
          <p:nvPr>
            <p:ph type="subTitle" idx="1"/>
          </p:nvPr>
        </p:nvSpPr>
        <p:spPr>
          <a:xfrm>
            <a:off x="533400" y="1500174"/>
            <a:ext cx="7854696" cy="3480962"/>
          </a:xfrm>
        </p:spPr>
        <p:txBody>
          <a:bodyPr>
            <a:noAutofit/>
          </a:bodyPr>
          <a:lstStyle/>
          <a:p>
            <a:pPr algn="ctr"/>
            <a:r>
              <a:rPr lang="ru-RU" sz="5400" b="1" i="1" dirty="0" err="1" smtClean="0">
                <a:solidFill>
                  <a:srgbClr val="FFFF00"/>
                </a:solidFill>
                <a:latin typeface="Times New Roman" pitchFamily="18" charset="0"/>
                <a:cs typeface="Times New Roman" pitchFamily="18" charset="0"/>
              </a:rPr>
              <a:t>Астық дақыл, бұршақ және майлы</a:t>
            </a:r>
            <a:r>
              <a:rPr lang="ru-RU" sz="5400" b="1" i="1" dirty="0" smtClean="0">
                <a:solidFill>
                  <a:srgbClr val="FFFF00"/>
                </a:solidFill>
                <a:latin typeface="Times New Roman" pitchFamily="18" charset="0"/>
                <a:cs typeface="Times New Roman" pitchFamily="18" charset="0"/>
              </a:rPr>
              <a:t> </a:t>
            </a:r>
            <a:r>
              <a:rPr lang="ru-RU" sz="5400" b="1" i="1" dirty="0" err="1" smtClean="0">
                <a:solidFill>
                  <a:srgbClr val="FFFF00"/>
                </a:solidFill>
                <a:latin typeface="Times New Roman" pitchFamily="18" charset="0"/>
                <a:cs typeface="Times New Roman" pitchFamily="18" charset="0"/>
              </a:rPr>
              <a:t>дақылдардың  </a:t>
            </a:r>
            <a:r>
              <a:rPr lang="ru-RU" sz="5400" b="1" i="1" dirty="0" err="1" smtClean="0">
                <a:solidFill>
                  <a:srgbClr val="FFFF00"/>
                </a:solidFill>
                <a:latin typeface="Times New Roman" pitchFamily="18" charset="0"/>
                <a:cs typeface="Times New Roman" pitchFamily="18" charset="0"/>
              </a:rPr>
              <a:t>технологиялық </a:t>
            </a:r>
            <a:r>
              <a:rPr lang="ru-RU" sz="5400" b="1" i="1" dirty="0" err="1" smtClean="0">
                <a:solidFill>
                  <a:srgbClr val="FFFF00"/>
                </a:solidFill>
                <a:latin typeface="Times New Roman" pitchFamily="18" charset="0"/>
                <a:cs typeface="Times New Roman" pitchFamily="18" charset="0"/>
              </a:rPr>
              <a:t>ерекшелiктері</a:t>
            </a:r>
            <a:endParaRPr lang="ru-RU" sz="5400" i="1" dirty="0">
              <a:solidFill>
                <a:srgbClr val="FFFF00"/>
              </a:solidFill>
              <a:latin typeface="Times New Roman" pitchFamily="18" charset="0"/>
              <a:cs typeface="Times New Roman" pitchFamily="18"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428596" y="285728"/>
            <a:ext cx="8286808" cy="4695408"/>
          </a:xfrm>
        </p:spPr>
        <p:txBody>
          <a:bodyPr>
            <a:noAutofit/>
          </a:bodyPr>
          <a:lstStyle/>
          <a:p>
            <a:pPr algn="ctr"/>
            <a:r>
              <a:rPr lang="ru-RU" sz="3200" b="1" i="1" dirty="0" err="1" smtClean="0">
                <a:latin typeface="Times New Roman" pitchFamily="18" charset="0"/>
                <a:cs typeface="Times New Roman" pitchFamily="18" charset="0"/>
              </a:rPr>
              <a:t>Астықтар сапамен</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жиынтық биологиялық түсiнедi, физикалық-химия, (тауарлық </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технологиялық және тұтынушы қасиеттерi және тағайындау бойынша</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қолдануға оның жарамдылық анықтайтын астықтардың белгiлерi</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тұқымдық, азық-түлiк, жем</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және техникалық мақсаттарға.</a:t>
            </a:r>
            <a:endParaRPr lang="ru-RU" sz="3200" b="1" i="1" dirty="0" smtClean="0">
              <a:latin typeface="Times New Roman" pitchFamily="18" charset="0"/>
              <a:cs typeface="Times New Roman" pitchFamily="18" charset="0"/>
            </a:endParaRPr>
          </a:p>
          <a:p>
            <a:pPr algn="ctr"/>
            <a:r>
              <a:rPr lang="ru-RU" sz="3200" b="1" i="1" dirty="0" err="1" smtClean="0">
                <a:latin typeface="Times New Roman" pitchFamily="18" charset="0"/>
                <a:cs typeface="Times New Roman" pitchFamily="18" charset="0"/>
              </a:rPr>
              <a:t>Астықтың </a:t>
            </a:r>
            <a:r>
              <a:rPr lang="ru-RU" sz="3200" b="1" i="1" dirty="0" smtClean="0">
                <a:latin typeface="Times New Roman" pitchFamily="18" charset="0"/>
                <a:cs typeface="Times New Roman" pitchFamily="18" charset="0"/>
              </a:rPr>
              <a:t>сапа </a:t>
            </a:r>
            <a:r>
              <a:rPr lang="ru-RU" sz="3200" b="1" i="1" dirty="0" err="1" smtClean="0">
                <a:latin typeface="Times New Roman" pitchFamily="18" charset="0"/>
                <a:cs typeface="Times New Roman" pitchFamily="18" charset="0"/>
              </a:rPr>
              <a:t>көрсеткiшi </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бұл астықтың </a:t>
            </a:r>
            <a:r>
              <a:rPr lang="ru-RU" sz="3200" b="1" i="1" dirty="0" smtClean="0">
                <a:latin typeface="Times New Roman" pitchFamily="18" charset="0"/>
                <a:cs typeface="Times New Roman" pitchFamily="18" charset="0"/>
              </a:rPr>
              <a:t>(</a:t>
            </a:r>
            <a:r>
              <a:rPr lang="ru-RU" sz="3200" b="1" i="1" dirty="0" err="1" smtClean="0">
                <a:latin typeface="Times New Roman" pitchFamily="18" charset="0"/>
                <a:cs typeface="Times New Roman" pitchFamily="18" charset="0"/>
              </a:rPr>
              <a:t>қасиеттер </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бiр</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немесе</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бiрнеше</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белгiлерiнiң сандық мiнездемесi</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Мысалы</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әрбiр көрсеткiш өз бiрлiктерiнде</a:t>
            </a:r>
            <a:r>
              <a:rPr lang="ru-RU" sz="3200" b="1" i="1" dirty="0" smtClean="0">
                <a:latin typeface="Times New Roman" pitchFamily="18" charset="0"/>
                <a:cs typeface="Times New Roman" pitchFamily="18" charset="0"/>
              </a:rPr>
              <a:t> </a:t>
            </a:r>
            <a:r>
              <a:rPr lang="ru-RU" sz="3200" b="1" i="1" dirty="0" err="1" smtClean="0">
                <a:latin typeface="Times New Roman" pitchFamily="18" charset="0"/>
                <a:cs typeface="Times New Roman" pitchFamily="18" charset="0"/>
              </a:rPr>
              <a:t>өлшенедi болжырдың мазмұныды </a:t>
            </a:r>
            <a:r>
              <a:rPr lang="ru-RU" sz="3200" b="1" i="1" dirty="0" smtClean="0">
                <a:latin typeface="Times New Roman" pitchFamily="18" charset="0"/>
                <a:cs typeface="Times New Roman" pitchFamily="18" charset="0"/>
              </a:rPr>
              <a:t>- 1000 Зерен </a:t>
            </a:r>
            <a:r>
              <a:rPr lang="ru-RU" sz="3200" b="1" i="1" dirty="0" err="1" smtClean="0">
                <a:latin typeface="Times New Roman" pitchFamily="18" charset="0"/>
                <a:cs typeface="Times New Roman" pitchFamily="18" charset="0"/>
              </a:rPr>
              <a:t>пайыздардағы</a:t>
            </a:r>
            <a:r>
              <a:rPr lang="ru-RU" sz="3200" b="1" i="1" dirty="0" smtClean="0">
                <a:latin typeface="Times New Roman" pitchFamily="18" charset="0"/>
                <a:cs typeface="Times New Roman" pitchFamily="18" charset="0"/>
              </a:rPr>
              <a:t>, масса - </a:t>
            </a:r>
            <a:r>
              <a:rPr lang="ru-RU" sz="3200" b="1" i="1" dirty="0" err="1" smtClean="0">
                <a:latin typeface="Times New Roman" pitchFamily="18" charset="0"/>
                <a:cs typeface="Times New Roman" pitchFamily="18" charset="0"/>
              </a:rPr>
              <a:t>граммдардағы</a:t>
            </a:r>
            <a:r>
              <a:rPr lang="ru-RU" sz="3200" b="1" i="1" dirty="0" smtClean="0">
                <a:latin typeface="Times New Roman" pitchFamily="18" charset="0"/>
                <a:cs typeface="Times New Roman" pitchFamily="18" charset="0"/>
              </a:rPr>
              <a:t>.</a:t>
            </a:r>
          </a:p>
          <a:p>
            <a:pPr algn="ctr"/>
            <a:endParaRPr lang="ru-RU" sz="3200" b="1" i="1" dirty="0">
              <a:solidFill>
                <a:srgbClr val="FFFF00"/>
              </a:solidFill>
              <a:latin typeface="Times New Roman" pitchFamily="18" charset="0"/>
              <a:cs typeface="Times New Roman" pitchFamily="18"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42844" y="142852"/>
            <a:ext cx="8858312" cy="4838284"/>
          </a:xfrm>
        </p:spPr>
        <p:txBody>
          <a:bodyPr>
            <a:noAutofit/>
          </a:bodyPr>
          <a:lstStyle/>
          <a:p>
            <a:pPr algn="ctr"/>
            <a:r>
              <a:rPr lang="ru-RU" sz="2400" b="1" i="1" dirty="0" err="1" smtClean="0">
                <a:solidFill>
                  <a:srgbClr val="FFFF00"/>
                </a:solidFill>
                <a:latin typeface="Times New Roman" pitchFamily="18" charset="0"/>
                <a:cs typeface="Times New Roman" pitchFamily="18" charset="0"/>
              </a:rPr>
              <a:t>Астықтың ұнтағы екi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кезең қосады: ұнтаққа астықтар әзiрлеудi және астықтың ұнтағы шындығында.</a:t>
            </a:r>
            <a:endParaRPr lang="ru-RU" sz="2400" b="1" i="1" dirty="0" smtClean="0">
              <a:solidFill>
                <a:srgbClr val="FFFF00"/>
              </a:solidFill>
              <a:latin typeface="Times New Roman" pitchFamily="18" charset="0"/>
              <a:cs typeface="Times New Roman" pitchFamily="18" charset="0"/>
            </a:endParaRPr>
          </a:p>
          <a:p>
            <a:pPr algn="ctr"/>
            <a:r>
              <a:rPr lang="ru-RU" sz="2400" b="1" i="1" dirty="0" err="1" smtClean="0">
                <a:solidFill>
                  <a:srgbClr val="FFFF00"/>
                </a:solidFill>
                <a:latin typeface="Times New Roman" pitchFamily="18" charset="0"/>
                <a:cs typeface="Times New Roman" pitchFamily="18" charset="0"/>
              </a:rPr>
              <a:t>Астықтың ұнтағы екi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операциялардан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тұрады: астықтар және ұнтақтың өнiмдерiнiң елеуiн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ұнтақ шындығында.</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Ұнтақтар қайталауға арналған бiр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жолғы </a:t>
            </a:r>
            <a:r>
              <a:rPr lang="ru-RU" sz="2400" b="1" i="1" dirty="0" smtClean="0">
                <a:solidFill>
                  <a:srgbClr val="FFFF00"/>
                </a:solidFill>
                <a:latin typeface="Times New Roman" pitchFamily="18" charset="0"/>
                <a:cs typeface="Times New Roman" pitchFamily="18" charset="0"/>
              </a:rPr>
              <a:t>бола </a:t>
            </a:r>
            <a:r>
              <a:rPr lang="ru-RU" sz="2400" b="1" i="1" dirty="0" err="1" smtClean="0">
                <a:solidFill>
                  <a:srgbClr val="FFFF00"/>
                </a:solidFill>
                <a:latin typeface="Times New Roman" pitchFamily="18" charset="0"/>
                <a:cs typeface="Times New Roman" pitchFamily="18" charset="0"/>
              </a:rPr>
              <a:t>алады</a:t>
            </a:r>
            <a:r>
              <a:rPr lang="ru-RU" sz="2400" b="1" i="1" dirty="0" smtClean="0">
                <a:solidFill>
                  <a:srgbClr val="FFFF00"/>
                </a:solidFill>
                <a:latin typeface="Times New Roman" pitchFamily="18" charset="0"/>
                <a:cs typeface="Times New Roman" pitchFamily="18" charset="0"/>
              </a:rPr>
              <a:t>.</a:t>
            </a:r>
          </a:p>
          <a:p>
            <a:pPr algn="ctr"/>
            <a:r>
              <a:rPr lang="ru-RU" sz="2400" b="1" i="1" dirty="0" err="1" smtClean="0">
                <a:solidFill>
                  <a:srgbClr val="FFFF00"/>
                </a:solidFill>
                <a:latin typeface="Times New Roman" pitchFamily="18" charset="0"/>
                <a:cs typeface="Times New Roman" pitchFamily="18" charset="0"/>
              </a:rPr>
              <a:t>Бiр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жолғы ұнтақ бiр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қабылдауға iске</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асады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Қабықтармен бiргелермен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ұнға толық бұл дәнде ағзындап кетедi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Мұндай ұн төмен сапалы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айырмашылығы болады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бiртектi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емес</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бөлшектердiң шақтасына </a:t>
            </a:r>
            <a:r>
              <a:rPr lang="ru-RU" sz="2400" b="1" i="1" dirty="0" smtClean="0">
                <a:solidFill>
                  <a:srgbClr val="FFFF00"/>
                </a:solidFill>
                <a:latin typeface="Times New Roman" pitchFamily="18" charset="0"/>
                <a:cs typeface="Times New Roman" pitchFamily="18" charset="0"/>
              </a:rPr>
              <a:t>да </a:t>
            </a:r>
            <a:r>
              <a:rPr lang="ru-RU" sz="2400" b="1" i="1" dirty="0" err="1" smtClean="0">
                <a:solidFill>
                  <a:srgbClr val="FFFF00"/>
                </a:solidFill>
                <a:latin typeface="Times New Roman" pitchFamily="18" charset="0"/>
                <a:cs typeface="Times New Roman" pitchFamily="18" charset="0"/>
              </a:rPr>
              <a:t>қара түсi болады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Бiр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жолғы ұнтақтың ұны сапаландыру</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үшiнелеу олардың iшiнен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жолымен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шап</a:t>
            </a:r>
            <a:r>
              <a:rPr lang="ru-RU" sz="2400" b="1" i="1" dirty="0" smtClean="0">
                <a:solidFill>
                  <a:srgbClr val="FFFF00"/>
                </a:solidFill>
                <a:latin typeface="Times New Roman" pitchFamily="18" charset="0"/>
                <a:cs typeface="Times New Roman" pitchFamily="18" charset="0"/>
              </a:rPr>
              <a:t> ) </a:t>
            </a:r>
            <a:r>
              <a:rPr lang="ru-RU" sz="2400" b="1" i="1" dirty="0" err="1" smtClean="0">
                <a:solidFill>
                  <a:srgbClr val="FFFF00"/>
                </a:solidFill>
                <a:latin typeface="Times New Roman" pitchFamily="18" charset="0"/>
                <a:cs typeface="Times New Roman" pitchFamily="18" charset="0"/>
              </a:rPr>
              <a:t>бiраз</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iрi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қабықтарды алып</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қояды.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Бiр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жолғы ұнтақтарды қолданады сирек</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жеткiлiктi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Олардың балғалы уатқыштарына жүзеге асырады</a:t>
            </a:r>
            <a:r>
              <a:rPr lang="ru-RU" sz="2400" b="1" i="1" dirty="0" smtClean="0">
                <a:solidFill>
                  <a:srgbClr val="FFFF00"/>
                </a:solidFill>
                <a:latin typeface="Times New Roman" pitchFamily="18" charset="0"/>
                <a:cs typeface="Times New Roman" pitchFamily="18" charset="0"/>
              </a:rPr>
              <a:t>.</a:t>
            </a:r>
          </a:p>
          <a:p>
            <a:pPr algn="ctr"/>
            <a:r>
              <a:rPr lang="ru-RU" sz="2400" b="1" i="1" dirty="0" err="1" smtClean="0">
                <a:solidFill>
                  <a:srgbClr val="FFFF00"/>
                </a:solidFill>
                <a:latin typeface="Times New Roman" pitchFamily="18" charset="0"/>
                <a:cs typeface="Times New Roman" pitchFamily="18" charset="0"/>
              </a:rPr>
              <a:t>Қайталауға арналған ұнтақтар мүлтiксiзiреккен.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Дән жолымен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бiрнеше</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рет</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өтудi ұнға жаншып</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қақтау станоктермен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деп</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аталған ағзындап кететiн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машиналар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арқылы ағзындап кетедi</a:t>
            </a:r>
            <a:r>
              <a:rPr lang="ru-RU" sz="2400" b="1" i="1" dirty="0" smtClean="0">
                <a:solidFill>
                  <a:srgbClr val="FFFF00"/>
                </a:solidFill>
                <a:latin typeface="Times New Roman" pitchFamily="18" charset="0"/>
                <a:cs typeface="Times New Roman" pitchFamily="18" charset="0"/>
              </a:rPr>
              <a:t>. </a:t>
            </a:r>
            <a:endParaRPr lang="ru-RU" sz="1400" b="1" i="1" dirty="0">
              <a:solidFill>
                <a:srgbClr val="FFFF00"/>
              </a:solidFill>
              <a:latin typeface="Times New Roman" pitchFamily="18" charset="0"/>
              <a:cs typeface="Times New Roman" pitchFamily="18"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428596" y="285728"/>
            <a:ext cx="8286808" cy="4695408"/>
          </a:xfrm>
        </p:spPr>
        <p:txBody>
          <a:bodyPr>
            <a:noAutofit/>
          </a:bodyPr>
          <a:lstStyle/>
          <a:p>
            <a:pPr algn="ctr"/>
            <a:r>
              <a:rPr lang="ru-RU" sz="2800" i="1" dirty="0" err="1" smtClean="0">
                <a:latin typeface="Times New Roman" pitchFamily="18" charset="0"/>
                <a:cs typeface="Times New Roman" pitchFamily="18" charset="0"/>
              </a:rPr>
              <a:t>Құрама жем</a:t>
            </a:r>
            <a:r>
              <a:rPr lang="ru-RU" sz="2800" i="1" dirty="0" smtClean="0">
                <a:latin typeface="Times New Roman" pitchFamily="18" charset="0"/>
                <a:cs typeface="Times New Roman" pitchFamily="18" charset="0"/>
              </a:rPr>
              <a:t> - </a:t>
            </a:r>
            <a:r>
              <a:rPr lang="ru-RU" sz="2800" i="1" dirty="0" err="1" smtClean="0">
                <a:latin typeface="Times New Roman" pitchFamily="18" charset="0"/>
                <a:cs typeface="Times New Roman" pitchFamily="18" charset="0"/>
              </a:rPr>
              <a:t>енгiзудiң ғылыми қисынды нормаларының есепке</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алуымен</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ауыл</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шаруашылық малдарының бағалы тамақтандыру қамтамасыз ететiн</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қосып жасалған бiркелкi</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қоспа тазалалған және ағзындалған әр түрлi жем</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құралдар және биологиялық белсендi</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заттардың iрiлiгi</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қажеттi.</a:t>
            </a:r>
            <a:endParaRPr lang="ru-RU" sz="2800" i="1" dirty="0" smtClean="0">
              <a:latin typeface="Times New Roman" pitchFamily="18" charset="0"/>
              <a:cs typeface="Times New Roman" pitchFamily="18" charset="0"/>
            </a:endParaRPr>
          </a:p>
          <a:p>
            <a:pPr algn="ctr"/>
            <a:r>
              <a:rPr lang="ru-RU" sz="2800" i="1" dirty="0" err="1" smtClean="0">
                <a:latin typeface="Times New Roman" pitchFamily="18" charset="0"/>
                <a:cs typeface="Times New Roman" pitchFamily="18" charset="0"/>
              </a:rPr>
              <a:t>Құрама жем</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кемiнде</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үш әр түрлi беттерiнше</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жем</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құралдардың түрлерiнiң табиғаттары көмiрсутектердегi малдарының қажеттiгi қанағаттандыру мiндеттi</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минералды</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тағы басқа қосымшалардың қанағаттандыру мiндеттi</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протеинi</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минералды</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заттар</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витаминдар</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санамай</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болуы</a:t>
            </a:r>
            <a:r>
              <a:rPr lang="ru-RU" sz="2800" i="1" dirty="0" smtClean="0">
                <a:latin typeface="Times New Roman" pitchFamily="18" charset="0"/>
                <a:cs typeface="Times New Roman" pitchFamily="18" charset="0"/>
              </a:rPr>
              <a:t> </a:t>
            </a:r>
            <a:r>
              <a:rPr lang="ru-RU" sz="2800" i="1" dirty="0" err="1" smtClean="0">
                <a:latin typeface="Times New Roman" pitchFamily="18" charset="0"/>
                <a:cs typeface="Times New Roman" pitchFamily="18" charset="0"/>
              </a:rPr>
              <a:t>керек</a:t>
            </a:r>
            <a:r>
              <a:rPr lang="ru-RU" sz="2800" i="1" dirty="0" smtClean="0">
                <a:latin typeface="Times New Roman" pitchFamily="18" charset="0"/>
                <a:cs typeface="Times New Roman" pitchFamily="18" charset="0"/>
              </a:rPr>
              <a:t>.</a:t>
            </a:r>
          </a:p>
          <a:p>
            <a:pPr algn="ctr"/>
            <a:endParaRPr lang="ru-RU" sz="2800" b="1" i="1" dirty="0">
              <a:solidFill>
                <a:srgbClr val="FFFF00"/>
              </a:solidFill>
              <a:latin typeface="Times New Roman" pitchFamily="18" charset="0"/>
              <a:cs typeface="Times New Roman" pitchFamily="18"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428596" y="285728"/>
            <a:ext cx="8286808" cy="4695408"/>
          </a:xfrm>
        </p:spPr>
        <p:txBody>
          <a:bodyPr>
            <a:noAutofit/>
          </a:bodyPr>
          <a:lstStyle/>
          <a:p>
            <a:pPr algn="ctr"/>
            <a:r>
              <a:rPr lang="ru-RU" sz="2000" b="1" i="1" dirty="0" err="1" smtClean="0">
                <a:latin typeface="Times New Roman" pitchFamily="18" charset="0"/>
                <a:cs typeface="Times New Roman" pitchFamily="18" charset="0"/>
              </a:rPr>
              <a:t>Жаншып</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қақтау станоктердiң </a:t>
            </a:r>
            <a:r>
              <a:rPr lang="ru-RU" sz="2000" b="1" i="1" dirty="0" smtClean="0">
                <a:latin typeface="Times New Roman" pitchFamily="18" charset="0"/>
                <a:cs typeface="Times New Roman" pitchFamily="18" charset="0"/>
              </a:rPr>
              <a:t>бас </a:t>
            </a:r>
            <a:r>
              <a:rPr lang="ru-RU" sz="2000" b="1" i="1" dirty="0" err="1" smtClean="0">
                <a:latin typeface="Times New Roman" pitchFamily="18" charset="0"/>
                <a:cs typeface="Times New Roman" pitchFamily="18" charset="0"/>
              </a:rPr>
              <a:t>жұмыс органдарымен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бұрышпен әртүрлi жылдамдықтары </a:t>
            </a:r>
            <a:r>
              <a:rPr lang="ru-RU" sz="2000" b="1" i="1" dirty="0" smtClean="0">
                <a:latin typeface="Times New Roman" pitchFamily="18" charset="0"/>
                <a:cs typeface="Times New Roman" pitchFamily="18" charset="0"/>
              </a:rPr>
              <a:t>бар </a:t>
            </a:r>
            <a:r>
              <a:rPr lang="ru-RU" sz="2000" b="1" i="1" dirty="0" err="1" smtClean="0">
                <a:latin typeface="Times New Roman" pitchFamily="18" charset="0"/>
                <a:cs typeface="Times New Roman" pitchFamily="18" charset="0"/>
              </a:rPr>
              <a:t>бiр-бiрi</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қарсы шығу айналмалы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орналасқан бiрдей</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диаметрлердiң екi</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цилиндрлiк</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шойын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вальцтерi</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болып</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табылады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Вальцтердi</a:t>
            </a:r>
            <a:r>
              <a:rPr lang="ru-RU" sz="2000" b="1" i="1" dirty="0" smtClean="0">
                <a:latin typeface="Times New Roman" pitchFamily="18" charset="0"/>
                <a:cs typeface="Times New Roman" pitchFamily="18" charset="0"/>
              </a:rPr>
              <a:t> бет </a:t>
            </a:r>
            <a:r>
              <a:rPr lang="ru-RU" sz="2000" b="1" i="1" dirty="0" err="1" smtClean="0">
                <a:latin typeface="Times New Roman" pitchFamily="18" charset="0"/>
                <a:cs typeface="Times New Roman" pitchFamily="18" charset="0"/>
              </a:rPr>
              <a:t>бұдыр</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Вальцтердiң арасындағы саңылауды шама</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ұнтақтың белгiлелетiн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крупнотасына</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байланысты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бекiтiледi</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Бөлшектердiң крупнотасы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бойынша</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өнiмдердiң iрiктеулерi</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үшiн әрбiр жаншып</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қақтау станоктен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кейiн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бiр-бiрiнiң астында</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орналасқан әр түрлi нөмiрлердiң елеуiштерiнiң жиынымен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отырып</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бекiтiледi</a:t>
            </a:r>
            <a:r>
              <a:rPr lang="ru-RU" sz="2000" b="1" i="1" dirty="0" smtClean="0">
                <a:latin typeface="Times New Roman" pitchFamily="18" charset="0"/>
                <a:cs typeface="Times New Roman" pitchFamily="18" charset="0"/>
              </a:rPr>
              <a:t>.</a:t>
            </a:r>
          </a:p>
          <a:p>
            <a:pPr algn="ctr"/>
            <a:r>
              <a:rPr lang="ru-RU" sz="2000" b="1" i="1" dirty="0" err="1" smtClean="0">
                <a:latin typeface="Times New Roman" pitchFamily="18" charset="0"/>
                <a:cs typeface="Times New Roman" pitchFamily="18" charset="0"/>
              </a:rPr>
              <a:t>Ұнтақтың өнiмдерiнiң екi</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фракциялары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елеуде</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алады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елеуiштiң саңылау өтпеген бөлшектерден тұратын жиналыс</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және елеуiштiң саңылау өткен бөлшектерден тұратын өту.</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Жоғарғы елеуiштен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жиналыс</a:t>
            </a:r>
            <a:r>
              <a:rPr lang="ru-RU" sz="2000" b="1" i="1" dirty="0" smtClean="0">
                <a:latin typeface="Times New Roman" pitchFamily="18" charset="0"/>
                <a:cs typeface="Times New Roman" pitchFamily="18" charset="0"/>
              </a:rPr>
              <a:t> - 1-шi, 6 </a:t>
            </a:r>
            <a:r>
              <a:rPr lang="ru-RU" sz="2000" b="1" i="1" dirty="0" err="1" smtClean="0">
                <a:latin typeface="Times New Roman" pitchFamily="18" charset="0"/>
                <a:cs typeface="Times New Roman" pitchFamily="18" charset="0"/>
              </a:rPr>
              <a:t>ммның бөлшектердiң өлшемi </a:t>
            </a:r>
            <a:r>
              <a:rPr lang="ru-RU" sz="2000" b="1" i="1" dirty="0" smtClean="0">
                <a:latin typeface="Times New Roman" pitchFamily="18" charset="0"/>
                <a:cs typeface="Times New Roman" pitchFamily="18" charset="0"/>
              </a:rPr>
              <a:t>бар </a:t>
            </a:r>
            <a:r>
              <a:rPr lang="ru-RU" sz="2000" b="1" i="1" dirty="0" err="1" smtClean="0">
                <a:latin typeface="Times New Roman" pitchFamily="18" charset="0"/>
                <a:cs typeface="Times New Roman" pitchFamily="18" charset="0"/>
              </a:rPr>
              <a:t>өзi iрi</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фракциясы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фракцияның крупнотасы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бойынша</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келесi</a:t>
            </a:r>
            <a:r>
              <a:rPr lang="ru-RU" sz="2000" b="1" i="1" dirty="0" smtClean="0">
                <a:latin typeface="Times New Roman" pitchFamily="18" charset="0"/>
                <a:cs typeface="Times New Roman" pitchFamily="18" charset="0"/>
              </a:rPr>
              <a:t> 0, 16-шы, 31 </a:t>
            </a:r>
            <a:r>
              <a:rPr lang="ru-RU" sz="2000" b="1" i="1" dirty="0" err="1" smtClean="0">
                <a:latin typeface="Times New Roman" pitchFamily="18" charset="0"/>
                <a:cs typeface="Times New Roman" pitchFamily="18" charset="0"/>
              </a:rPr>
              <a:t>ммнiң </a:t>
            </a:r>
            <a:r>
              <a:rPr lang="ru-RU" sz="2000" b="1" i="1" dirty="0" smtClean="0">
                <a:latin typeface="Times New Roman" pitchFamily="18" charset="0"/>
                <a:cs typeface="Times New Roman" pitchFamily="18" charset="0"/>
              </a:rPr>
              <a:t>0, 31-шi </a:t>
            </a:r>
            <a:r>
              <a:rPr lang="ru-RU" sz="2000" b="1" i="1" dirty="0" err="1" smtClean="0">
                <a:latin typeface="Times New Roman" pitchFamily="18" charset="0"/>
                <a:cs typeface="Times New Roman" pitchFamily="18" charset="0"/>
              </a:rPr>
              <a:t>ммнiң бөлшектерiнiң өлшемi </a:t>
            </a:r>
            <a:r>
              <a:rPr lang="ru-RU" sz="2000" b="1" i="1" dirty="0" smtClean="0">
                <a:latin typeface="Times New Roman" pitchFamily="18" charset="0"/>
                <a:cs typeface="Times New Roman" pitchFamily="18" charset="0"/>
              </a:rPr>
              <a:t>бар </a:t>
            </a:r>
            <a:r>
              <a:rPr lang="ru-RU" sz="2000" b="1" i="1" dirty="0" err="1" smtClean="0">
                <a:latin typeface="Times New Roman" pitchFamily="18" charset="0"/>
                <a:cs typeface="Times New Roman" pitchFamily="18" charset="0"/>
              </a:rPr>
              <a:t>әжiктерi және бөлшектердiң өлшемi бар</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дунсттарымен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деп</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аталады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Өту жүретiн </a:t>
            </a:r>
            <a:r>
              <a:rPr lang="ru-RU" sz="2000" b="1" i="1" dirty="0" smtClean="0">
                <a:latin typeface="Times New Roman" pitchFamily="18" charset="0"/>
                <a:cs typeface="Times New Roman" pitchFamily="18" charset="0"/>
              </a:rPr>
              <a:t>фракция </a:t>
            </a:r>
            <a:r>
              <a:rPr lang="ru-RU" sz="2000" b="1" i="1" dirty="0" err="1" smtClean="0">
                <a:latin typeface="Times New Roman" pitchFamily="18" charset="0"/>
                <a:cs typeface="Times New Roman" pitchFamily="18" charset="0"/>
              </a:rPr>
              <a:t>қылаң бере</a:t>
            </a:r>
            <a:r>
              <a:rPr lang="ru-RU" sz="2000" b="1" i="1" dirty="0" smtClean="0">
                <a:latin typeface="Times New Roman" pitchFamily="18" charset="0"/>
                <a:cs typeface="Times New Roman" pitchFamily="18" charset="0"/>
              </a:rPr>
              <a:t> 0нен </a:t>
            </a:r>
            <a:r>
              <a:rPr lang="ru-RU" sz="2000" b="1" i="1" dirty="0" err="1" smtClean="0">
                <a:latin typeface="Times New Roman" pitchFamily="18" charset="0"/>
                <a:cs typeface="Times New Roman" pitchFamily="18" charset="0"/>
              </a:rPr>
              <a:t>кемдердiң бөлшектерiнiң өлшемi </a:t>
            </a:r>
            <a:r>
              <a:rPr lang="ru-RU" sz="2000" b="1" i="1" dirty="0" smtClean="0">
                <a:latin typeface="Times New Roman" pitchFamily="18" charset="0"/>
                <a:cs typeface="Times New Roman" pitchFamily="18" charset="0"/>
              </a:rPr>
              <a:t>бар </a:t>
            </a:r>
            <a:r>
              <a:rPr lang="ru-RU" sz="2000" b="1" i="1" dirty="0" err="1" smtClean="0">
                <a:latin typeface="Times New Roman" pitchFamily="18" charset="0"/>
                <a:cs typeface="Times New Roman" pitchFamily="18" charset="0"/>
              </a:rPr>
              <a:t>ұнын құрастырады өзi</a:t>
            </a:r>
            <a:r>
              <a:rPr lang="ru-RU" sz="2000" b="1" i="1" dirty="0" smtClean="0">
                <a:latin typeface="Times New Roman" pitchFamily="18" charset="0"/>
                <a:cs typeface="Times New Roman" pitchFamily="18" charset="0"/>
              </a:rPr>
              <a:t>, 16 мм. </a:t>
            </a:r>
            <a:r>
              <a:rPr lang="ru-RU" sz="2000" b="1" i="1" dirty="0" err="1" smtClean="0">
                <a:latin typeface="Times New Roman" pitchFamily="18" charset="0"/>
                <a:cs typeface="Times New Roman" pitchFamily="18" charset="0"/>
              </a:rPr>
              <a:t>Жаншып</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қақтау </a:t>
            </a:r>
            <a:r>
              <a:rPr lang="ru-RU" sz="2000" b="1" i="1" dirty="0" smtClean="0">
                <a:latin typeface="Times New Roman" pitchFamily="18" charset="0"/>
                <a:cs typeface="Times New Roman" pitchFamily="18" charset="0"/>
              </a:rPr>
              <a:t>станок </a:t>
            </a:r>
            <a:r>
              <a:rPr lang="ru-RU" sz="2000" b="1" i="1" dirty="0" err="1" smtClean="0">
                <a:latin typeface="Times New Roman" pitchFamily="18" charset="0"/>
                <a:cs typeface="Times New Roman" pitchFamily="18" charset="0"/>
              </a:rPr>
              <a:t>және отырып</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жүйелердi болады</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Жүйелер және ұнға </a:t>
            </a:r>
            <a:r>
              <a:rPr lang="ru-RU" sz="2000" b="1" i="1" dirty="0" smtClean="0">
                <a:latin typeface="Times New Roman" pitchFamily="18" charset="0"/>
                <a:cs typeface="Times New Roman" pitchFamily="18" charset="0"/>
              </a:rPr>
              <a:t>Крупки </a:t>
            </a:r>
            <a:r>
              <a:rPr lang="ru-RU" sz="2000" b="1" i="1" dirty="0" err="1" smtClean="0">
                <a:latin typeface="Times New Roman" pitchFamily="18" charset="0"/>
                <a:cs typeface="Times New Roman" pitchFamily="18" charset="0"/>
              </a:rPr>
              <a:t>және дунсттер</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айналдыратын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майдалау</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әжiктер және дунсттерге</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дейiн</a:t>
            </a:r>
            <a:r>
              <a:rPr lang="ru-RU" sz="2000" b="1" i="1" dirty="0" smtClean="0">
                <a:latin typeface="Times New Roman" pitchFamily="18" charset="0"/>
                <a:cs typeface="Times New Roman" pitchFamily="18" charset="0"/>
              </a:rPr>
              <a:t> </a:t>
            </a:r>
            <a:r>
              <a:rPr lang="ru-RU" sz="2000" b="1" i="1" dirty="0" err="1" smtClean="0">
                <a:latin typeface="Times New Roman" pitchFamily="18" charset="0"/>
                <a:cs typeface="Times New Roman" pitchFamily="18" charset="0"/>
              </a:rPr>
              <a:t>астықтың ұсақталуы үшiн қызмет көрсететiн жыртық </a:t>
            </a:r>
            <a:r>
              <a:rPr lang="ru-RU" sz="2000" b="1" i="1" dirty="0" smtClean="0">
                <a:latin typeface="Times New Roman" pitchFamily="18" charset="0"/>
                <a:cs typeface="Times New Roman" pitchFamily="18" charset="0"/>
              </a:rPr>
              <a:t>бола </a:t>
            </a:r>
            <a:r>
              <a:rPr lang="ru-RU" sz="2000" b="1" i="1" dirty="0" err="1" smtClean="0">
                <a:latin typeface="Times New Roman" pitchFamily="18" charset="0"/>
                <a:cs typeface="Times New Roman" pitchFamily="18" charset="0"/>
              </a:rPr>
              <a:t>алады</a:t>
            </a:r>
            <a:r>
              <a:rPr lang="ru-RU" sz="2000" b="1" i="1" dirty="0" smtClean="0">
                <a:latin typeface="Times New Roman" pitchFamily="18" charset="0"/>
                <a:cs typeface="Times New Roman" pitchFamily="18" charset="0"/>
              </a:rPr>
              <a:t>.</a:t>
            </a:r>
          </a:p>
          <a:p>
            <a:pPr algn="ctr"/>
            <a:endParaRPr lang="ru-RU" sz="1400" b="1" i="1" dirty="0">
              <a:solidFill>
                <a:srgbClr val="FFFF00"/>
              </a:solidFill>
              <a:latin typeface="Times New Roman" pitchFamily="18" charset="0"/>
              <a:cs typeface="Times New Roman" pitchFamily="18"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42844" y="214290"/>
            <a:ext cx="8858312" cy="4766846"/>
          </a:xfrm>
        </p:spPr>
        <p:txBody>
          <a:bodyPr>
            <a:noAutofit/>
          </a:bodyPr>
          <a:lstStyle/>
          <a:p>
            <a:pPr algn="ctr"/>
            <a:r>
              <a:rPr lang="ru-RU" sz="2800" b="1" i="1" dirty="0" err="1" smtClean="0">
                <a:solidFill>
                  <a:srgbClr val="FFFF00"/>
                </a:solidFill>
                <a:latin typeface="Times New Roman" pitchFamily="18" charset="0"/>
                <a:cs typeface="Times New Roman" pitchFamily="18" charset="0"/>
              </a:rPr>
              <a:t>Қайталауға арналған ұнтақ тұрып қал бiр</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жыртық </a:t>
            </a:r>
            <a:r>
              <a:rPr lang="ru-RU" sz="2800" b="1" i="1" dirty="0" smtClean="0">
                <a:solidFill>
                  <a:srgbClr val="FFFF00"/>
                </a:solidFill>
                <a:latin typeface="Times New Roman" pitchFamily="18" charset="0"/>
                <a:cs typeface="Times New Roman" pitchFamily="18" charset="0"/>
              </a:rPr>
              <a:t>процесс </a:t>
            </a:r>
            <a:r>
              <a:rPr lang="ru-RU" sz="2800" b="1" i="1" dirty="0" err="1" smtClean="0">
                <a:solidFill>
                  <a:srgbClr val="FFFF00"/>
                </a:solidFill>
                <a:latin typeface="Times New Roman" pitchFamily="18" charset="0"/>
                <a:cs typeface="Times New Roman" pitchFamily="18" charset="0"/>
              </a:rPr>
              <a:t>қосады немесе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жыртық және қысқартылған майдалау</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Ол</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төмендегiше iске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асады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дән </a:t>
            </a:r>
            <a:r>
              <a:rPr lang="ru-RU" sz="2800" b="1" i="1" dirty="0" smtClean="0">
                <a:solidFill>
                  <a:srgbClr val="FFFF00"/>
                </a:solidFill>
                <a:latin typeface="Times New Roman" pitchFamily="18" charset="0"/>
                <a:cs typeface="Times New Roman" pitchFamily="18" charset="0"/>
              </a:rPr>
              <a:t>(3-шi) </a:t>
            </a:r>
            <a:r>
              <a:rPr lang="ru-RU" sz="2800" b="1" i="1" dirty="0" err="1" smtClean="0">
                <a:solidFill>
                  <a:srgbClr val="FFFF00"/>
                </a:solidFill>
                <a:latin typeface="Times New Roman" pitchFamily="18" charset="0"/>
                <a:cs typeface="Times New Roman" pitchFamily="18" charset="0"/>
              </a:rPr>
              <a:t>бiрнеше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жаншып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қақтау станоктерге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дәйектi түрде ағзындап кетедi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Төменгi елеуiштен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өтудi түрдегi ұндарды қоспаның әрбiр станогiнен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кейiн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елеп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алып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қояды.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Елеуiштермен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iрiлеу</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жиналыстар</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вальцтердi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келесi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буларға бағыттайды.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Болғанша, бұл операцияны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барлық бөлшек өткiзедi ұндарға айналып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кетпейдi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Барлық рассевовпен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ұнды бақылау елеулерi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бiрлестiрiп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өткiзедi және бiр</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сорттың ұндарын алады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Шабуға тартып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алған бидай</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ұндардың шығуы </a:t>
            </a:r>
            <a:r>
              <a:rPr lang="ru-RU" sz="2800" b="1" i="1" dirty="0" smtClean="0">
                <a:solidFill>
                  <a:srgbClr val="FFFF00"/>
                </a:solidFill>
                <a:latin typeface="Times New Roman" pitchFamily="18" charset="0"/>
                <a:cs typeface="Times New Roman" pitchFamily="18" charset="0"/>
              </a:rPr>
              <a:t>2%-шi </a:t>
            </a:r>
            <a:r>
              <a:rPr lang="ru-RU" sz="2800" b="1" i="1" dirty="0" err="1" smtClean="0">
                <a:solidFill>
                  <a:srgbClr val="FFFF00"/>
                </a:solidFill>
                <a:latin typeface="Times New Roman" pitchFamily="18" charset="0"/>
                <a:cs typeface="Times New Roman" pitchFamily="18" charset="0"/>
              </a:rPr>
              <a:t>санын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қара бидай</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ұнның шығуы тұсқағаз ұнтақта </a:t>
            </a:r>
            <a:r>
              <a:rPr lang="ru-RU" sz="2800" b="1" i="1" dirty="0" smtClean="0">
                <a:solidFill>
                  <a:srgbClr val="FFFF00"/>
                </a:solidFill>
                <a:latin typeface="Times New Roman" pitchFamily="18" charset="0"/>
                <a:cs typeface="Times New Roman" pitchFamily="18" charset="0"/>
              </a:rPr>
              <a:t>95 % </a:t>
            </a:r>
            <a:r>
              <a:rPr lang="ru-RU" sz="2800" b="1" i="1" dirty="0" err="1" smtClean="0">
                <a:solidFill>
                  <a:srgbClr val="FFFF00"/>
                </a:solidFill>
                <a:latin typeface="Times New Roman" pitchFamily="18" charset="0"/>
                <a:cs typeface="Times New Roman" pitchFamily="18" charset="0"/>
              </a:rPr>
              <a:t>құрайды </a:t>
            </a:r>
            <a:r>
              <a:rPr lang="ru-RU" sz="2800" b="1" i="1" dirty="0" smtClean="0">
                <a:solidFill>
                  <a:srgbClr val="FFFF00"/>
                </a:solidFill>
                <a:latin typeface="Times New Roman" pitchFamily="18" charset="0"/>
                <a:cs typeface="Times New Roman" pitchFamily="18" charset="0"/>
              </a:rPr>
              <a:t>- 96% 1 % </a:t>
            </a:r>
            <a:r>
              <a:rPr lang="ru-RU" sz="2800" b="1" i="1" dirty="0" err="1" smtClean="0">
                <a:solidFill>
                  <a:srgbClr val="FFFF00"/>
                </a:solidFill>
                <a:latin typeface="Times New Roman" pitchFamily="18" charset="0"/>
                <a:cs typeface="Times New Roman" pitchFamily="18" charset="0"/>
              </a:rPr>
              <a:t>шабуға тартып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алған сандарында</a:t>
            </a:r>
            <a:r>
              <a:rPr lang="ru-RU" sz="2800" b="1" i="1" dirty="0" smtClean="0">
                <a:solidFill>
                  <a:srgbClr val="FFFF00"/>
                </a:solidFill>
                <a:latin typeface="Times New Roman" pitchFamily="18" charset="0"/>
                <a:cs typeface="Times New Roman" pitchFamily="18" charset="0"/>
              </a:rPr>
              <a:t>.</a:t>
            </a:r>
          </a:p>
          <a:p>
            <a:pPr algn="ctr"/>
            <a:endParaRPr lang="ru-RU" sz="1400" b="1" i="1" dirty="0">
              <a:solidFill>
                <a:srgbClr val="FFFF00"/>
              </a:solidFill>
              <a:latin typeface="Times New Roman" pitchFamily="18" charset="0"/>
              <a:cs typeface="Times New Roman" pitchFamily="18" charset="0"/>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428596" y="285728"/>
            <a:ext cx="8286808" cy="4695408"/>
          </a:xfrm>
        </p:spPr>
        <p:txBody>
          <a:bodyPr>
            <a:noAutofit/>
          </a:bodyPr>
          <a:lstStyle/>
          <a:p>
            <a:pPr algn="ctr"/>
            <a:r>
              <a:rPr lang="ru-RU" sz="2400" b="1" i="1" dirty="0" err="1" smtClean="0">
                <a:latin typeface="Times New Roman" pitchFamily="18" charset="0"/>
                <a:cs typeface="Times New Roman" pitchFamily="18" charset="0"/>
              </a:rPr>
              <a:t>Әжiктердiң сөндiруi негiзгi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жұмыс </a:t>
            </a:r>
            <a:r>
              <a:rPr lang="ru-RU" sz="2400" b="1" i="1" dirty="0" smtClean="0">
                <a:latin typeface="Times New Roman" pitchFamily="18" charset="0"/>
                <a:cs typeface="Times New Roman" pitchFamily="18" charset="0"/>
              </a:rPr>
              <a:t>органы </a:t>
            </a:r>
            <a:r>
              <a:rPr lang="ru-RU" sz="2400" b="1" i="1" dirty="0" err="1" smtClean="0">
                <a:latin typeface="Times New Roman" pitchFamily="18" charset="0"/>
                <a:cs typeface="Times New Roman" pitchFamily="18" charset="0"/>
              </a:rPr>
              <a:t>секцияның </a:t>
            </a:r>
            <a:r>
              <a:rPr lang="ru-RU" sz="2400" b="1" i="1" dirty="0" smtClean="0">
                <a:latin typeface="Times New Roman" pitchFamily="18" charset="0"/>
                <a:cs typeface="Times New Roman" pitchFamily="18" charset="0"/>
              </a:rPr>
              <a:t>Па </a:t>
            </a:r>
            <a:r>
              <a:rPr lang="ru-RU" sz="2400" b="1" i="1" dirty="0" err="1" smtClean="0">
                <a:latin typeface="Times New Roman" pitchFamily="18" charset="0"/>
                <a:cs typeface="Times New Roman" pitchFamily="18" charset="0"/>
              </a:rPr>
              <a:t>айырық реттеу</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елеуiшi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болып</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табылған сүзiп ұшыратын машиналарда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iрiлiк</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және </a:t>
            </a:r>
            <a:r>
              <a:rPr lang="ru-RU" sz="2400" b="1" i="1" dirty="0" smtClean="0">
                <a:latin typeface="Times New Roman" pitchFamily="18" charset="0"/>
                <a:cs typeface="Times New Roman" pitchFamily="18" charset="0"/>
              </a:rPr>
              <a:t>(</a:t>
            </a:r>
            <a:r>
              <a:rPr lang="ru-RU" sz="2400" b="1" i="1" dirty="0" err="1" smtClean="0">
                <a:latin typeface="Times New Roman" pitchFamily="18" charset="0"/>
                <a:cs typeface="Times New Roman" pitchFamily="18" charset="0"/>
              </a:rPr>
              <a:t>күлдiлiк </a:t>
            </a:r>
            <a:r>
              <a:rPr lang="ru-RU" sz="2400" b="1" i="1" dirty="0" smtClean="0">
                <a:latin typeface="Times New Roman" pitchFamily="18" charset="0"/>
                <a:cs typeface="Times New Roman" pitchFamily="18" charset="0"/>
              </a:rPr>
              <a:t>) сапа </a:t>
            </a:r>
            <a:r>
              <a:rPr lang="ru-RU" sz="2400" b="1" i="1" dirty="0" err="1" smtClean="0">
                <a:latin typeface="Times New Roman" pitchFamily="18" charset="0"/>
                <a:cs typeface="Times New Roman" pitchFamily="18" charset="0"/>
              </a:rPr>
              <a:t>бойынша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апарады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Әрбiр </a:t>
            </a:r>
            <a:r>
              <a:rPr lang="ru-RU" sz="2400" b="1" i="1" dirty="0" smtClean="0">
                <a:latin typeface="Times New Roman" pitchFamily="18" charset="0"/>
                <a:cs typeface="Times New Roman" pitchFamily="18" charset="0"/>
              </a:rPr>
              <a:t>секция </a:t>
            </a:r>
            <a:r>
              <a:rPr lang="ru-RU" sz="2400" b="1" i="1" dirty="0" err="1" smtClean="0">
                <a:latin typeface="Times New Roman" pitchFamily="18" charset="0"/>
                <a:cs typeface="Times New Roman" pitchFamily="18" charset="0"/>
              </a:rPr>
              <a:t>ұяшықтардың нақтылы өлшемдерi </a:t>
            </a:r>
            <a:r>
              <a:rPr lang="ru-RU" sz="2400" b="1" i="1" dirty="0" smtClean="0">
                <a:latin typeface="Times New Roman" pitchFamily="18" charset="0"/>
                <a:cs typeface="Times New Roman" pitchFamily="18" charset="0"/>
              </a:rPr>
              <a:t>бар </a:t>
            </a:r>
            <a:r>
              <a:rPr lang="ru-RU" sz="2400" b="1" i="1" dirty="0" err="1" smtClean="0">
                <a:latin typeface="Times New Roman" pitchFamily="18" charset="0"/>
                <a:cs typeface="Times New Roman" pitchFamily="18" charset="0"/>
              </a:rPr>
              <a:t>елеуiшiн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Ауаны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төменнен жоғарыға елеуiш</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арқылы әпередi.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Арқылы алғашқы өзi майда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елеуiштерi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өте сапалы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Крупкилер</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жоғарғы сорттардың ұнның алуы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үшiн алғашқы майдалау</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жүйелерiне әперген </a:t>
            </a:r>
            <a:r>
              <a:rPr lang="ru-RU" sz="2400" b="1" i="1" dirty="0" smtClean="0">
                <a:latin typeface="Times New Roman" pitchFamily="18" charset="0"/>
                <a:cs typeface="Times New Roman" pitchFamily="18" charset="0"/>
              </a:rPr>
              <a:t>бай </a:t>
            </a:r>
            <a:r>
              <a:rPr lang="ru-RU" sz="2400" b="1" i="1" dirty="0" err="1" smtClean="0">
                <a:latin typeface="Times New Roman" pitchFamily="18" charset="0"/>
                <a:cs typeface="Times New Roman" pitchFamily="18" charset="0"/>
              </a:rPr>
              <a:t>эндоспермомдар</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өтедi</a:t>
            </a:r>
            <a:r>
              <a:rPr lang="ru-RU" sz="2400" b="1" i="1" dirty="0" smtClean="0">
                <a:latin typeface="Times New Roman" pitchFamily="18" charset="0"/>
                <a:cs typeface="Times New Roman" pitchFamily="18" charset="0"/>
              </a:rPr>
              <a:t>. Крупки, </a:t>
            </a:r>
            <a:r>
              <a:rPr lang="ru-RU" sz="2400" b="1" i="1" dirty="0" err="1" smtClean="0">
                <a:latin typeface="Times New Roman" pitchFamily="18" charset="0"/>
                <a:cs typeface="Times New Roman" pitchFamily="18" charset="0"/>
              </a:rPr>
              <a:t>жеңiлiрек келесi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елеуiштерге</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бөлiнетiн қабықтар болатын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көбiрек.</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Олар</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содан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соң қабықтардың қалдықтарының бөлiмшесi және ұрық үшiн сүзiп ұшыратын машиналарға қайтадан ұсақталуға, елеуге</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және өңдеулерiне ұшырайды.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Олар</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мұндай өңдеулерден кейiн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сорттардың аласалаулары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ұнның құрастыруы үшiн майдалау</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жүйелерiне бағытталады.</a:t>
            </a:r>
            <a:endParaRPr lang="ru-RU" sz="2400" b="1" i="1" dirty="0" smtClean="0">
              <a:latin typeface="Times New Roman" pitchFamily="18" charset="0"/>
              <a:cs typeface="Times New Roman" pitchFamily="18" charset="0"/>
            </a:endParaRPr>
          </a:p>
          <a:p>
            <a:pPr algn="ctr"/>
            <a:endParaRPr lang="ru-RU" sz="2400" b="1" i="1" dirty="0">
              <a:solidFill>
                <a:srgbClr val="FFFF00"/>
              </a:solidFill>
              <a:latin typeface="Times New Roman" pitchFamily="18" charset="0"/>
              <a:cs typeface="Times New Roman" pitchFamily="18" charset="0"/>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214282" y="285728"/>
            <a:ext cx="8715436" cy="4695408"/>
          </a:xfrm>
        </p:spPr>
        <p:txBody>
          <a:bodyPr>
            <a:noAutofit/>
          </a:bodyPr>
          <a:lstStyle/>
          <a:p>
            <a:pPr algn="ctr"/>
            <a:r>
              <a:rPr lang="ru-RU" sz="2800" b="1" i="1" dirty="0" err="1" smtClean="0">
                <a:solidFill>
                  <a:srgbClr val="FFFF00"/>
                </a:solidFill>
                <a:latin typeface="Times New Roman" pitchFamily="18" charset="0"/>
                <a:cs typeface="Times New Roman" pitchFamily="18" charset="0"/>
              </a:rPr>
              <a:t>Қайталауға арналған ұнтақ тұрып қал бiр</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жыртық </a:t>
            </a:r>
            <a:r>
              <a:rPr lang="ru-RU" sz="2800" b="1" i="1" dirty="0" smtClean="0">
                <a:solidFill>
                  <a:srgbClr val="FFFF00"/>
                </a:solidFill>
                <a:latin typeface="Times New Roman" pitchFamily="18" charset="0"/>
                <a:cs typeface="Times New Roman" pitchFamily="18" charset="0"/>
              </a:rPr>
              <a:t>процесс </a:t>
            </a:r>
            <a:r>
              <a:rPr lang="ru-RU" sz="2800" b="1" i="1" dirty="0" err="1" smtClean="0">
                <a:solidFill>
                  <a:srgbClr val="FFFF00"/>
                </a:solidFill>
                <a:latin typeface="Times New Roman" pitchFamily="18" charset="0"/>
                <a:cs typeface="Times New Roman" pitchFamily="18" charset="0"/>
              </a:rPr>
              <a:t>қосады немесе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жыртық және қысқартылған майдалау</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Ол</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төмендегiше iске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асады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дән </a:t>
            </a:r>
            <a:r>
              <a:rPr lang="ru-RU" sz="2800" b="1" i="1" dirty="0" smtClean="0">
                <a:solidFill>
                  <a:srgbClr val="FFFF00"/>
                </a:solidFill>
                <a:latin typeface="Times New Roman" pitchFamily="18" charset="0"/>
                <a:cs typeface="Times New Roman" pitchFamily="18" charset="0"/>
              </a:rPr>
              <a:t>(3-шi) </a:t>
            </a:r>
            <a:r>
              <a:rPr lang="ru-RU" sz="2800" b="1" i="1" dirty="0" err="1" smtClean="0">
                <a:solidFill>
                  <a:srgbClr val="FFFF00"/>
                </a:solidFill>
                <a:latin typeface="Times New Roman" pitchFamily="18" charset="0"/>
                <a:cs typeface="Times New Roman" pitchFamily="18" charset="0"/>
              </a:rPr>
              <a:t>бiрнеше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жаншып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қақтау станоктерге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дәйектi түрде ағзындап кетедi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Төменгi елеуiштен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өтудi түрдегi ұндарды қоспаның әрбiр станогiнен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кейiн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елеп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алып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қояды.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Елеуiштермен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iрiлеу</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жиналыстар</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вальцтердi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келесi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буларға бағыттайды.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Болғанша, бұл операцияны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барлық бөлшек өткiзедi ұндарға айналып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кетпейдi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Барлық рассевовпен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ұнды бақылау елеулерi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бiрлестiрiп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өткiзедi және бiр</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сорттың ұндарын алады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Шабуға тартып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алған бидай</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ұндардың шығуы </a:t>
            </a:r>
            <a:r>
              <a:rPr lang="ru-RU" sz="2800" b="1" i="1" dirty="0" smtClean="0">
                <a:solidFill>
                  <a:srgbClr val="FFFF00"/>
                </a:solidFill>
                <a:latin typeface="Times New Roman" pitchFamily="18" charset="0"/>
                <a:cs typeface="Times New Roman" pitchFamily="18" charset="0"/>
              </a:rPr>
              <a:t>2%-шi </a:t>
            </a:r>
            <a:r>
              <a:rPr lang="ru-RU" sz="2800" b="1" i="1" dirty="0" err="1" smtClean="0">
                <a:solidFill>
                  <a:srgbClr val="FFFF00"/>
                </a:solidFill>
                <a:latin typeface="Times New Roman" pitchFamily="18" charset="0"/>
                <a:cs typeface="Times New Roman" pitchFamily="18" charset="0"/>
              </a:rPr>
              <a:t>санын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қара бидай</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ұнның шығуы тұсқағаз ұнтақта </a:t>
            </a:r>
            <a:r>
              <a:rPr lang="ru-RU" sz="2800" b="1" i="1" dirty="0" smtClean="0">
                <a:solidFill>
                  <a:srgbClr val="FFFF00"/>
                </a:solidFill>
                <a:latin typeface="Times New Roman" pitchFamily="18" charset="0"/>
                <a:cs typeface="Times New Roman" pitchFamily="18" charset="0"/>
              </a:rPr>
              <a:t>95 % </a:t>
            </a:r>
            <a:r>
              <a:rPr lang="ru-RU" sz="2800" b="1" i="1" dirty="0" err="1" smtClean="0">
                <a:solidFill>
                  <a:srgbClr val="FFFF00"/>
                </a:solidFill>
                <a:latin typeface="Times New Roman" pitchFamily="18" charset="0"/>
                <a:cs typeface="Times New Roman" pitchFamily="18" charset="0"/>
              </a:rPr>
              <a:t>құрайды </a:t>
            </a:r>
            <a:r>
              <a:rPr lang="ru-RU" sz="2800" b="1" i="1" dirty="0" smtClean="0">
                <a:solidFill>
                  <a:srgbClr val="FFFF00"/>
                </a:solidFill>
                <a:latin typeface="Times New Roman" pitchFamily="18" charset="0"/>
                <a:cs typeface="Times New Roman" pitchFamily="18" charset="0"/>
              </a:rPr>
              <a:t>- 96% 1 % </a:t>
            </a:r>
            <a:r>
              <a:rPr lang="ru-RU" sz="2800" b="1" i="1" dirty="0" err="1" smtClean="0">
                <a:solidFill>
                  <a:srgbClr val="FFFF00"/>
                </a:solidFill>
                <a:latin typeface="Times New Roman" pitchFamily="18" charset="0"/>
                <a:cs typeface="Times New Roman" pitchFamily="18" charset="0"/>
              </a:rPr>
              <a:t>шабуға тартып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алған сандарында</a:t>
            </a:r>
            <a:r>
              <a:rPr lang="ru-RU" sz="2800" b="1" i="1" dirty="0" smtClean="0">
                <a:solidFill>
                  <a:srgbClr val="FFFF00"/>
                </a:solidFill>
                <a:latin typeface="Times New Roman" pitchFamily="18" charset="0"/>
                <a:cs typeface="Times New Roman" pitchFamily="18" charset="0"/>
              </a:rPr>
              <a:t>.</a:t>
            </a:r>
          </a:p>
          <a:p>
            <a:pPr algn="ctr"/>
            <a:endParaRPr lang="ru-RU" sz="2800" b="1" i="1" dirty="0">
              <a:solidFill>
                <a:srgbClr val="FFFF00"/>
              </a:solidFill>
              <a:latin typeface="Times New Roman" pitchFamily="18" charset="0"/>
              <a:cs typeface="Times New Roman" pitchFamily="18" charset="0"/>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428596" y="285728"/>
            <a:ext cx="8286808" cy="4695408"/>
          </a:xfrm>
        </p:spPr>
        <p:txBody>
          <a:bodyPr>
            <a:noAutofit/>
          </a:bodyPr>
          <a:lstStyle/>
          <a:p>
            <a:pPr algn="ctr"/>
            <a:r>
              <a:rPr lang="ru-RU" sz="2400" b="1" i="1" dirty="0" err="1" smtClean="0">
                <a:solidFill>
                  <a:srgbClr val="FFFF00"/>
                </a:solidFill>
                <a:latin typeface="Times New Roman" pitchFamily="18" charset="0"/>
                <a:cs typeface="Times New Roman" pitchFamily="18" charset="0"/>
              </a:rPr>
              <a:t>Әжiктердiң сөндiруiн қысқартылған процесспен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күрделi қайталауға арналған ұнтақтары ептеген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өнiмдiлiктiң ұн тартатын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кәсiпорындарына қолданады.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Олар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ұнтақ </a:t>
            </a:r>
            <a:r>
              <a:rPr lang="ru-RU" sz="2400" b="1" i="1" dirty="0" smtClean="0">
                <a:solidFill>
                  <a:srgbClr val="FFFF00"/>
                </a:solidFill>
                <a:latin typeface="Times New Roman" pitchFamily="18" charset="0"/>
                <a:cs typeface="Times New Roman" pitchFamily="18" charset="0"/>
              </a:rPr>
              <a:t>85 % </a:t>
            </a:r>
            <a:r>
              <a:rPr lang="ru-RU" sz="2400" b="1" i="1" dirty="0" err="1" smtClean="0">
                <a:solidFill>
                  <a:srgbClr val="FFFF00"/>
                </a:solidFill>
                <a:latin typeface="Times New Roman" pitchFamily="18" charset="0"/>
                <a:cs typeface="Times New Roman" pitchFamily="18" charset="0"/>
              </a:rPr>
              <a:t>сұрыпталған күйiнделер екiншi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шығуы </a:t>
            </a:r>
            <a:r>
              <a:rPr lang="ru-RU" sz="2400" b="1" i="1" dirty="0" smtClean="0">
                <a:solidFill>
                  <a:srgbClr val="FFFF00"/>
                </a:solidFill>
                <a:latin typeface="Times New Roman" pitchFamily="18" charset="0"/>
                <a:cs typeface="Times New Roman" pitchFamily="18" charset="0"/>
              </a:rPr>
              <a:t>бар </a:t>
            </a:r>
            <a:r>
              <a:rPr lang="ru-RU" sz="2400" b="1" i="1" dirty="0" err="1" smtClean="0">
                <a:solidFill>
                  <a:srgbClr val="FFFF00"/>
                </a:solidFill>
                <a:latin typeface="Times New Roman" pitchFamily="18" charset="0"/>
                <a:cs typeface="Times New Roman" pitchFamily="18" charset="0"/>
              </a:rPr>
              <a:t>сорттың бидай</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ұнының алуы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үшiн арналған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Ұнтақтың двухсортовомның жанында</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бiрiншiнi</a:t>
            </a:r>
            <a:r>
              <a:rPr lang="ru-RU" sz="2400" b="1" i="1" dirty="0" smtClean="0">
                <a:solidFill>
                  <a:srgbClr val="FFFF00"/>
                </a:solidFill>
                <a:latin typeface="Times New Roman" pitchFamily="18" charset="0"/>
                <a:cs typeface="Times New Roman" pitchFamily="18" charset="0"/>
              </a:rPr>
              <a:t> 55-60% </a:t>
            </a:r>
            <a:r>
              <a:rPr lang="ru-RU" sz="2400" b="1" i="1" dirty="0" err="1" smtClean="0">
                <a:solidFill>
                  <a:srgbClr val="FFFF00"/>
                </a:solidFill>
                <a:latin typeface="Times New Roman" pitchFamily="18" charset="0"/>
                <a:cs typeface="Times New Roman" pitchFamily="18" charset="0"/>
              </a:rPr>
              <a:t>ұн және екiншi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сорттың </a:t>
            </a:r>
            <a:r>
              <a:rPr lang="ru-RU" sz="2400" b="1" i="1" dirty="0" smtClean="0">
                <a:solidFill>
                  <a:srgbClr val="FFFF00"/>
                </a:solidFill>
                <a:latin typeface="Times New Roman" pitchFamily="18" charset="0"/>
                <a:cs typeface="Times New Roman" pitchFamily="18" charset="0"/>
              </a:rPr>
              <a:t>23-18 % </a:t>
            </a:r>
            <a:r>
              <a:rPr lang="ru-RU" sz="2400" b="1" i="1" dirty="0" err="1" smtClean="0">
                <a:solidFill>
                  <a:srgbClr val="FFFF00"/>
                </a:solidFill>
                <a:latin typeface="Times New Roman" pitchFamily="18" charset="0"/>
                <a:cs typeface="Times New Roman" pitchFamily="18" charset="0"/>
              </a:rPr>
              <a:t>ұндары алады</a:t>
            </a:r>
            <a:r>
              <a:rPr lang="ru-RU" sz="2400" b="1" i="1" dirty="0" smtClean="0">
                <a:solidFill>
                  <a:srgbClr val="FFFF00"/>
                </a:solidFill>
                <a:latin typeface="Times New Roman" pitchFamily="18" charset="0"/>
                <a:cs typeface="Times New Roman" pitchFamily="18" charset="0"/>
              </a:rPr>
              <a:t>.</a:t>
            </a:r>
          </a:p>
          <a:p>
            <a:pPr algn="ctr"/>
            <a:r>
              <a:rPr lang="ru-RU" sz="2400" b="1" i="1" dirty="0" err="1" smtClean="0">
                <a:solidFill>
                  <a:srgbClr val="FFFF00"/>
                </a:solidFill>
                <a:latin typeface="Times New Roman" pitchFamily="18" charset="0"/>
                <a:cs typeface="Times New Roman" pitchFamily="18" charset="0"/>
              </a:rPr>
              <a:t>Өте кең қолданылатын ұн тартатын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өнеркәсiптегi әжiктерiнiң сөндiруiн дамыған процессiмен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күрделi қайталауға арналған ұнтақтары.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Олар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ұнтақтар </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екi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және трехсортовыелер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бiр-шi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өткiзуге мүмкiндiк бередi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Бұл ұнтақтардың түрлерi </a:t>
            </a:r>
            <a:r>
              <a:rPr lang="ru-RU" sz="2400" b="1" i="1" dirty="0" smtClean="0">
                <a:solidFill>
                  <a:srgbClr val="FFFF00"/>
                </a:solidFill>
                <a:latin typeface="Times New Roman" pitchFamily="18" charset="0"/>
                <a:cs typeface="Times New Roman" pitchFamily="18" charset="0"/>
              </a:rPr>
              <a:t>4-шi - </a:t>
            </a:r>
            <a:r>
              <a:rPr lang="ru-RU" sz="2400" b="1" i="1" dirty="0" err="1" smtClean="0">
                <a:solidFill>
                  <a:srgbClr val="FFFF00"/>
                </a:solidFill>
                <a:latin typeface="Times New Roman" pitchFamily="18" charset="0"/>
                <a:cs typeface="Times New Roman" pitchFamily="18" charset="0"/>
              </a:rPr>
              <a:t>жыртық және </a:t>
            </a:r>
            <a:r>
              <a:rPr lang="ru-RU" sz="2400" b="1" i="1" dirty="0" smtClean="0">
                <a:solidFill>
                  <a:srgbClr val="FFFF00"/>
                </a:solidFill>
                <a:latin typeface="Times New Roman" pitchFamily="18" charset="0"/>
                <a:cs typeface="Times New Roman" pitchFamily="18" charset="0"/>
              </a:rPr>
              <a:t>10-шi - </a:t>
            </a:r>
            <a:r>
              <a:rPr lang="ru-RU" sz="2400" b="1" i="1" dirty="0" err="1" smtClean="0">
                <a:solidFill>
                  <a:srgbClr val="FFFF00"/>
                </a:solidFill>
                <a:latin typeface="Times New Roman" pitchFamily="18" charset="0"/>
                <a:cs typeface="Times New Roman" pitchFamily="18" charset="0"/>
              </a:rPr>
              <a:t>майдалау</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жүйелерiнiң бiр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уақыттағы жұмыстарын ескередi</a:t>
            </a:r>
            <a:r>
              <a:rPr lang="ru-RU" sz="2400" b="1" i="1" dirty="0" smtClean="0">
                <a:solidFill>
                  <a:srgbClr val="FFFF00"/>
                </a:solidFill>
                <a:latin typeface="Times New Roman" pitchFamily="18" charset="0"/>
                <a:cs typeface="Times New Roman" pitchFamily="18" charset="0"/>
              </a:rPr>
              <a:t>.</a:t>
            </a:r>
          </a:p>
          <a:p>
            <a:pPr algn="ctr"/>
            <a:endParaRPr lang="ru-RU" sz="2400" b="1" i="1" dirty="0">
              <a:solidFill>
                <a:srgbClr val="FFFF00"/>
              </a:solidFill>
              <a:latin typeface="Times New Roman" pitchFamily="18" charset="0"/>
              <a:cs typeface="Times New Roman" pitchFamily="18" charset="0"/>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428596" y="285728"/>
            <a:ext cx="8286808" cy="4695408"/>
          </a:xfrm>
        </p:spPr>
        <p:txBody>
          <a:bodyPr>
            <a:noAutofit/>
          </a:bodyPr>
          <a:lstStyle/>
          <a:p>
            <a:pPr algn="ctr"/>
            <a:r>
              <a:rPr lang="ru-RU" sz="2400" b="1" i="1" dirty="0" err="1" smtClean="0">
                <a:latin typeface="Times New Roman" pitchFamily="18" charset="0"/>
                <a:cs typeface="Times New Roman" pitchFamily="18" charset="0"/>
              </a:rPr>
              <a:t>Ұнның сорты</a:t>
            </a:r>
            <a:r>
              <a:rPr lang="ru-RU" sz="2400" b="1" i="1" dirty="0" smtClean="0">
                <a:latin typeface="Times New Roman" pitchFamily="18" charset="0"/>
                <a:cs typeface="Times New Roman" pitchFamily="18" charset="0"/>
              </a:rPr>
              <a:t> сан не </a:t>
            </a:r>
            <a:r>
              <a:rPr lang="ru-RU" sz="2400" b="1" i="1" dirty="0" err="1" smtClean="0">
                <a:latin typeface="Times New Roman" pitchFamily="18" charset="0"/>
                <a:cs typeface="Times New Roman" pitchFamily="18" charset="0"/>
              </a:rPr>
              <a:t>бiр</a:t>
            </a:r>
            <a:r>
              <a:rPr lang="ru-RU" sz="2400" b="1" i="1" dirty="0" smtClean="0">
                <a:latin typeface="Times New Roman" pitchFamily="18" charset="0"/>
                <a:cs typeface="Times New Roman" pitchFamily="18" charset="0"/>
              </a:rPr>
              <a:t> схема </a:t>
            </a:r>
            <a:r>
              <a:rPr lang="ru-RU" sz="2400" b="1" i="1" dirty="0" err="1" smtClean="0">
                <a:latin typeface="Times New Roman" pitchFamily="18" charset="0"/>
                <a:cs typeface="Times New Roman" pitchFamily="18" charset="0"/>
              </a:rPr>
              <a:t>және ұнтақтың тәртiбiнен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сонымен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бiрге</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қайта өңделетiн астықтың сапасынан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тәуелдi болады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Екi-үш және сорттар</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көбiрек бiр</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топтастыру</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мүмкiн әртүрлi жыртық және майдалау</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жүйелерiмен ұнның ағындары араластыра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топтастыру</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мүмкiн.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Жыртық және майдалау</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жүйелерiне айырмашылығы боладыдан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(түске, iрiлiк</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қабықтардың </a:t>
            </a:r>
            <a:r>
              <a:rPr lang="ru-RU" sz="2400" b="1" i="1" dirty="0" smtClean="0">
                <a:latin typeface="Times New Roman" pitchFamily="18" charset="0"/>
                <a:cs typeface="Times New Roman" pitchFamily="18" charset="0"/>
              </a:rPr>
              <a:t>бар </a:t>
            </a:r>
            <a:r>
              <a:rPr lang="ru-RU" sz="2400" b="1" i="1" dirty="0" err="1" smtClean="0">
                <a:latin typeface="Times New Roman" pitchFamily="18" charset="0"/>
                <a:cs typeface="Times New Roman" pitchFamily="18" charset="0"/>
              </a:rPr>
              <a:t>болуына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сапағана дейiн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 және </a:t>
            </a:r>
            <a:r>
              <a:rPr lang="ru-RU" sz="2400" b="1" i="1" dirty="0" smtClean="0">
                <a:latin typeface="Times New Roman" pitchFamily="18" charset="0"/>
                <a:cs typeface="Times New Roman" pitchFamily="18" charset="0"/>
              </a:rPr>
              <a:t>химия </a:t>
            </a:r>
            <a:r>
              <a:rPr lang="ru-RU" sz="2400" b="1" i="1" dirty="0" err="1" smtClean="0">
                <a:latin typeface="Times New Roman" pitchFamily="18" charset="0"/>
                <a:cs typeface="Times New Roman" pitchFamily="18" charset="0"/>
              </a:rPr>
              <a:t>құрамы бойынша</a:t>
            </a:r>
            <a:r>
              <a:rPr lang="ru-RU" sz="2400" b="1" i="1" dirty="0" smtClean="0">
                <a:latin typeface="Times New Roman" pitchFamily="18" charset="0"/>
                <a:cs typeface="Times New Roman" pitchFamily="18" charset="0"/>
              </a:rPr>
              <a:t>.</a:t>
            </a:r>
          </a:p>
          <a:p>
            <a:pPr algn="ctr"/>
            <a:r>
              <a:rPr lang="ru-RU" sz="2400" b="1" i="1" dirty="0" err="1" smtClean="0">
                <a:latin typeface="Times New Roman" pitchFamily="18" charset="0"/>
                <a:cs typeface="Times New Roman" pitchFamily="18" charset="0"/>
              </a:rPr>
              <a:t>Жақсы ұн бiрiншi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үш майдалау</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жүйелерiне пайда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болады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өте аласа</a:t>
            </a:r>
            <a:r>
              <a:rPr lang="ru-RU" sz="2400" b="1" i="1" dirty="0" smtClean="0">
                <a:latin typeface="Times New Roman" pitchFamily="18" charset="0"/>
                <a:cs typeface="Times New Roman" pitchFamily="18" charset="0"/>
              </a:rPr>
              <a:t> - </a:t>
            </a:r>
            <a:r>
              <a:rPr lang="ru-RU" sz="2400" b="1" i="1" dirty="0" err="1" smtClean="0">
                <a:latin typeface="Times New Roman" pitchFamily="18" charset="0"/>
                <a:cs typeface="Times New Roman" pitchFamily="18" charset="0"/>
              </a:rPr>
              <a:t>соңғы майдалау</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және соңғы жыртық жүйелермен; өңге жүйелер орташа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сапаның ұндарын бередi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Жалпы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салмақ алған ұнның шығуымен өңдеу үшiн алған астықтың салмағына пайыз</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бейнеленген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ұндар барлық қоспалармен ұнтақта деп</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аталады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Мысалы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егер</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астықтың </a:t>
            </a:r>
            <a:r>
              <a:rPr lang="ru-RU" sz="2400" b="1" i="1" dirty="0" smtClean="0">
                <a:latin typeface="Times New Roman" pitchFamily="18" charset="0"/>
                <a:cs typeface="Times New Roman" pitchFamily="18" charset="0"/>
              </a:rPr>
              <a:t>100 </a:t>
            </a:r>
            <a:r>
              <a:rPr lang="ru-RU" sz="2400" b="1" i="1" dirty="0" err="1" smtClean="0">
                <a:latin typeface="Times New Roman" pitchFamily="18" charset="0"/>
                <a:cs typeface="Times New Roman" pitchFamily="18" charset="0"/>
              </a:rPr>
              <a:t>кгiнен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ұнның </a:t>
            </a:r>
            <a:r>
              <a:rPr lang="ru-RU" sz="2400" b="1" i="1" dirty="0" smtClean="0">
                <a:latin typeface="Times New Roman" pitchFamily="18" charset="0"/>
                <a:cs typeface="Times New Roman" pitchFamily="18" charset="0"/>
              </a:rPr>
              <a:t>85 </a:t>
            </a:r>
            <a:r>
              <a:rPr lang="ru-RU" sz="2400" b="1" i="1" dirty="0" err="1" smtClean="0">
                <a:latin typeface="Times New Roman" pitchFamily="18" charset="0"/>
                <a:cs typeface="Times New Roman" pitchFamily="18" charset="0"/>
              </a:rPr>
              <a:t>кгтерi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алса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онда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шығуды </a:t>
            </a:r>
            <a:r>
              <a:rPr lang="ru-RU" sz="2400" b="1" i="1" dirty="0" smtClean="0">
                <a:latin typeface="Times New Roman" pitchFamily="18" charset="0"/>
                <a:cs typeface="Times New Roman" pitchFamily="18" charset="0"/>
              </a:rPr>
              <a:t>85% </a:t>
            </a:r>
            <a:r>
              <a:rPr lang="ru-RU" sz="2400" b="1" i="1" dirty="0" err="1" smtClean="0">
                <a:latin typeface="Times New Roman" pitchFamily="18" charset="0"/>
                <a:cs typeface="Times New Roman" pitchFamily="18" charset="0"/>
              </a:rPr>
              <a:t>құрайды егер</a:t>
            </a:r>
            <a:r>
              <a:rPr lang="ru-RU" sz="2400" b="1" i="1" dirty="0" smtClean="0">
                <a:latin typeface="Times New Roman" pitchFamily="18" charset="0"/>
                <a:cs typeface="Times New Roman" pitchFamily="18" charset="0"/>
              </a:rPr>
              <a:t> 72 кг, </a:t>
            </a:r>
            <a:r>
              <a:rPr lang="ru-RU" sz="2400" b="1" i="1" dirty="0" err="1" smtClean="0">
                <a:latin typeface="Times New Roman" pitchFamily="18" charset="0"/>
                <a:cs typeface="Times New Roman" pitchFamily="18" charset="0"/>
              </a:rPr>
              <a:t>шығу алынса</a:t>
            </a:r>
            <a:r>
              <a:rPr lang="ru-RU" sz="2400" b="1" i="1" dirty="0" smtClean="0">
                <a:latin typeface="Times New Roman" pitchFamily="18" charset="0"/>
                <a:cs typeface="Times New Roman" pitchFamily="18" charset="0"/>
              </a:rPr>
              <a:t> - 72% </a:t>
            </a:r>
            <a:r>
              <a:rPr lang="ru-RU" sz="2400" b="1" i="1" dirty="0" err="1" smtClean="0">
                <a:latin typeface="Times New Roman" pitchFamily="18" charset="0"/>
                <a:cs typeface="Times New Roman" pitchFamily="18" charset="0"/>
              </a:rPr>
              <a:t>және тағы басқалар болса</a:t>
            </a:r>
            <a:r>
              <a:rPr lang="ru-RU" sz="2400" b="1" i="1" dirty="0" smtClean="0">
                <a:latin typeface="Times New Roman" pitchFamily="18" charset="0"/>
                <a:cs typeface="Times New Roman" pitchFamily="18" charset="0"/>
              </a:rPr>
              <a:t>.</a:t>
            </a:r>
          </a:p>
          <a:p>
            <a:pPr algn="ctr"/>
            <a:endParaRPr lang="ru-RU" sz="2400" b="1" i="1" dirty="0">
              <a:solidFill>
                <a:srgbClr val="FFFF00"/>
              </a:solidFill>
              <a:latin typeface="Times New Roman" pitchFamily="18" charset="0"/>
              <a:cs typeface="Times New Roman" pitchFamily="18" charset="0"/>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428596" y="285728"/>
            <a:ext cx="8286808" cy="4695408"/>
          </a:xfrm>
        </p:spPr>
        <p:txBody>
          <a:bodyPr>
            <a:noAutofit/>
          </a:bodyPr>
          <a:lstStyle/>
          <a:p>
            <a:pPr algn="ctr"/>
            <a:r>
              <a:rPr lang="ru-RU" sz="2800" b="1" dirty="0" err="1" smtClean="0">
                <a:solidFill>
                  <a:srgbClr val="FFFF00"/>
                </a:solidFill>
                <a:latin typeface="Times New Roman" pitchFamily="18" charset="0"/>
                <a:cs typeface="Times New Roman" pitchFamily="18" charset="0"/>
              </a:rPr>
              <a:t>Бидайлар</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биiк</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ұнтақта ұнның алынатын</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сорттарының санына</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байланысты</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ұнтақтар бiргелкi</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двухсортные</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трехсортныелер</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танып</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бiледi</a:t>
            </a:r>
            <a:r>
              <a:rPr lang="ru-RU" sz="2800" b="1" dirty="0" smtClean="0">
                <a:solidFill>
                  <a:srgbClr val="FFFF00"/>
                </a:solidFill>
                <a:latin typeface="Times New Roman" pitchFamily="18" charset="0"/>
                <a:cs typeface="Times New Roman" pitchFamily="18" charset="0"/>
              </a:rPr>
              <a:t>.</a:t>
            </a:r>
          </a:p>
          <a:p>
            <a:pPr algn="ctr"/>
            <a:r>
              <a:rPr lang="ru-RU" sz="2800" b="1" dirty="0" err="1" smtClean="0">
                <a:solidFill>
                  <a:srgbClr val="FFFF00"/>
                </a:solidFill>
                <a:latin typeface="Times New Roman" pitchFamily="18" charset="0"/>
                <a:cs typeface="Times New Roman" pitchFamily="18" charset="0"/>
              </a:rPr>
              <a:t>Ұнның шығуы және қалдықтар ұнтақтың схемасынан</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тәуелдi болады</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жұмыстың сапасы</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және диерменнiң жабдығы және қайта өңделетiн астықтың сапасынан</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Сондықтан шартқа сәйкес астықтан ұнының шығуы диерменнiң жұмысы нормалы</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шарттарында</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танып</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бiлуi</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керек</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деп</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аталатын</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базистiк</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шығу, және шығу әрдайым бiрнеше</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базистiк</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айырмашылығы болатын</a:t>
            </a:r>
            <a:r>
              <a:rPr lang="ru-RU" sz="2800" b="1" dirty="0" smtClean="0">
                <a:solidFill>
                  <a:srgbClr val="FFFF00"/>
                </a:solidFill>
                <a:latin typeface="Times New Roman" pitchFamily="18" charset="0"/>
                <a:cs typeface="Times New Roman" pitchFamily="18" charset="0"/>
              </a:rPr>
              <a:t> </a:t>
            </a:r>
            <a:r>
              <a:rPr lang="ru-RU" sz="2800" b="1" dirty="0" err="1" smtClean="0">
                <a:solidFill>
                  <a:srgbClr val="FFFF00"/>
                </a:solidFill>
                <a:latin typeface="Times New Roman" pitchFamily="18" charset="0"/>
                <a:cs typeface="Times New Roman" pitchFamily="18" charset="0"/>
              </a:rPr>
              <a:t>нақты.</a:t>
            </a:r>
            <a:endParaRPr lang="ru-RU" sz="2800" b="1" dirty="0" smtClean="0">
              <a:solidFill>
                <a:srgbClr val="FFFF00"/>
              </a:solidFill>
              <a:latin typeface="Times New Roman" pitchFamily="18" charset="0"/>
              <a:cs typeface="Times New Roman" pitchFamily="18" charset="0"/>
            </a:endParaRPr>
          </a:p>
          <a:p>
            <a:pPr algn="ctr"/>
            <a:endParaRPr lang="ru-RU" sz="2800" b="1" i="1" dirty="0">
              <a:solidFill>
                <a:srgbClr val="FFFF00"/>
              </a:solidFill>
              <a:latin typeface="Times New Roman" pitchFamily="18" charset="0"/>
              <a:cs typeface="Times New Roman"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42844" y="285728"/>
            <a:ext cx="4752980" cy="1200144"/>
          </a:xfrm>
        </p:spPr>
        <p:txBody>
          <a:bodyPr>
            <a:noAutofit/>
          </a:bodyPr>
          <a:lstStyle/>
          <a:p>
            <a:r>
              <a:rPr lang="kk-KZ" sz="8000" dirty="0" smtClean="0">
                <a:solidFill>
                  <a:srgbClr val="FF0000"/>
                </a:solidFill>
                <a:latin typeface="Times New Roman" pitchFamily="18" charset="0"/>
                <a:cs typeface="Times New Roman" pitchFamily="18" charset="0"/>
              </a:rPr>
              <a:t>Мақсаты:</a:t>
            </a:r>
            <a:endParaRPr lang="ru-RU" sz="8000" dirty="0">
              <a:solidFill>
                <a:srgbClr val="FF0000"/>
              </a:solidFill>
              <a:latin typeface="Times New Roman" pitchFamily="18" charset="0"/>
              <a:cs typeface="Times New Roman" pitchFamily="18" charset="0"/>
            </a:endParaRPr>
          </a:p>
        </p:txBody>
      </p:sp>
      <p:sp>
        <p:nvSpPr>
          <p:cNvPr id="3" name="Подзаголовок 2"/>
          <p:cNvSpPr>
            <a:spLocks noGrp="1"/>
          </p:cNvSpPr>
          <p:nvPr>
            <p:ph type="subTitle" idx="1"/>
          </p:nvPr>
        </p:nvSpPr>
        <p:spPr>
          <a:xfrm>
            <a:off x="533400" y="1500174"/>
            <a:ext cx="7854696" cy="3480962"/>
          </a:xfrm>
        </p:spPr>
        <p:txBody>
          <a:bodyPr>
            <a:noAutofit/>
          </a:bodyPr>
          <a:lstStyle/>
          <a:p>
            <a:pPr algn="ctr"/>
            <a:r>
              <a:rPr lang="kk-KZ" sz="3600" b="1" i="1" dirty="0" smtClean="0">
                <a:latin typeface="Times New Roman" pitchFamily="18" charset="0"/>
                <a:cs typeface="Times New Roman" pitchFamily="18" charset="0"/>
              </a:rPr>
              <a:t>Нан </a:t>
            </a:r>
            <a:r>
              <a:rPr lang="kk-KZ" sz="3600" b="1" i="1" dirty="0" smtClean="0">
                <a:latin typeface="Times New Roman" pitchFamily="18" charset="0"/>
                <a:cs typeface="Times New Roman" pitchFamily="18" charset="0"/>
              </a:rPr>
              <a:t>өсiмдiктердiң технологиялық ерекшелiктерi </a:t>
            </a:r>
            <a:r>
              <a:rPr lang="kk-KZ" sz="3600" b="1" i="1" dirty="0" smtClean="0">
                <a:latin typeface="Times New Roman" pitchFamily="18" charset="0"/>
                <a:cs typeface="Times New Roman" pitchFamily="18" charset="0"/>
              </a:rPr>
              <a:t>бар, </a:t>
            </a:r>
            <a:r>
              <a:rPr lang="kk-KZ" sz="3600" b="1" i="1" dirty="0" smtClean="0">
                <a:latin typeface="Times New Roman" pitchFamily="18" charset="0"/>
                <a:cs typeface="Times New Roman" pitchFamily="18" charset="0"/>
              </a:rPr>
              <a:t>астықтың тауарлық классификацияларының жағдайлары, ұн </a:t>
            </a:r>
            <a:r>
              <a:rPr lang="kk-KZ" sz="3600" b="1" i="1" dirty="0" smtClean="0">
                <a:latin typeface="Times New Roman" pitchFamily="18" charset="0"/>
                <a:cs typeface="Times New Roman" pitchFamily="18" charset="0"/>
              </a:rPr>
              <a:t> тартатын </a:t>
            </a:r>
            <a:r>
              <a:rPr lang="kk-KZ" sz="3600" b="1" i="1" dirty="0" smtClean="0">
                <a:latin typeface="Times New Roman" pitchFamily="18" charset="0"/>
                <a:cs typeface="Times New Roman" pitchFamily="18" charset="0"/>
              </a:rPr>
              <a:t>кәсiпорындардың өнiмнiң ассортиментi, ұнтақтардың түрлерi және ұнның шығуларының есептеулерiмен </a:t>
            </a:r>
            <a:r>
              <a:rPr lang="kk-KZ" sz="3600" b="1" i="1" dirty="0" smtClean="0">
                <a:latin typeface="Times New Roman" pitchFamily="18" charset="0"/>
                <a:cs typeface="Times New Roman" pitchFamily="18" charset="0"/>
              </a:rPr>
              <a:t>студенттердi таныстыру</a:t>
            </a:r>
            <a:r>
              <a:rPr lang="kk-KZ" sz="3600" b="1" i="1" dirty="0" smtClean="0">
                <a:latin typeface="Times New Roman" pitchFamily="18" charset="0"/>
                <a:cs typeface="Times New Roman" pitchFamily="18" charset="0"/>
              </a:rPr>
              <a:t>.</a:t>
            </a:r>
            <a:endParaRPr lang="ru-RU" sz="3600" b="1" i="1" dirty="0">
              <a:solidFill>
                <a:srgbClr val="FFFF00"/>
              </a:solidFill>
              <a:latin typeface="Times New Roman" pitchFamily="18" charset="0"/>
              <a:cs typeface="Times New Roman" pitchFamily="18" charset="0"/>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857192" y="285728"/>
            <a:ext cx="8286808" cy="6143668"/>
          </a:xfrm>
        </p:spPr>
        <p:txBody>
          <a:bodyPr>
            <a:noAutofit/>
          </a:bodyPr>
          <a:lstStyle/>
          <a:p>
            <a:pPr algn="l"/>
            <a:r>
              <a:rPr lang="kk-KZ" sz="2800" b="1" i="1" dirty="0" smtClean="0">
                <a:solidFill>
                  <a:srgbClr val="FFFF00"/>
                </a:solidFill>
                <a:latin typeface="Times New Roman" pitchFamily="18" charset="0"/>
                <a:cs typeface="Times New Roman" pitchFamily="18" charset="0"/>
              </a:rPr>
              <a:t>Бақылау сұрақтары:</a:t>
            </a:r>
            <a:endParaRPr lang="ru-RU" sz="2800" b="1" i="1" dirty="0" smtClean="0">
              <a:solidFill>
                <a:srgbClr val="FFFF00"/>
              </a:solidFill>
              <a:latin typeface="Times New Roman" pitchFamily="18" charset="0"/>
              <a:cs typeface="Times New Roman" pitchFamily="18" charset="0"/>
            </a:endParaRPr>
          </a:p>
          <a:p>
            <a:pPr algn="l"/>
            <a:r>
              <a:rPr lang="kk-KZ" sz="2800" i="1" dirty="0" smtClean="0">
                <a:solidFill>
                  <a:srgbClr val="FFFF00"/>
                </a:solidFill>
                <a:latin typeface="Times New Roman" pitchFamily="18" charset="0"/>
                <a:cs typeface="Times New Roman" pitchFamily="18" charset="0"/>
              </a:rPr>
              <a:t>1. Ел ТМДтердiң ұлттық стандарты, бидайдың дәнiне, сiз неткен бiлiңiз.</a:t>
            </a:r>
            <a:endParaRPr lang="ru-RU" sz="2800" i="1" dirty="0" smtClean="0">
              <a:solidFill>
                <a:srgbClr val="FFFF00"/>
              </a:solidFill>
              <a:latin typeface="Times New Roman" pitchFamily="18" charset="0"/>
              <a:cs typeface="Times New Roman" pitchFamily="18" charset="0"/>
            </a:endParaRPr>
          </a:p>
          <a:p>
            <a:pPr algn="l"/>
            <a:r>
              <a:rPr lang="kk-KZ" sz="2800" i="1" dirty="0" smtClean="0">
                <a:solidFill>
                  <a:srgbClr val="FFFF00"/>
                </a:solidFill>
                <a:latin typeface="Times New Roman" pitchFamily="18" charset="0"/>
                <a:cs typeface="Times New Roman" pitchFamily="18" charset="0"/>
              </a:rPr>
              <a:t>2. Сынып, түрлер және бидайдың iшкi түрлерi.</a:t>
            </a:r>
            <a:endParaRPr lang="ru-RU" sz="2800" i="1" dirty="0" smtClean="0">
              <a:solidFill>
                <a:srgbClr val="FFFF00"/>
              </a:solidFill>
              <a:latin typeface="Times New Roman" pitchFamily="18" charset="0"/>
              <a:cs typeface="Times New Roman" pitchFamily="18" charset="0"/>
            </a:endParaRPr>
          </a:p>
          <a:p>
            <a:pPr algn="l"/>
            <a:r>
              <a:rPr lang="kk-KZ" sz="2800" i="1" dirty="0" smtClean="0">
                <a:solidFill>
                  <a:srgbClr val="FFFF00"/>
                </a:solidFill>
                <a:latin typeface="Times New Roman" pitchFamily="18" charset="0"/>
                <a:cs typeface="Times New Roman" pitchFamily="18" charset="0"/>
              </a:rPr>
              <a:t>3. Астықтың сапа көрсеткiштерi.</a:t>
            </a:r>
            <a:endParaRPr lang="ru-RU" sz="2800" i="1" dirty="0" smtClean="0">
              <a:solidFill>
                <a:srgbClr val="FFFF00"/>
              </a:solidFill>
              <a:latin typeface="Times New Roman" pitchFamily="18" charset="0"/>
              <a:cs typeface="Times New Roman" pitchFamily="18" charset="0"/>
            </a:endParaRPr>
          </a:p>
          <a:p>
            <a:pPr algn="l"/>
            <a:r>
              <a:rPr lang="kk-KZ" sz="2800" i="1" dirty="0" smtClean="0">
                <a:solidFill>
                  <a:srgbClr val="FFFF00"/>
                </a:solidFill>
                <a:latin typeface="Times New Roman" pitchFamily="18" charset="0"/>
                <a:cs typeface="Times New Roman" pitchFamily="18" charset="0"/>
              </a:rPr>
              <a:t>4. Ұнның ассортимент және сапа көрсеткiштерi, сауырлар және құрама жем.</a:t>
            </a:r>
            <a:endParaRPr lang="ru-RU" sz="2800" i="1" dirty="0" smtClean="0">
              <a:solidFill>
                <a:srgbClr val="FFFF00"/>
              </a:solidFill>
              <a:latin typeface="Times New Roman" pitchFamily="18" charset="0"/>
              <a:cs typeface="Times New Roman" pitchFamily="18" charset="0"/>
            </a:endParaRPr>
          </a:p>
          <a:p>
            <a:pPr algn="l"/>
            <a:r>
              <a:rPr lang="kk-KZ" sz="2800" i="1" dirty="0" smtClean="0">
                <a:solidFill>
                  <a:srgbClr val="FFFF00"/>
                </a:solidFill>
                <a:latin typeface="Times New Roman" pitchFamily="18" charset="0"/>
                <a:cs typeface="Times New Roman" pitchFamily="18" charset="0"/>
              </a:rPr>
              <a:t>5. Бидайдың ұнтағы түрлерi туралы әңгiмелеңiз және дайын өнiмнiң шығуларын норма наубай, макарон және қара бидай ұнтақтарда да кiсiне.</a:t>
            </a:r>
            <a:endParaRPr lang="ru-RU" sz="2800" i="1" dirty="0" smtClean="0">
              <a:solidFill>
                <a:srgbClr val="FFFF00"/>
              </a:solidFill>
              <a:latin typeface="Times New Roman" pitchFamily="18" charset="0"/>
              <a:cs typeface="Times New Roman" pitchFamily="18" charset="0"/>
            </a:endParaRPr>
          </a:p>
          <a:p>
            <a:pPr algn="l"/>
            <a:r>
              <a:rPr lang="kk-KZ" sz="2800" i="1" dirty="0" smtClean="0">
                <a:solidFill>
                  <a:srgbClr val="FFFF00"/>
                </a:solidFill>
                <a:latin typeface="Times New Roman" pitchFamily="18" charset="0"/>
                <a:cs typeface="Times New Roman" pitchFamily="18" charset="0"/>
              </a:rPr>
              <a:t>6. Ұнтақ үшiн жиынтық материалдық балансты теңдеу.</a:t>
            </a:r>
            <a:endParaRPr lang="ru-RU" sz="2800" i="1" dirty="0" smtClean="0">
              <a:solidFill>
                <a:srgbClr val="FFFF00"/>
              </a:solidFill>
              <a:latin typeface="Times New Roman" pitchFamily="18" charset="0"/>
              <a:cs typeface="Times New Roman" pitchFamily="18" charset="0"/>
            </a:endParaRPr>
          </a:p>
          <a:p>
            <a:pPr algn="l"/>
            <a:endParaRPr lang="ru-RU" sz="1400" i="1" dirty="0">
              <a:solidFill>
                <a:srgbClr val="FFFF00"/>
              </a:solidFill>
              <a:latin typeface="Times New Roman" pitchFamily="18" charset="0"/>
              <a:cs typeface="Times New Roman" pitchFamily="18"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42844" y="285728"/>
            <a:ext cx="4752980" cy="1200144"/>
          </a:xfrm>
        </p:spPr>
        <p:txBody>
          <a:bodyPr>
            <a:noAutofit/>
          </a:bodyPr>
          <a:lstStyle/>
          <a:p>
            <a:r>
              <a:rPr lang="kk-KZ" sz="8000" dirty="0" smtClean="0">
                <a:solidFill>
                  <a:srgbClr val="FF0000"/>
                </a:solidFill>
                <a:latin typeface="Times New Roman" pitchFamily="18" charset="0"/>
                <a:cs typeface="Times New Roman" pitchFamily="18" charset="0"/>
              </a:rPr>
              <a:t>Жоспар:</a:t>
            </a:r>
            <a:endParaRPr lang="ru-RU" sz="8000" dirty="0">
              <a:solidFill>
                <a:srgbClr val="FF0000"/>
              </a:solidFill>
              <a:latin typeface="Times New Roman" pitchFamily="18" charset="0"/>
              <a:cs typeface="Times New Roman" pitchFamily="18" charset="0"/>
            </a:endParaRPr>
          </a:p>
        </p:txBody>
      </p:sp>
      <p:sp>
        <p:nvSpPr>
          <p:cNvPr id="3" name="Подзаголовок 2"/>
          <p:cNvSpPr>
            <a:spLocks noGrp="1"/>
          </p:cNvSpPr>
          <p:nvPr>
            <p:ph type="subTitle" idx="1"/>
          </p:nvPr>
        </p:nvSpPr>
        <p:spPr>
          <a:xfrm>
            <a:off x="533400" y="1500174"/>
            <a:ext cx="7854696" cy="3480962"/>
          </a:xfrm>
        </p:spPr>
        <p:txBody>
          <a:bodyPr>
            <a:noAutofit/>
          </a:bodyPr>
          <a:lstStyle/>
          <a:p>
            <a:pPr algn="ctr"/>
            <a:r>
              <a:rPr lang="ru-RU" sz="2800" b="1" i="1" dirty="0" smtClean="0">
                <a:solidFill>
                  <a:srgbClr val="FF0000"/>
                </a:solidFill>
                <a:latin typeface="Times New Roman" pitchFamily="18" charset="0"/>
                <a:cs typeface="Times New Roman" pitchFamily="18" charset="0"/>
              </a:rPr>
              <a:t>1</a:t>
            </a:r>
            <a:r>
              <a:rPr lang="ru-RU" sz="2800" b="1" i="1" dirty="0" smtClean="0">
                <a:latin typeface="Times New Roman" pitchFamily="18" charset="0"/>
                <a:cs typeface="Times New Roman" pitchFamily="18" charset="0"/>
              </a:rPr>
              <a:t> </a:t>
            </a:r>
            <a:r>
              <a:rPr lang="kk-KZ" sz="2800" b="1" i="1" dirty="0" smtClean="0">
                <a:latin typeface="Times New Roman" pitchFamily="18" charset="0"/>
                <a:cs typeface="Times New Roman" pitchFamily="18" charset="0"/>
              </a:rPr>
              <a:t>Астықтың тауарлық класссификациясы</a:t>
            </a:r>
            <a:r>
              <a:rPr lang="ru-RU" sz="2800" b="1" i="1" dirty="0" smtClean="0">
                <a:latin typeface="Times New Roman" pitchFamily="18" charset="0"/>
                <a:cs typeface="Times New Roman" pitchFamily="18" charset="0"/>
              </a:rPr>
              <a:t>;</a:t>
            </a:r>
          </a:p>
          <a:p>
            <a:pPr algn="ctr"/>
            <a:r>
              <a:rPr lang="ru-RU" sz="2800" b="1" i="1" dirty="0" smtClean="0">
                <a:solidFill>
                  <a:srgbClr val="FF0000"/>
                </a:solidFill>
                <a:latin typeface="Times New Roman" pitchFamily="18" charset="0"/>
                <a:cs typeface="Times New Roman" pitchFamily="18" charset="0"/>
              </a:rPr>
              <a:t>2</a:t>
            </a:r>
            <a:r>
              <a:rPr lang="ru-RU" sz="2800" b="1" i="1" dirty="0" smtClean="0">
                <a:latin typeface="Times New Roman" pitchFamily="18" charset="0"/>
                <a:cs typeface="Times New Roman" pitchFamily="18" charset="0"/>
              </a:rPr>
              <a:t> Класс</a:t>
            </a:r>
            <a:r>
              <a:rPr lang="kk-KZ" sz="2800" b="1" i="1" dirty="0" smtClean="0">
                <a:latin typeface="Times New Roman" pitchFamily="18" charset="0"/>
                <a:cs typeface="Times New Roman" pitchFamily="18" charset="0"/>
              </a:rPr>
              <a:t>тары,</a:t>
            </a:r>
            <a:r>
              <a:rPr lang="ru-RU" sz="2800" b="1" i="1" dirty="0" smtClean="0">
                <a:latin typeface="Times New Roman" pitchFamily="18" charset="0"/>
                <a:cs typeface="Times New Roman" pitchFamily="18" charset="0"/>
              </a:rPr>
              <a:t> </a:t>
            </a:r>
            <a:r>
              <a:rPr lang="ru-RU" sz="2800" b="1" i="1" dirty="0" err="1" smtClean="0">
                <a:latin typeface="Times New Roman" pitchFamily="18" charset="0"/>
                <a:cs typeface="Times New Roman" pitchFamily="18" charset="0"/>
              </a:rPr>
              <a:t>түрлері;</a:t>
            </a:r>
            <a:endParaRPr lang="ru-RU" sz="2800" b="1" i="1" dirty="0" smtClean="0">
              <a:latin typeface="Times New Roman" pitchFamily="18" charset="0"/>
              <a:cs typeface="Times New Roman" pitchFamily="18" charset="0"/>
            </a:endParaRPr>
          </a:p>
          <a:p>
            <a:pPr algn="ctr"/>
            <a:r>
              <a:rPr lang="ru-RU" sz="2800" b="1" i="1" dirty="0" smtClean="0">
                <a:solidFill>
                  <a:srgbClr val="FF0000"/>
                </a:solidFill>
                <a:latin typeface="Times New Roman" pitchFamily="18" charset="0"/>
                <a:cs typeface="Times New Roman" pitchFamily="18" charset="0"/>
              </a:rPr>
              <a:t>3</a:t>
            </a:r>
            <a:r>
              <a:rPr lang="ru-RU" sz="2800" b="1" i="1" dirty="0" smtClean="0">
                <a:latin typeface="Times New Roman" pitchFamily="18" charset="0"/>
                <a:cs typeface="Times New Roman" pitchFamily="18" charset="0"/>
              </a:rPr>
              <a:t>Астықтың </a:t>
            </a:r>
            <a:r>
              <a:rPr lang="ru-RU" sz="2800" b="1" i="1" dirty="0" err="1" smtClean="0">
                <a:latin typeface="Times New Roman" pitchFamily="18" charset="0"/>
                <a:cs typeface="Times New Roman" pitchFamily="18" charset="0"/>
              </a:rPr>
              <a:t>дайындап</a:t>
            </a:r>
            <a:r>
              <a:rPr lang="ru-RU" sz="2800" b="1" i="1" dirty="0" smtClean="0">
                <a:latin typeface="Times New Roman" pitchFamily="18" charset="0"/>
                <a:cs typeface="Times New Roman" pitchFamily="18" charset="0"/>
              </a:rPr>
              <a:t> </a:t>
            </a:r>
            <a:r>
              <a:rPr lang="ru-RU" sz="2800" b="1" i="1" dirty="0" err="1" smtClean="0">
                <a:latin typeface="Times New Roman" pitchFamily="18" charset="0"/>
                <a:cs typeface="Times New Roman" pitchFamily="18" charset="0"/>
              </a:rPr>
              <a:t>қойылатын, </a:t>
            </a:r>
            <a:r>
              <a:rPr lang="ru-RU" sz="2800" b="1" i="1" dirty="0" err="1" smtClean="0">
                <a:latin typeface="Times New Roman" pitchFamily="18" charset="0"/>
                <a:cs typeface="Times New Roman" pitchFamily="18" charset="0"/>
              </a:rPr>
              <a:t>қайта </a:t>
            </a:r>
            <a:r>
              <a:rPr lang="ru-RU" sz="2800" b="1" i="1" dirty="0" err="1" smtClean="0">
                <a:latin typeface="Times New Roman" pitchFamily="18" charset="0"/>
                <a:cs typeface="Times New Roman" pitchFamily="18" charset="0"/>
              </a:rPr>
              <a:t>өңделетiн партияларының </a:t>
            </a:r>
            <a:r>
              <a:rPr lang="ru-RU" sz="2800" b="1" i="1" dirty="0" smtClean="0">
                <a:latin typeface="Times New Roman" pitchFamily="18" charset="0"/>
                <a:cs typeface="Times New Roman" pitchFamily="18" charset="0"/>
              </a:rPr>
              <a:t>сапа </a:t>
            </a:r>
            <a:r>
              <a:rPr lang="ru-RU" sz="2800" b="1" i="1" dirty="0" err="1" smtClean="0">
                <a:latin typeface="Times New Roman" pitchFamily="18" charset="0"/>
                <a:cs typeface="Times New Roman" pitchFamily="18" charset="0"/>
              </a:rPr>
              <a:t>көрсеткiштерi</a:t>
            </a:r>
            <a:r>
              <a:rPr lang="ru-RU" sz="2800" b="1" i="1" dirty="0" smtClean="0">
                <a:latin typeface="Times New Roman" pitchFamily="18" charset="0"/>
                <a:cs typeface="Times New Roman" pitchFamily="18" charset="0"/>
              </a:rPr>
              <a:t>;</a:t>
            </a:r>
          </a:p>
          <a:p>
            <a:pPr algn="ctr"/>
            <a:r>
              <a:rPr lang="kk-KZ" sz="2800" b="1" i="1" dirty="0" smtClean="0">
                <a:solidFill>
                  <a:srgbClr val="FF0000"/>
                </a:solidFill>
                <a:latin typeface="Times New Roman" pitchFamily="18" charset="0"/>
                <a:cs typeface="Times New Roman" pitchFamily="18" charset="0"/>
              </a:rPr>
              <a:t>4 </a:t>
            </a:r>
            <a:r>
              <a:rPr lang="kk-KZ" sz="2800" b="1" i="1" dirty="0" smtClean="0">
                <a:latin typeface="Times New Roman" pitchFamily="18" charset="0"/>
                <a:cs typeface="Times New Roman" pitchFamily="18" charset="0"/>
              </a:rPr>
              <a:t>Ұнның ассортимент және сапа көрсеткiштерi, сауырлар және құрама жем;</a:t>
            </a:r>
            <a:endParaRPr lang="ru-RU" sz="2800" b="1" i="1" dirty="0" smtClean="0">
              <a:latin typeface="Times New Roman" pitchFamily="18" charset="0"/>
              <a:cs typeface="Times New Roman" pitchFamily="18" charset="0"/>
            </a:endParaRPr>
          </a:p>
          <a:p>
            <a:pPr algn="ctr"/>
            <a:r>
              <a:rPr lang="kk-KZ" sz="2800" b="1" i="1" dirty="0" smtClean="0">
                <a:solidFill>
                  <a:srgbClr val="FF0000"/>
                </a:solidFill>
                <a:latin typeface="Times New Roman" pitchFamily="18" charset="0"/>
                <a:cs typeface="Times New Roman" pitchFamily="18" charset="0"/>
              </a:rPr>
              <a:t>5</a:t>
            </a:r>
            <a:r>
              <a:rPr lang="kk-KZ" sz="2800" b="1" i="1" dirty="0" smtClean="0">
                <a:latin typeface="Times New Roman" pitchFamily="18" charset="0"/>
                <a:cs typeface="Times New Roman" pitchFamily="18" charset="0"/>
              </a:rPr>
              <a:t> Бидайдың ұнтақтарының түрлерi және дайын </a:t>
            </a:r>
            <a:r>
              <a:rPr lang="kk-KZ" sz="2800" b="1" i="1" dirty="0" smtClean="0">
                <a:latin typeface="Times New Roman" pitchFamily="18" charset="0"/>
                <a:cs typeface="Times New Roman" pitchFamily="18" charset="0"/>
              </a:rPr>
              <a:t>өнiмінiң </a:t>
            </a:r>
            <a:r>
              <a:rPr lang="kk-KZ" sz="2800" b="1" i="1" dirty="0" smtClean="0">
                <a:latin typeface="Times New Roman" pitchFamily="18" charset="0"/>
                <a:cs typeface="Times New Roman" pitchFamily="18" charset="0"/>
              </a:rPr>
              <a:t>шығуларын норма наубай, макарон және қара бидай ұнтақтарда да кiсiне;</a:t>
            </a:r>
            <a:endParaRPr lang="ru-RU" sz="2800" b="1" i="1" dirty="0" smtClean="0">
              <a:latin typeface="Times New Roman" pitchFamily="18" charset="0"/>
              <a:cs typeface="Times New Roman" pitchFamily="18" charset="0"/>
            </a:endParaRPr>
          </a:p>
          <a:p>
            <a:pPr algn="ctr"/>
            <a:r>
              <a:rPr lang="kk-KZ" sz="2800" b="1" i="1" dirty="0" smtClean="0">
                <a:solidFill>
                  <a:srgbClr val="FF0000"/>
                </a:solidFill>
                <a:latin typeface="Times New Roman" pitchFamily="18" charset="0"/>
                <a:cs typeface="Times New Roman" pitchFamily="18" charset="0"/>
              </a:rPr>
              <a:t>6</a:t>
            </a:r>
            <a:r>
              <a:rPr lang="kk-KZ" sz="2800" b="1" i="1" dirty="0" smtClean="0">
                <a:latin typeface="Times New Roman" pitchFamily="18" charset="0"/>
                <a:cs typeface="Times New Roman" pitchFamily="18" charset="0"/>
              </a:rPr>
              <a:t> Ұнның шығуын есептеу.</a:t>
            </a:r>
            <a:endParaRPr lang="ru-RU" sz="2800" b="1" i="1" dirty="0" smtClean="0">
              <a:latin typeface="Times New Roman" pitchFamily="18" charset="0"/>
              <a:cs typeface="Times New Roman" pitchFamily="18" charset="0"/>
            </a:endParaRPr>
          </a:p>
          <a:p>
            <a:pPr algn="ctr"/>
            <a:endParaRPr lang="ru-RU" sz="2800" b="1" i="1" dirty="0">
              <a:solidFill>
                <a:srgbClr val="FFFF00"/>
              </a:solidFill>
              <a:latin typeface="Times New Roman" pitchFamily="18" charset="0"/>
              <a:cs typeface="Times New Roman" pitchFamily="18"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533400" y="285728"/>
            <a:ext cx="7854696" cy="4695408"/>
          </a:xfrm>
        </p:spPr>
        <p:txBody>
          <a:bodyPr>
            <a:noAutofit/>
          </a:bodyPr>
          <a:lstStyle/>
          <a:p>
            <a:pPr algn="ctr"/>
            <a:r>
              <a:rPr lang="kk-KZ" sz="2400" b="1" i="1" dirty="0" smtClean="0">
                <a:solidFill>
                  <a:srgbClr val="FFFF00"/>
                </a:solidFill>
                <a:latin typeface="Times New Roman" pitchFamily="18" charset="0"/>
                <a:cs typeface="Times New Roman" pitchFamily="18" charset="0"/>
              </a:rPr>
              <a:t>Демек, астықпен сауданы оның сапасының есепке алуымен бүкiл әлемде апарады, сондықтан астықтың сатып алушылар және дүкеншiлерi қарашы нақтылы нормалармен негiзге алады - чества дәнге тиiстi ресми құжаттардағы стандарт жазып алынған.</a:t>
            </a:r>
            <a:endParaRPr lang="ru-RU" sz="2400" b="1" i="1" dirty="0" smtClean="0">
              <a:solidFill>
                <a:srgbClr val="FFFF00"/>
              </a:solidFill>
              <a:latin typeface="Times New Roman" pitchFamily="18" charset="0"/>
              <a:cs typeface="Times New Roman" pitchFamily="18" charset="0"/>
            </a:endParaRPr>
          </a:p>
          <a:p>
            <a:pPr algn="ctr"/>
            <a:r>
              <a:rPr lang="ru-RU" sz="2400" b="1" i="1" dirty="0" err="1" smtClean="0">
                <a:solidFill>
                  <a:srgbClr val="FFFF00"/>
                </a:solidFill>
                <a:latin typeface="Times New Roman" pitchFamily="18" charset="0"/>
                <a:cs typeface="Times New Roman" pitchFamily="18" charset="0"/>
              </a:rPr>
              <a:t>Дүние жүзiне бiр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iзге</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салған тауарлық классификациялардың бидайлары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саудалық қатынастардың ел-қатысушыларының ресми</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нормативтiк</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құжаттары бойынша</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астықтың </a:t>
            </a:r>
            <a:r>
              <a:rPr lang="ru-RU" sz="2400" b="1" i="1" dirty="0" smtClean="0">
                <a:solidFill>
                  <a:srgbClr val="FFFF00"/>
                </a:solidFill>
                <a:latin typeface="Times New Roman" pitchFamily="18" charset="0"/>
                <a:cs typeface="Times New Roman" pitchFamily="18" charset="0"/>
              </a:rPr>
              <a:t>сапа </a:t>
            </a:r>
            <a:r>
              <a:rPr lang="ru-RU" sz="2400" b="1" i="1" dirty="0" err="1" smtClean="0">
                <a:solidFill>
                  <a:srgbClr val="FFFF00"/>
                </a:solidFill>
                <a:latin typeface="Times New Roman" pitchFamily="18" charset="0"/>
                <a:cs typeface="Times New Roman" pitchFamily="18" charset="0"/>
              </a:rPr>
              <a:t>көрсеткiштерiнiң тәптiштеуiн қажеттiлiк ескертедi</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ретiнде</a:t>
            </a:r>
            <a:r>
              <a:rPr lang="ru-RU" sz="2400" b="1" i="1" dirty="0" smtClean="0">
                <a:solidFill>
                  <a:srgbClr val="FFFF00"/>
                </a:solidFill>
                <a:latin typeface="Times New Roman" pitchFamily="18" charset="0"/>
                <a:cs typeface="Times New Roman" pitchFamily="18" charset="0"/>
              </a:rPr>
              <a:t> бар </a:t>
            </a:r>
            <a:r>
              <a:rPr lang="ru-RU" sz="2400" b="1" i="1" dirty="0" err="1" smtClean="0">
                <a:solidFill>
                  <a:srgbClr val="FFFF00"/>
                </a:solidFill>
                <a:latin typeface="Times New Roman" pitchFamily="18" charset="0"/>
                <a:cs typeface="Times New Roman" pitchFamily="18" charset="0"/>
              </a:rPr>
              <a:t>болмайды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Бидайдың товарлық астығының әртүрлi елдерiнде</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әртүрлi көрсеткiштерi </a:t>
            </a:r>
            <a:r>
              <a:rPr lang="ru-RU" sz="2400" b="1" i="1" dirty="0" smtClean="0">
                <a:solidFill>
                  <a:srgbClr val="FFFF00"/>
                </a:solidFill>
                <a:latin typeface="Times New Roman" pitchFamily="18" charset="0"/>
                <a:cs typeface="Times New Roman" pitchFamily="18" charset="0"/>
              </a:rPr>
              <a:t>бар </a:t>
            </a:r>
            <a:r>
              <a:rPr lang="ru-RU" sz="2400" b="1" i="1" dirty="0" err="1" smtClean="0">
                <a:solidFill>
                  <a:srgbClr val="FFFF00"/>
                </a:solidFill>
                <a:latin typeface="Times New Roman" pitchFamily="18" charset="0"/>
                <a:cs typeface="Times New Roman" pitchFamily="18" charset="0"/>
              </a:rPr>
              <a:t>әр түрлi белгiлер</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бойынша</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классификациялайды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және сапаның нормалары</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сонымен</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бiрге</a:t>
            </a:r>
            <a:r>
              <a:rPr lang="ru-RU" sz="2400" b="1" i="1" dirty="0" smtClean="0">
                <a:solidFill>
                  <a:srgbClr val="FFFF00"/>
                </a:solidFill>
                <a:latin typeface="Times New Roman" pitchFamily="18" charset="0"/>
                <a:cs typeface="Times New Roman" pitchFamily="18" charset="0"/>
              </a:rPr>
              <a:t> </a:t>
            </a:r>
            <a:r>
              <a:rPr lang="ru-RU" sz="2400" b="1" i="1" dirty="0" err="1" smtClean="0">
                <a:solidFill>
                  <a:srgbClr val="FFFF00"/>
                </a:solidFill>
                <a:latin typeface="Times New Roman" pitchFamily="18" charset="0"/>
                <a:cs typeface="Times New Roman" pitchFamily="18" charset="0"/>
              </a:rPr>
              <a:t>оның бағасының нақты </a:t>
            </a:r>
            <a:r>
              <a:rPr lang="ru-RU" sz="2400" b="1" i="1" dirty="0" smtClean="0">
                <a:solidFill>
                  <a:srgbClr val="FFFF00"/>
                </a:solidFill>
                <a:latin typeface="Times New Roman" pitchFamily="18" charset="0"/>
                <a:cs typeface="Times New Roman" pitchFamily="18" charset="0"/>
              </a:rPr>
              <a:t>ел </a:t>
            </a:r>
            <a:r>
              <a:rPr lang="ru-RU" sz="2400" b="1" i="1" dirty="0" err="1" smtClean="0">
                <a:solidFill>
                  <a:srgbClr val="FFFF00"/>
                </a:solidFill>
                <a:latin typeface="Times New Roman" pitchFamily="18" charset="0"/>
                <a:cs typeface="Times New Roman" pitchFamily="18" charset="0"/>
              </a:rPr>
              <a:t>қабылданған жүйелерiмен</a:t>
            </a:r>
            <a:r>
              <a:rPr lang="ru-RU" sz="2400" b="1" i="1" dirty="0" smtClean="0">
                <a:solidFill>
                  <a:srgbClr val="FFFF00"/>
                </a:solidFill>
                <a:latin typeface="Times New Roman" pitchFamily="18" charset="0"/>
                <a:cs typeface="Times New Roman" pitchFamily="18" charset="0"/>
              </a:rPr>
              <a:t>.</a:t>
            </a:r>
          </a:p>
          <a:p>
            <a:pPr algn="ctr"/>
            <a:endParaRPr lang="ru-RU" sz="2400" b="1" i="1" dirty="0">
              <a:solidFill>
                <a:srgbClr val="FF0000"/>
              </a:solidFill>
              <a:latin typeface="Times New Roman" pitchFamily="18" charset="0"/>
              <a:cs typeface="Times New Roman" pitchFamily="18"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428596" y="285728"/>
            <a:ext cx="8286808" cy="4695408"/>
          </a:xfrm>
        </p:spPr>
        <p:txBody>
          <a:bodyPr>
            <a:noAutofit/>
          </a:bodyPr>
          <a:lstStyle/>
          <a:p>
            <a:pPr algn="ctr"/>
            <a:r>
              <a:rPr lang="kk-KZ" sz="2000" dirty="0" smtClean="0">
                <a:latin typeface="Times New Roman" pitchFamily="18" charset="0"/>
                <a:cs typeface="Times New Roman" pitchFamily="18" charset="0"/>
              </a:rPr>
              <a:t>Нан өсiмдiктер қыстайтын жаздық егiске бөледi. Жаздық егiс мәдениеттер - егiнде жазғытұры (күздiк дақылдардан айырмашылыққа) нормалы дамитын (бидай, қара бидай, сұлы, арпа, тары, қарақұмық, күрiш) бiр жылдық өсiмдiктер егiннiң егдесi өнiмдердi бередi.</a:t>
            </a:r>
            <a:endParaRPr lang="ru-RU" sz="2000" dirty="0" smtClean="0">
              <a:latin typeface="Times New Roman" pitchFamily="18" charset="0"/>
              <a:cs typeface="Times New Roman" pitchFamily="18" charset="0"/>
            </a:endParaRPr>
          </a:p>
          <a:p>
            <a:pPr algn="ctr"/>
            <a:r>
              <a:rPr lang="kk-KZ" sz="2000" dirty="0" smtClean="0">
                <a:latin typeface="Times New Roman" pitchFamily="18" charset="0"/>
                <a:cs typeface="Times New Roman" pitchFamily="18" charset="0"/>
              </a:rPr>
              <a:t>Күздiк дақылдар - күзгi егiн нормалы дамитын (бидай, қара бидай, арпа, рапс, жирен, Вика тағы басқалар) бiр жылдық өсiмдiктер өнiм келесi жылға бередi. Күздiк дақылдар әдетте тиiстi жаздық егiске қарағанда өнiмдiрек.</a:t>
            </a:r>
            <a:endParaRPr lang="ru-RU" sz="2000" dirty="0" smtClean="0">
              <a:latin typeface="Times New Roman" pitchFamily="18" charset="0"/>
              <a:cs typeface="Times New Roman" pitchFamily="18" charset="0"/>
            </a:endParaRPr>
          </a:p>
          <a:p>
            <a:pPr algn="ctr"/>
            <a:r>
              <a:rPr lang="kk-KZ" sz="2000" dirty="0" smtClean="0">
                <a:latin typeface="Times New Roman" pitchFamily="18" charset="0"/>
                <a:cs typeface="Times New Roman" pitchFamily="18" charset="0"/>
              </a:rPr>
              <a:t>Нан өсiмдiктер сорттарда бөледi. Сорттар - мәдени өсiмдiктердiң жиынтығы. Олар (өсiмдiктердiң сорттарының жасауы туралы ғылым) селекциялар жолымен жасалады және нақтылы тұқым қуалаған морфологиялық, биохимиялық және технологиялық белгiлер және қасиеттермен ие болады. Нан өсiмдiктер (1-шi суреттi қара) (бидай, қара бидай, тритикале, арпа, сұлы, жүгерi) дәндi дақыл, (тары, қарақұмық, күрiш, сорго) жарма мәдениеттер, (бұршақ, жасымық, бұршақ, жем iрi бұршақтар, ноғатық, нут, Вика, люпин, соя, жержаңғақ) бұршақ мәдениеттер, (күнбағыс, қоза, майсана, қыша, күнжiт, рапс, сафлор, сора, Кенаф тағы басқалар) майлы дақыл, (кориандр, зире, анис, фенхель, ажгон, Қара торы) эфирлi майлы мәдениеттер тұрды.</a:t>
            </a:r>
            <a:endParaRPr lang="ru-RU" sz="2000" dirty="0" smtClean="0">
              <a:latin typeface="Times New Roman" pitchFamily="18" charset="0"/>
              <a:cs typeface="Times New Roman" pitchFamily="18" charset="0"/>
            </a:endParaRPr>
          </a:p>
          <a:p>
            <a:pPr algn="ctr"/>
            <a:endParaRPr lang="ru-RU" sz="1400" b="1" i="1" dirty="0">
              <a:solidFill>
                <a:srgbClr val="FFFF00"/>
              </a:solidFill>
              <a:latin typeface="Times New Roman" pitchFamily="18" charset="0"/>
              <a:cs typeface="Times New Roman" pitchFamily="18"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428596" y="285728"/>
            <a:ext cx="8286808" cy="4695408"/>
          </a:xfrm>
        </p:spPr>
        <p:txBody>
          <a:bodyPr>
            <a:noAutofit/>
          </a:bodyPr>
          <a:lstStyle/>
          <a:p>
            <a:pPr algn="ctr"/>
            <a:r>
              <a:rPr lang="ru-RU" sz="2200" b="1" i="1" dirty="0" err="1" smtClean="0">
                <a:solidFill>
                  <a:srgbClr val="FFFF00"/>
                </a:solidFill>
                <a:latin typeface="Times New Roman" pitchFamily="18" charset="0"/>
                <a:cs typeface="Times New Roman" pitchFamily="18" charset="0"/>
              </a:rPr>
              <a:t>Ұн тартатын</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зауыттар</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жұмсақ наубай</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ұнды, бидайға бидайға қатты қайта өңдейдi </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(жоғарғы сорттың ұны</a:t>
            </a:r>
            <a:r>
              <a:rPr lang="ru-RU" sz="2200" b="1" i="1" dirty="0" smtClean="0">
                <a:solidFill>
                  <a:srgbClr val="FFFF00"/>
                </a:solidFill>
                <a:latin typeface="Times New Roman" pitchFamily="18" charset="0"/>
                <a:cs typeface="Times New Roman" pitchFamily="18" charset="0"/>
              </a:rPr>
              <a:t>) макарон </a:t>
            </a:r>
            <a:r>
              <a:rPr lang="ru-RU" sz="2200" b="1" i="1" dirty="0" err="1" smtClean="0">
                <a:solidFill>
                  <a:srgbClr val="FFFF00"/>
                </a:solidFill>
                <a:latin typeface="Times New Roman" pitchFamily="18" charset="0"/>
                <a:cs typeface="Times New Roman" pitchFamily="18" charset="0"/>
              </a:rPr>
              <a:t>Крупкиiнiң атауы</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және </a:t>
            </a:r>
            <a:r>
              <a:rPr lang="ru-RU" sz="2200" b="1" i="1" dirty="0" smtClean="0">
                <a:solidFill>
                  <a:srgbClr val="FFFF00"/>
                </a:solidFill>
                <a:latin typeface="Times New Roman" pitchFamily="18" charset="0"/>
                <a:cs typeface="Times New Roman" pitchFamily="18" charset="0"/>
              </a:rPr>
              <a:t>(</a:t>
            </a:r>
            <a:r>
              <a:rPr lang="ru-RU" sz="2200" b="1" i="1" dirty="0" err="1" smtClean="0">
                <a:solidFill>
                  <a:srgbClr val="FFFF00"/>
                </a:solidFill>
                <a:latin typeface="Times New Roman" pitchFamily="18" charset="0"/>
                <a:cs typeface="Times New Roman" pitchFamily="18" charset="0"/>
              </a:rPr>
              <a:t>бiрiншiнi</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ұн</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қпктердi алған макарон</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ұнына және қара бидай</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Ұнға негiзгi</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түрлердiң шикiзаттарынан</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басқа </a:t>
            </a:r>
            <a:r>
              <a:rPr lang="ru-RU" sz="2200" b="1" i="1" dirty="0" smtClean="0">
                <a:solidFill>
                  <a:srgbClr val="FFFF00"/>
                </a:solidFill>
                <a:latin typeface="Times New Roman" pitchFamily="18" charset="0"/>
                <a:cs typeface="Times New Roman" pitchFamily="18" charset="0"/>
              </a:rPr>
              <a:t>тритикале </a:t>
            </a:r>
            <a:r>
              <a:rPr lang="ru-RU" sz="2200" b="1" i="1" dirty="0" err="1" smtClean="0">
                <a:solidFill>
                  <a:srgbClr val="FFFF00"/>
                </a:solidFill>
                <a:latin typeface="Times New Roman" pitchFamily="18" charset="0"/>
                <a:cs typeface="Times New Roman" pitchFamily="18" charset="0"/>
              </a:rPr>
              <a:t>қайта өңдейдi </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екi</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әртүрлi ботаникалық қатарлардың сұрыптау айқастыруын өнiм </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бидай</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және кiсiне</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Мамандардың пiкiрлерi</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бойынша</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шығарылған сорттар</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биiк</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алмастырылмайтын</a:t>
            </a:r>
            <a:r>
              <a:rPr lang="ru-RU" sz="2200" b="1" i="1" dirty="0" smtClean="0">
                <a:solidFill>
                  <a:srgbClr val="FFFF00"/>
                </a:solidFill>
                <a:latin typeface="Times New Roman" pitchFamily="18" charset="0"/>
                <a:cs typeface="Times New Roman" pitchFamily="18" charset="0"/>
              </a:rPr>
              <a:t> амин </a:t>
            </a:r>
            <a:r>
              <a:rPr lang="ru-RU" sz="2200" b="1" i="1" dirty="0" err="1" smtClean="0">
                <a:solidFill>
                  <a:srgbClr val="FFFF00"/>
                </a:solidFill>
                <a:latin typeface="Times New Roman" pitchFamily="18" charset="0"/>
                <a:cs typeface="Times New Roman" pitchFamily="18" charset="0"/>
              </a:rPr>
              <a:t>қышқылдарының салыстырмалы</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үлкен санымен</a:t>
            </a:r>
            <a:r>
              <a:rPr lang="ru-RU" sz="2200" b="1" i="1" dirty="0" smtClean="0">
                <a:solidFill>
                  <a:srgbClr val="FFFF00"/>
                </a:solidFill>
                <a:latin typeface="Times New Roman" pitchFamily="18" charset="0"/>
                <a:cs typeface="Times New Roman" pitchFamily="18" charset="0"/>
              </a:rPr>
              <a:t> де </a:t>
            </a:r>
            <a:r>
              <a:rPr lang="ru-RU" sz="2200" b="1" i="1" dirty="0" err="1" smtClean="0">
                <a:solidFill>
                  <a:srgbClr val="FFFF00"/>
                </a:solidFill>
                <a:latin typeface="Times New Roman" pitchFamily="18" charset="0"/>
                <a:cs typeface="Times New Roman" pitchFamily="18" charset="0"/>
              </a:rPr>
              <a:t>ақтиынның мазмұнуға </a:t>
            </a:r>
            <a:r>
              <a:rPr lang="ru-RU" sz="2200" b="1" i="1" dirty="0" smtClean="0">
                <a:solidFill>
                  <a:srgbClr val="FFFF00"/>
                </a:solidFill>
                <a:latin typeface="Times New Roman" pitchFamily="18" charset="0"/>
                <a:cs typeface="Times New Roman" pitchFamily="18" charset="0"/>
              </a:rPr>
              <a:t>тритикале </a:t>
            </a:r>
            <a:r>
              <a:rPr lang="ru-RU" sz="2200" b="1" i="1" dirty="0" err="1" smtClean="0">
                <a:solidFill>
                  <a:srgbClr val="FFFF00"/>
                </a:solidFill>
                <a:latin typeface="Times New Roman" pitchFamily="18" charset="0"/>
                <a:cs typeface="Times New Roman" pitchFamily="18" charset="0"/>
              </a:rPr>
              <a:t>атап</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өтедi</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Сонымен</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бiрге</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ұнға үшiн мамандандырылған технологиялар</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жасалған жүгерiнi қайта өңдейдi.</a:t>
            </a:r>
            <a:endParaRPr lang="ru-RU" sz="2200" b="1" i="1" dirty="0" smtClean="0">
              <a:solidFill>
                <a:srgbClr val="FFFF00"/>
              </a:solidFill>
              <a:latin typeface="Times New Roman" pitchFamily="18" charset="0"/>
              <a:cs typeface="Times New Roman" pitchFamily="18" charset="0"/>
            </a:endParaRPr>
          </a:p>
          <a:p>
            <a:pPr algn="ctr"/>
            <a:r>
              <a:rPr lang="ru-RU" sz="2200" b="1" i="1" dirty="0" err="1" smtClean="0">
                <a:solidFill>
                  <a:srgbClr val="FFFF00"/>
                </a:solidFill>
                <a:latin typeface="Times New Roman" pitchFamily="18" charset="0"/>
                <a:cs typeface="Times New Roman" pitchFamily="18" charset="0"/>
              </a:rPr>
              <a:t>Бидайдың астығының сапалы</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бағасы және кiсiне</a:t>
            </a:r>
            <a:endParaRPr lang="ru-RU" sz="2200" b="1" i="1" dirty="0" smtClean="0">
              <a:solidFill>
                <a:srgbClr val="FFFF00"/>
              </a:solidFill>
              <a:latin typeface="Times New Roman" pitchFamily="18" charset="0"/>
              <a:cs typeface="Times New Roman" pitchFamily="18" charset="0"/>
            </a:endParaRPr>
          </a:p>
          <a:p>
            <a:pPr algn="ctr"/>
            <a:r>
              <a:rPr lang="ru-RU" sz="2200" b="1" i="1" dirty="0" err="1" smtClean="0">
                <a:solidFill>
                  <a:srgbClr val="FFFF00"/>
                </a:solidFill>
                <a:latin typeface="Times New Roman" pitchFamily="18" charset="0"/>
                <a:cs typeface="Times New Roman" pitchFamily="18" charset="0"/>
              </a:rPr>
              <a:t>Бидайдың астығының сапасы</a:t>
            </a:r>
            <a:r>
              <a:rPr lang="ru-RU" sz="2200" b="1" i="1" dirty="0" smtClean="0">
                <a:solidFill>
                  <a:srgbClr val="FFFF00"/>
                </a:solidFill>
                <a:latin typeface="Times New Roman" pitchFamily="18" charset="0"/>
                <a:cs typeface="Times New Roman" pitchFamily="18" charset="0"/>
              </a:rPr>
              <a:t> (9353-шi-шi ГОСТ) стандарт </a:t>
            </a:r>
            <a:r>
              <a:rPr lang="ru-RU" sz="2200" b="1" i="1" dirty="0" err="1" smtClean="0">
                <a:solidFill>
                  <a:srgbClr val="FFFF00"/>
                </a:solidFill>
                <a:latin typeface="Times New Roman" pitchFamily="18" charset="0"/>
                <a:cs typeface="Times New Roman" pitchFamily="18" charset="0"/>
              </a:rPr>
              <a:t>бойынша</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келесi</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көрсеткiштер бойынша</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бағалайды</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иiске</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түске және түссiзденгендiктер</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дымқылдық</a:t>
            </a:r>
            <a:r>
              <a:rPr lang="ru-RU" sz="2200" b="1" i="1" dirty="0" smtClean="0">
                <a:solidFill>
                  <a:srgbClr val="FFFF00"/>
                </a:solidFill>
                <a:latin typeface="Times New Roman" pitchFamily="18" charset="0"/>
                <a:cs typeface="Times New Roman" pitchFamily="18" charset="0"/>
              </a:rPr>
              <a:t>, арам </a:t>
            </a:r>
            <a:r>
              <a:rPr lang="ru-RU" sz="2200" b="1" i="1" dirty="0" err="1" smtClean="0">
                <a:solidFill>
                  <a:srgbClr val="FFFF00"/>
                </a:solidFill>
                <a:latin typeface="Times New Roman" pitchFamily="18" charset="0"/>
                <a:cs typeface="Times New Roman" pitchFamily="18" charset="0"/>
              </a:rPr>
              <a:t>және астық дақыл қоспаларын мазмұнға</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жұқтырғандық</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құлауды бiр</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үлгiдегi құрамға</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санға</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табиғиға</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шыны</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тәрiздiк</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болжырдың салмақтық үлеске және сапасы</a:t>
            </a:r>
            <a:r>
              <a:rPr lang="ru-RU" sz="2200" b="1" i="1" dirty="0" smtClean="0">
                <a:solidFill>
                  <a:srgbClr val="FFFF00"/>
                </a:solidFill>
                <a:latin typeface="Times New Roman" pitchFamily="18" charset="0"/>
                <a:cs typeface="Times New Roman" pitchFamily="18" charset="0"/>
              </a:rPr>
              <a:t>, </a:t>
            </a:r>
            <a:r>
              <a:rPr lang="ru-RU" sz="2200" b="1" i="1" dirty="0" err="1" smtClean="0">
                <a:solidFill>
                  <a:srgbClr val="FFFF00"/>
                </a:solidFill>
                <a:latin typeface="Times New Roman" pitchFamily="18" charset="0"/>
                <a:cs typeface="Times New Roman" pitchFamily="18" charset="0"/>
              </a:rPr>
              <a:t>улағыштық элементтердiң мазмұнына</a:t>
            </a:r>
            <a:r>
              <a:rPr lang="ru-RU" sz="2200" b="1" i="1" dirty="0" smtClean="0">
                <a:solidFill>
                  <a:srgbClr val="FFFF00"/>
                </a:solidFill>
                <a:latin typeface="Times New Roman" pitchFamily="18" charset="0"/>
                <a:cs typeface="Times New Roman" pitchFamily="18" charset="0"/>
              </a:rPr>
              <a:t>.</a:t>
            </a:r>
          </a:p>
          <a:p>
            <a:pPr algn="ctr"/>
            <a:endParaRPr lang="ru-RU" sz="2000" b="1" i="1" dirty="0">
              <a:solidFill>
                <a:srgbClr val="FFFF00"/>
              </a:solidFill>
              <a:latin typeface="Times New Roman" pitchFamily="18" charset="0"/>
              <a:cs typeface="Times New Roman" pitchFamily="18"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214282" y="142852"/>
            <a:ext cx="8715436" cy="4909722"/>
          </a:xfrm>
        </p:spPr>
        <p:txBody>
          <a:bodyPr>
            <a:noAutofit/>
          </a:bodyPr>
          <a:lstStyle/>
          <a:p>
            <a:pPr algn="ctr"/>
            <a:r>
              <a:rPr lang="ru-RU" sz="2800" b="1" i="1" dirty="0" err="1" smtClean="0">
                <a:solidFill>
                  <a:srgbClr val="FFFF00"/>
                </a:solidFill>
                <a:latin typeface="Times New Roman" pitchFamily="18" charset="0"/>
                <a:cs typeface="Times New Roman" pitchFamily="18" charset="0"/>
              </a:rPr>
              <a:t>Астықтың сапаны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бақылауы және оның өңдеуiнiң өнiмдерi өнiмнiң партиясы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тексерудiң жанында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iске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асады</a:t>
            </a:r>
            <a:r>
              <a:rPr lang="ru-RU" sz="2800" b="1" i="1" dirty="0" smtClean="0">
                <a:solidFill>
                  <a:srgbClr val="FFFF00"/>
                </a:solidFill>
                <a:latin typeface="Times New Roman" pitchFamily="18" charset="0"/>
                <a:cs typeface="Times New Roman" pitchFamily="18" charset="0"/>
              </a:rPr>
              <a:t>.</a:t>
            </a:r>
          </a:p>
          <a:p>
            <a:pPr algn="ctr"/>
            <a:r>
              <a:rPr lang="ru-RU" sz="2800" b="1" i="1" dirty="0" err="1" smtClean="0">
                <a:solidFill>
                  <a:srgbClr val="FFFF00"/>
                </a:solidFill>
                <a:latin typeface="Times New Roman" pitchFamily="18" charset="0"/>
                <a:cs typeface="Times New Roman" pitchFamily="18" charset="0"/>
              </a:rPr>
              <a:t>Бидайдың астығының сапалы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бағасы және кiсiне</a:t>
            </a:r>
            <a:endParaRPr lang="ru-RU" sz="2800" b="1" i="1" dirty="0" smtClean="0">
              <a:solidFill>
                <a:srgbClr val="FFFF00"/>
              </a:solidFill>
              <a:latin typeface="Times New Roman" pitchFamily="18" charset="0"/>
              <a:cs typeface="Times New Roman" pitchFamily="18" charset="0"/>
            </a:endParaRPr>
          </a:p>
          <a:p>
            <a:pPr algn="ctr"/>
            <a:r>
              <a:rPr lang="ru-RU" sz="2800" b="1" i="1" dirty="0" err="1" smtClean="0">
                <a:solidFill>
                  <a:srgbClr val="FFFF00"/>
                </a:solidFill>
                <a:latin typeface="Times New Roman" pitchFamily="18" charset="0"/>
                <a:cs typeface="Times New Roman" pitchFamily="18" charset="0"/>
              </a:rPr>
              <a:t>Бидайдың астығының сапасы</a:t>
            </a:r>
            <a:r>
              <a:rPr lang="ru-RU" sz="2800" b="1" i="1" dirty="0" smtClean="0">
                <a:solidFill>
                  <a:srgbClr val="FFFF00"/>
                </a:solidFill>
                <a:latin typeface="Times New Roman" pitchFamily="18" charset="0"/>
                <a:cs typeface="Times New Roman" pitchFamily="18" charset="0"/>
              </a:rPr>
              <a:t> (9353-шi-шi ГОСТ) стандарт </a:t>
            </a:r>
            <a:r>
              <a:rPr lang="ru-RU" sz="2800" b="1" i="1" dirty="0" err="1" smtClean="0">
                <a:solidFill>
                  <a:srgbClr val="FFFF00"/>
                </a:solidFill>
                <a:latin typeface="Times New Roman" pitchFamily="18" charset="0"/>
                <a:cs typeface="Times New Roman" pitchFamily="18" charset="0"/>
              </a:rPr>
              <a:t>бойынша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келесi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көрсеткiштер бойынша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бағалайды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иiске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түске және түссiзденгендiктер</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дымқылдық</a:t>
            </a:r>
            <a:r>
              <a:rPr lang="ru-RU" sz="2800" b="1" i="1" dirty="0" smtClean="0">
                <a:solidFill>
                  <a:srgbClr val="FFFF00"/>
                </a:solidFill>
                <a:latin typeface="Times New Roman" pitchFamily="18" charset="0"/>
                <a:cs typeface="Times New Roman" pitchFamily="18" charset="0"/>
              </a:rPr>
              <a:t>, арам </a:t>
            </a:r>
            <a:r>
              <a:rPr lang="ru-RU" sz="2800" b="1" i="1" dirty="0" err="1" smtClean="0">
                <a:solidFill>
                  <a:srgbClr val="FFFF00"/>
                </a:solidFill>
                <a:latin typeface="Times New Roman" pitchFamily="18" charset="0"/>
                <a:cs typeface="Times New Roman" pitchFamily="18" charset="0"/>
              </a:rPr>
              <a:t>және астық дақыл қоспаларын мазмұнға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жұқтырғандық</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құлауды бiр</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үлгiдегi құрамға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санға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табиғиға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шыны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тәрiздiк</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болжырдың салмақтық үлеске және сапасы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улағыштық элементтердiң мазмұнына</a:t>
            </a:r>
            <a:r>
              <a:rPr lang="ru-RU" sz="2800" b="1" i="1" dirty="0" smtClean="0">
                <a:solidFill>
                  <a:srgbClr val="FFFF00"/>
                </a:solidFill>
                <a:latin typeface="Times New Roman" pitchFamily="18" charset="0"/>
                <a:cs typeface="Times New Roman" pitchFamily="18" charset="0"/>
              </a:rPr>
              <a:t>.</a:t>
            </a:r>
          </a:p>
          <a:p>
            <a:pPr algn="ctr"/>
            <a:r>
              <a:rPr lang="ru-RU" sz="2800" b="1" i="1" dirty="0" err="1" smtClean="0">
                <a:solidFill>
                  <a:srgbClr val="FFFF00"/>
                </a:solidFill>
                <a:latin typeface="Times New Roman" pitchFamily="18" charset="0"/>
                <a:cs typeface="Times New Roman" pitchFamily="18" charset="0"/>
              </a:rPr>
              <a:t>Астықтың сапаны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бақылауы және оның өңдеуiнiң өнiмдерi өнiмнiң партиясы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тексерудiң жанында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iске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асады</a:t>
            </a:r>
            <a:r>
              <a:rPr lang="ru-RU" sz="2800" b="1" i="1" dirty="0" smtClean="0">
                <a:solidFill>
                  <a:srgbClr val="FFFF00"/>
                </a:solidFill>
                <a:latin typeface="Times New Roman" pitchFamily="18" charset="0"/>
                <a:cs typeface="Times New Roman" pitchFamily="18" charset="0"/>
              </a:rPr>
              <a:t>.</a:t>
            </a:r>
          </a:p>
          <a:p>
            <a:pPr algn="ctr"/>
            <a:endParaRPr lang="ru-RU" sz="2800" b="1" i="1" dirty="0">
              <a:solidFill>
                <a:srgbClr val="FFFF00"/>
              </a:solidFill>
              <a:latin typeface="Times New Roman" pitchFamily="18" charset="0"/>
              <a:cs typeface="Times New Roman" pitchFamily="18"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0" y="0"/>
            <a:ext cx="9144000" cy="6858000"/>
          </a:xfrm>
        </p:spPr>
        <p:txBody>
          <a:bodyPr>
            <a:noAutofit/>
          </a:bodyPr>
          <a:lstStyle/>
          <a:p>
            <a:pPr algn="ctr"/>
            <a:r>
              <a:rPr lang="ru-RU" sz="2400" b="1" i="1" dirty="0" err="1" smtClean="0">
                <a:latin typeface="Times New Roman" pitchFamily="18" charset="0"/>
                <a:cs typeface="Times New Roman" pitchFamily="18" charset="0"/>
              </a:rPr>
              <a:t>Ұн </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астықтың өңдеуiн ең маңызды өнiм.</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Ол</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астықтың ұнтақтары жолымен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және түрге, түрге және </a:t>
            </a:r>
            <a:r>
              <a:rPr lang="ru-RU" sz="2400" b="1" i="1" dirty="0" smtClean="0">
                <a:latin typeface="Times New Roman" pitchFamily="18" charset="0"/>
                <a:cs typeface="Times New Roman" pitchFamily="18" charset="0"/>
              </a:rPr>
              <a:t>сорт </a:t>
            </a:r>
            <a:r>
              <a:rPr lang="ru-RU" sz="2400" b="1" i="1" dirty="0" err="1" smtClean="0">
                <a:latin typeface="Times New Roman" pitchFamily="18" charset="0"/>
                <a:cs typeface="Times New Roman" pitchFamily="18" charset="0"/>
              </a:rPr>
              <a:t>бойынша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классификациялайды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Ұнның түрi одан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алынған нан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мәдениетiмен анықталады.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Ұнды бидай</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қара бидай</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арпа</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сұлы, күрiш, бұршағы, қарақұмық, </a:t>
            </a:r>
            <a:r>
              <a:rPr lang="ru-RU" sz="2400" b="1" i="1" dirty="0" smtClean="0">
                <a:latin typeface="Times New Roman" pitchFamily="18" charset="0"/>
                <a:cs typeface="Times New Roman" pitchFamily="18" charset="0"/>
              </a:rPr>
              <a:t>соя </a:t>
            </a:r>
            <a:r>
              <a:rPr lang="ru-RU" sz="2400" b="1" i="1" dirty="0" err="1" smtClean="0">
                <a:latin typeface="Times New Roman" pitchFamily="18" charset="0"/>
                <a:cs typeface="Times New Roman" pitchFamily="18" charset="0"/>
              </a:rPr>
              <a:t>танып</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бiледi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Ұнды бiр</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мәдениеттен алуға болады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және бидайға араластыр</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және </a:t>
            </a:r>
            <a:r>
              <a:rPr lang="ru-RU" sz="2400" b="1" i="1" dirty="0" smtClean="0">
                <a:latin typeface="Times New Roman" pitchFamily="18" charset="0"/>
                <a:cs typeface="Times New Roman" pitchFamily="18" charset="0"/>
              </a:rPr>
              <a:t>(</a:t>
            </a:r>
            <a:r>
              <a:rPr lang="ru-RU" sz="2400" b="1" i="1" dirty="0" err="1" smtClean="0">
                <a:latin typeface="Times New Roman" pitchFamily="18" charset="0"/>
                <a:cs typeface="Times New Roman" pitchFamily="18" charset="0"/>
              </a:rPr>
              <a:t>бидай</a:t>
            </a:r>
            <a:r>
              <a:rPr lang="ru-RU" sz="2400" b="1" i="1" dirty="0" smtClean="0">
                <a:latin typeface="Times New Roman" pitchFamily="18" charset="0"/>
                <a:cs typeface="Times New Roman" pitchFamily="18" charset="0"/>
              </a:rPr>
              <a:t> - </a:t>
            </a:r>
            <a:r>
              <a:rPr lang="ru-RU" sz="2400" b="1" i="1" dirty="0" err="1" smtClean="0">
                <a:latin typeface="Times New Roman" pitchFamily="18" charset="0"/>
                <a:cs typeface="Times New Roman" pitchFamily="18" charset="0"/>
              </a:rPr>
              <a:t>қара бидай</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және қара бидай-бидай</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кiсiне</a:t>
            </a:r>
            <a:r>
              <a:rPr lang="ru-RU" sz="2400" b="1" i="1" dirty="0" smtClean="0">
                <a:latin typeface="Times New Roman" pitchFamily="18" charset="0"/>
                <a:cs typeface="Times New Roman" pitchFamily="18" charset="0"/>
              </a:rPr>
              <a:t>.</a:t>
            </a:r>
          </a:p>
          <a:p>
            <a:pPr algn="ctr"/>
            <a:r>
              <a:rPr lang="ru-RU" sz="2400" b="1" i="1" dirty="0" err="1" smtClean="0">
                <a:latin typeface="Times New Roman" pitchFamily="18" charset="0"/>
                <a:cs typeface="Times New Roman" pitchFamily="18" charset="0"/>
              </a:rPr>
              <a:t>Ұнның түрiмен оның мақсаттық тағайындауымен анықталады.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Мысалы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 бидай</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наубай</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және </a:t>
            </a:r>
            <a:r>
              <a:rPr lang="ru-RU" sz="2400" b="1" i="1" dirty="0" smtClean="0">
                <a:latin typeface="Times New Roman" pitchFamily="18" charset="0"/>
                <a:cs typeface="Times New Roman" pitchFamily="18" charset="0"/>
              </a:rPr>
              <a:t>макарон </a:t>
            </a:r>
            <a:r>
              <a:rPr lang="ru-RU" sz="2400" b="1" i="1" dirty="0" err="1" smtClean="0">
                <a:latin typeface="Times New Roman" pitchFamily="18" charset="0"/>
                <a:cs typeface="Times New Roman" pitchFamily="18" charset="0"/>
              </a:rPr>
              <a:t>iстеп</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шығарыла алады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Наубай</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 жұмсақ бидайдан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iстеп</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шығарылады, </a:t>
            </a:r>
            <a:r>
              <a:rPr lang="ru-RU" sz="2400" b="1" i="1" dirty="0" smtClean="0">
                <a:latin typeface="Times New Roman" pitchFamily="18" charset="0"/>
                <a:cs typeface="Times New Roman" pitchFamily="18" charset="0"/>
              </a:rPr>
              <a:t>макарон - </a:t>
            </a:r>
            <a:r>
              <a:rPr lang="ru-RU" sz="2400" b="1" i="1" dirty="0" err="1" smtClean="0">
                <a:latin typeface="Times New Roman" pitchFamily="18" charset="0"/>
                <a:cs typeface="Times New Roman" pitchFamily="18" charset="0"/>
              </a:rPr>
              <a:t>қатты шыны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сияқты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Қара бидай</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 </a:t>
            </a:r>
            <a:r>
              <a:rPr lang="ru-RU" sz="2400" b="1" i="1" dirty="0" smtClean="0">
                <a:latin typeface="Times New Roman" pitchFamily="18" charset="0"/>
                <a:cs typeface="Times New Roman" pitchFamily="18" charset="0"/>
              </a:rPr>
              <a:t>тек </a:t>
            </a:r>
            <a:r>
              <a:rPr lang="ru-RU" sz="2400" b="1" i="1" dirty="0" err="1" smtClean="0">
                <a:latin typeface="Times New Roman" pitchFamily="18" charset="0"/>
                <a:cs typeface="Times New Roman" pitchFamily="18" charset="0"/>
              </a:rPr>
              <a:t>қана наубай</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iстеп</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шығарылады</a:t>
            </a:r>
            <a:r>
              <a:rPr lang="ru-RU" sz="2400" b="1" i="1" dirty="0" smtClean="0">
                <a:latin typeface="Times New Roman" pitchFamily="18" charset="0"/>
                <a:cs typeface="Times New Roman" pitchFamily="18" charset="0"/>
              </a:rPr>
              <a:t>.</a:t>
            </a:r>
          </a:p>
          <a:p>
            <a:pPr algn="ctr"/>
            <a:r>
              <a:rPr lang="ru-RU" sz="2400" b="1" i="1" dirty="0" err="1" smtClean="0">
                <a:latin typeface="Times New Roman" pitchFamily="18" charset="0"/>
                <a:cs typeface="Times New Roman" pitchFamily="18" charset="0"/>
              </a:rPr>
              <a:t>Ұнның сорты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оның барлық түрдiңi және түрлердiң негiзгi</a:t>
            </a:r>
            <a:r>
              <a:rPr lang="ru-RU" sz="2400" b="1" i="1" dirty="0" smtClean="0">
                <a:latin typeface="Times New Roman" pitchFamily="18" charset="0"/>
                <a:cs typeface="Times New Roman" pitchFamily="18" charset="0"/>
              </a:rPr>
              <a:t> сапа </a:t>
            </a:r>
            <a:r>
              <a:rPr lang="ru-RU" sz="2400" b="1" i="1" dirty="0" err="1" smtClean="0">
                <a:latin typeface="Times New Roman" pitchFamily="18" charset="0"/>
                <a:cs typeface="Times New Roman" pitchFamily="18" charset="0"/>
              </a:rPr>
              <a:t>көрсеткiштерi болып</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табылады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Ұнның сорты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шығумен олардан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байланған, яғни ұнның астықтың </a:t>
            </a:r>
            <a:r>
              <a:rPr lang="ru-RU" sz="2400" b="1" i="1" dirty="0" smtClean="0">
                <a:latin typeface="Times New Roman" pitchFamily="18" charset="0"/>
                <a:cs typeface="Times New Roman" pitchFamily="18" charset="0"/>
              </a:rPr>
              <a:t>100 кг </a:t>
            </a:r>
            <a:r>
              <a:rPr lang="ru-RU" sz="2400" b="1" i="1" dirty="0" err="1" smtClean="0">
                <a:latin typeface="Times New Roman" pitchFamily="18" charset="0"/>
                <a:cs typeface="Times New Roman" pitchFamily="18" charset="0"/>
              </a:rPr>
              <a:t>алынатын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санымен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Ұнның шығуы пайыздардағыны бiлдiредi</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Ұнның шығуы көбiрек болған сайын</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оның сорты</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сол</a:t>
            </a:r>
            <a:r>
              <a:rPr lang="ru-RU" sz="2400" b="1" i="1" dirty="0" smtClean="0">
                <a:latin typeface="Times New Roman" pitchFamily="18" charset="0"/>
                <a:cs typeface="Times New Roman" pitchFamily="18" charset="0"/>
              </a:rPr>
              <a:t> </a:t>
            </a:r>
            <a:r>
              <a:rPr lang="ru-RU" sz="2400" b="1" i="1" dirty="0" err="1" smtClean="0">
                <a:latin typeface="Times New Roman" pitchFamily="18" charset="0"/>
                <a:cs typeface="Times New Roman" pitchFamily="18" charset="0"/>
              </a:rPr>
              <a:t>төменде.</a:t>
            </a:r>
            <a:endParaRPr lang="ru-RU" sz="2400" b="1" i="1" dirty="0" smtClean="0">
              <a:latin typeface="Times New Roman" pitchFamily="18" charset="0"/>
              <a:cs typeface="Times New Roman" pitchFamily="18" charset="0"/>
            </a:endParaRPr>
          </a:p>
          <a:p>
            <a:pPr algn="ctr"/>
            <a:endParaRPr lang="ru-RU" sz="1400" b="1" i="1" dirty="0">
              <a:solidFill>
                <a:srgbClr val="FFFF00"/>
              </a:solidFill>
              <a:latin typeface="Times New Roman" pitchFamily="18" charset="0"/>
              <a:cs typeface="Times New Roman" pitchFamily="18"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214282" y="142852"/>
            <a:ext cx="8715436" cy="4838284"/>
          </a:xfrm>
        </p:spPr>
        <p:txBody>
          <a:bodyPr>
            <a:noAutofit/>
          </a:bodyPr>
          <a:lstStyle/>
          <a:p>
            <a:pPr algn="ctr"/>
            <a:r>
              <a:rPr lang="ru-RU" sz="2800" b="1" i="1" dirty="0" err="1" smtClean="0">
                <a:solidFill>
                  <a:srgbClr val="FFFF00"/>
                </a:solidFill>
                <a:latin typeface="Times New Roman" pitchFamily="18" charset="0"/>
                <a:cs typeface="Times New Roman" pitchFamily="18" charset="0"/>
              </a:rPr>
              <a:t>Ұн қара бидай</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наубай</a:t>
            </a:r>
            <a:r>
              <a:rPr lang="ru-RU" sz="2800" b="1" i="1" dirty="0" smtClean="0">
                <a:solidFill>
                  <a:srgbClr val="FFFF00"/>
                </a:solidFill>
                <a:latin typeface="Times New Roman" pitchFamily="18" charset="0"/>
                <a:cs typeface="Times New Roman" pitchFamily="18" charset="0"/>
              </a:rPr>
              <a:t> 7045-шi - </a:t>
            </a:r>
            <a:r>
              <a:rPr lang="ru-RU" sz="2800" b="1" i="1" dirty="0" err="1" smtClean="0">
                <a:solidFill>
                  <a:srgbClr val="FFFF00"/>
                </a:solidFill>
                <a:latin typeface="Times New Roman" pitchFamily="18" charset="0"/>
                <a:cs typeface="Times New Roman" pitchFamily="18" charset="0"/>
              </a:rPr>
              <a:t>үш сорттардың ГОСТы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бойынша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iстеп</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шығарылады </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және тұсқағаз қабығы сыдырылған себiлген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Астық дақыл және жарма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мәдениет алған ұнды ұннан жасалған </a:t>
            </a:r>
            <a:r>
              <a:rPr lang="ru-RU" sz="2800" b="1" i="1" dirty="0" smtClean="0">
                <a:solidFill>
                  <a:srgbClr val="FFFF00"/>
                </a:solidFill>
                <a:latin typeface="Times New Roman" pitchFamily="18" charset="0"/>
                <a:cs typeface="Times New Roman" pitchFamily="18" charset="0"/>
              </a:rPr>
              <a:t>композит </a:t>
            </a:r>
            <a:r>
              <a:rPr lang="ru-RU" sz="2800" b="1" i="1" dirty="0" err="1" smtClean="0">
                <a:solidFill>
                  <a:srgbClr val="FFFF00"/>
                </a:solidFill>
                <a:latin typeface="Times New Roman" pitchFamily="18" charset="0"/>
                <a:cs typeface="Times New Roman" pitchFamily="18" charset="0"/>
              </a:rPr>
              <a:t>қоспаларының құрамдарында қолданады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Бұл келесi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түрлер және ұнның сорттары</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сол</a:t>
            </a:r>
            <a:r>
              <a:rPr lang="ru-RU" sz="2800" b="1" i="1" dirty="0" smtClean="0">
                <a:solidFill>
                  <a:srgbClr val="FFFF00"/>
                </a:solidFill>
                <a:latin typeface="Times New Roman" pitchFamily="18" charset="0"/>
                <a:cs typeface="Times New Roman" pitchFamily="18" charset="0"/>
              </a:rPr>
              <a:t> 9293-009-00932169-шы) </a:t>
            </a:r>
            <a:r>
              <a:rPr lang="ru-RU" sz="2800" b="1" i="1" dirty="0" err="1" smtClean="0">
                <a:solidFill>
                  <a:srgbClr val="FFFF00"/>
                </a:solidFill>
                <a:latin typeface="Times New Roman" pitchFamily="18" charset="0"/>
                <a:cs typeface="Times New Roman" pitchFamily="18" charset="0"/>
              </a:rPr>
              <a:t>бидай</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ұн арпа</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сол</a:t>
            </a:r>
            <a:r>
              <a:rPr lang="ru-RU" sz="2800" b="1" i="1" dirty="0" smtClean="0">
                <a:solidFill>
                  <a:srgbClr val="FFFF00"/>
                </a:solidFill>
                <a:latin typeface="Times New Roman" pitchFamily="18" charset="0"/>
                <a:cs typeface="Times New Roman" pitchFamily="18" charset="0"/>
              </a:rPr>
              <a:t> 9293-008-00932169-шы) </a:t>
            </a:r>
            <a:r>
              <a:rPr lang="ru-RU" sz="2800" b="1" i="1" dirty="0" err="1" smtClean="0">
                <a:solidFill>
                  <a:srgbClr val="FFFF00"/>
                </a:solidFill>
                <a:latin typeface="Times New Roman" pitchFamily="18" charset="0"/>
                <a:cs typeface="Times New Roman" pitchFamily="18" charset="0"/>
              </a:rPr>
              <a:t>сұрыпталған </a:t>
            </a:r>
            <a:r>
              <a:rPr lang="ru-RU" sz="2800" b="1" i="1" dirty="0" smtClean="0">
                <a:solidFill>
                  <a:srgbClr val="FFFF00"/>
                </a:solidFill>
                <a:latin typeface="Times New Roman" pitchFamily="18" charset="0"/>
                <a:cs typeface="Times New Roman" pitchFamily="18" charset="0"/>
              </a:rPr>
              <a:t>(</a:t>
            </a:r>
            <a:r>
              <a:rPr lang="ru-RU" sz="2800" b="1" i="1" dirty="0" err="1" smtClean="0">
                <a:solidFill>
                  <a:srgbClr val="FFFF00"/>
                </a:solidFill>
                <a:latin typeface="Times New Roman" pitchFamily="18" charset="0"/>
                <a:cs typeface="Times New Roman" pitchFamily="18" charset="0"/>
              </a:rPr>
              <a:t>сол</a:t>
            </a:r>
            <a:r>
              <a:rPr lang="ru-RU" sz="2800" b="1" i="1" dirty="0" smtClean="0">
                <a:solidFill>
                  <a:srgbClr val="FFFF00"/>
                </a:solidFill>
                <a:latin typeface="Times New Roman" pitchFamily="18" charset="0"/>
                <a:cs typeface="Times New Roman" pitchFamily="18" charset="0"/>
              </a:rPr>
              <a:t> 9293-007-00932169-шы) </a:t>
            </a:r>
            <a:r>
              <a:rPr lang="ru-RU" sz="2800" b="1" i="1" dirty="0" err="1" smtClean="0">
                <a:solidFill>
                  <a:srgbClr val="FFFF00"/>
                </a:solidFill>
                <a:latin typeface="Times New Roman" pitchFamily="18" charset="0"/>
                <a:cs typeface="Times New Roman" pitchFamily="18" charset="0"/>
              </a:rPr>
              <a:t>сұрыпталған ұны ұн жүгерi </a:t>
            </a:r>
            <a:r>
              <a:rPr lang="ru-RU" sz="2800" b="1" i="1" dirty="0" smtClean="0">
                <a:solidFill>
                  <a:srgbClr val="FFFF00"/>
                </a:solidFill>
                <a:latin typeface="Times New Roman" pitchFamily="18" charset="0"/>
                <a:cs typeface="Times New Roman" pitchFamily="18" charset="0"/>
              </a:rPr>
              <a:t>(</a:t>
            </a:r>
            <a:r>
              <a:rPr lang="ru-RU" sz="2800" b="1" i="1" dirty="0" err="1" smtClean="0">
                <a:solidFill>
                  <a:srgbClr val="FFFF00"/>
                </a:solidFill>
                <a:latin typeface="Times New Roman" pitchFamily="18" charset="0"/>
                <a:cs typeface="Times New Roman" pitchFamily="18" charset="0"/>
              </a:rPr>
              <a:t>iрi</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және қылаң бере</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сұрыпталған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бұршағы ұн </a:t>
            </a:r>
            <a:r>
              <a:rPr lang="ru-RU" sz="2800" b="1" i="1" dirty="0" smtClean="0">
                <a:solidFill>
                  <a:srgbClr val="FFFF00"/>
                </a:solidFill>
                <a:latin typeface="Times New Roman" pitchFamily="18" charset="0"/>
                <a:cs typeface="Times New Roman" pitchFamily="18" charset="0"/>
              </a:rPr>
              <a:t>(</a:t>
            </a:r>
            <a:r>
              <a:rPr lang="ru-RU" sz="2800" b="1" i="1" dirty="0" err="1" smtClean="0">
                <a:solidFill>
                  <a:srgbClr val="FFFF00"/>
                </a:solidFill>
                <a:latin typeface="Times New Roman" pitchFamily="18" charset="0"/>
                <a:cs typeface="Times New Roman" pitchFamily="18" charset="0"/>
              </a:rPr>
              <a:t>сол</a:t>
            </a:r>
            <a:r>
              <a:rPr lang="ru-RU" sz="2800" b="1" i="1" dirty="0" smtClean="0">
                <a:solidFill>
                  <a:srgbClr val="FFFF00"/>
                </a:solidFill>
                <a:latin typeface="Times New Roman" pitchFamily="18" charset="0"/>
                <a:cs typeface="Times New Roman" pitchFamily="18" charset="0"/>
              </a:rPr>
              <a:t> 9293-011-00932169-шы) </a:t>
            </a:r>
            <a:r>
              <a:rPr lang="ru-RU" sz="2800" b="1" i="1" dirty="0" err="1" smtClean="0">
                <a:solidFill>
                  <a:srgbClr val="FFFF00"/>
                </a:solidFill>
                <a:latin typeface="Times New Roman" pitchFamily="18" charset="0"/>
                <a:cs typeface="Times New Roman" pitchFamily="18" charset="0"/>
              </a:rPr>
              <a:t>сұрыпталған ұнының </a:t>
            </a:r>
            <a:r>
              <a:rPr lang="ru-RU" sz="2800" b="1" i="1" dirty="0" smtClean="0">
                <a:solidFill>
                  <a:srgbClr val="FFFF00"/>
                </a:solidFill>
                <a:latin typeface="Times New Roman" pitchFamily="18" charset="0"/>
                <a:cs typeface="Times New Roman" pitchFamily="18" charset="0"/>
              </a:rPr>
              <a:t>(</a:t>
            </a:r>
            <a:r>
              <a:rPr lang="ru-RU" sz="2800" b="1" i="1" dirty="0" err="1" smtClean="0">
                <a:solidFill>
                  <a:srgbClr val="FFFF00"/>
                </a:solidFill>
                <a:latin typeface="Times New Roman" pitchFamily="18" charset="0"/>
                <a:cs typeface="Times New Roman" pitchFamily="18" charset="0"/>
              </a:rPr>
              <a:t>сол</a:t>
            </a:r>
            <a:r>
              <a:rPr lang="ru-RU" sz="2800" b="1" i="1" dirty="0" smtClean="0">
                <a:solidFill>
                  <a:srgbClr val="FFFF00"/>
                </a:solidFill>
                <a:latin typeface="Times New Roman" pitchFamily="18" charset="0"/>
                <a:cs typeface="Times New Roman" pitchFamily="18" charset="0"/>
              </a:rPr>
              <a:t> 9293-010-00932169-шы) </a:t>
            </a:r>
            <a:r>
              <a:rPr lang="ru-RU" sz="2800" b="1" i="1" dirty="0" err="1" smtClean="0">
                <a:solidFill>
                  <a:srgbClr val="FFFF00"/>
                </a:solidFill>
                <a:latin typeface="Times New Roman" pitchFamily="18" charset="0"/>
                <a:cs typeface="Times New Roman" pitchFamily="18" charset="0"/>
              </a:rPr>
              <a:t>күрiш бiрiншiсiн</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ұн бидай</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биiк</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сол</a:t>
            </a:r>
            <a:r>
              <a:rPr lang="ru-RU" sz="2800" b="1" i="1" dirty="0" smtClean="0">
                <a:solidFill>
                  <a:srgbClr val="FFFF00"/>
                </a:solidFill>
                <a:latin typeface="Times New Roman" pitchFamily="18" charset="0"/>
                <a:cs typeface="Times New Roman" pitchFamily="18" charset="0"/>
              </a:rPr>
              <a:t> 9293-003-00932169-шы) </a:t>
            </a:r>
            <a:r>
              <a:rPr lang="ru-RU" sz="2800" b="1" i="1" dirty="0" err="1" smtClean="0">
                <a:solidFill>
                  <a:srgbClr val="FFFF00"/>
                </a:solidFill>
                <a:latin typeface="Times New Roman" pitchFamily="18" charset="0"/>
                <a:cs typeface="Times New Roman" pitchFamily="18" charset="0"/>
              </a:rPr>
              <a:t>бөлшектер</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ұн </a:t>
            </a:r>
            <a:r>
              <a:rPr lang="ru-RU" sz="2800" b="1" i="1" dirty="0" smtClean="0">
                <a:solidFill>
                  <a:srgbClr val="FFFF00"/>
                </a:solidFill>
                <a:latin typeface="Times New Roman" pitchFamily="18" charset="0"/>
                <a:cs typeface="Times New Roman" pitchFamily="18" charset="0"/>
              </a:rPr>
              <a:t>(</a:t>
            </a:r>
            <a:r>
              <a:rPr lang="ru-RU" sz="2800" b="1" i="1" dirty="0" err="1" smtClean="0">
                <a:solidFill>
                  <a:srgbClr val="FFFF00"/>
                </a:solidFill>
                <a:latin typeface="Times New Roman" pitchFamily="18" charset="0"/>
                <a:cs typeface="Times New Roman" pitchFamily="18" charset="0"/>
              </a:rPr>
              <a:t>сол</a:t>
            </a:r>
            <a:r>
              <a:rPr lang="ru-RU" sz="2800" b="1" i="1" dirty="0" smtClean="0">
                <a:solidFill>
                  <a:srgbClr val="FFFF00"/>
                </a:solidFill>
                <a:latin typeface="Times New Roman" pitchFamily="18" charset="0"/>
                <a:cs typeface="Times New Roman" pitchFamily="18" charset="0"/>
              </a:rPr>
              <a:t> 9293-004-00932169-шы) (</a:t>
            </a:r>
            <a:r>
              <a:rPr lang="ru-RU" sz="2800" b="1" i="1" dirty="0" err="1" smtClean="0">
                <a:solidFill>
                  <a:srgbClr val="FFFF00"/>
                </a:solidFill>
                <a:latin typeface="Times New Roman" pitchFamily="18" charset="0"/>
                <a:cs typeface="Times New Roman" pitchFamily="18" charset="0"/>
              </a:rPr>
              <a:t>докторлық </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тағамдық талшық байытылған бидай</a:t>
            </a:r>
            <a:r>
              <a:rPr lang="ru-RU" sz="2800" b="1" i="1" dirty="0" smtClean="0">
                <a:solidFill>
                  <a:srgbClr val="FFFF00"/>
                </a:solidFill>
                <a:latin typeface="Times New Roman" pitchFamily="18" charset="0"/>
                <a:cs typeface="Times New Roman" pitchFamily="18" charset="0"/>
              </a:rPr>
              <a:t> </a:t>
            </a:r>
            <a:r>
              <a:rPr lang="ru-RU" sz="2800" b="1" i="1" dirty="0" err="1" smtClean="0">
                <a:solidFill>
                  <a:srgbClr val="FFFF00"/>
                </a:solidFill>
                <a:latin typeface="Times New Roman" pitchFamily="18" charset="0"/>
                <a:cs typeface="Times New Roman" pitchFamily="18" charset="0"/>
              </a:rPr>
              <a:t>отрубянистыхтың </a:t>
            </a:r>
            <a:r>
              <a:rPr lang="ru-RU" sz="2800" b="1" i="1" dirty="0" err="1" smtClean="0">
                <a:solidFill>
                  <a:srgbClr val="FFFF00"/>
                </a:solidFill>
                <a:latin typeface="Times New Roman" pitchFamily="18" charset="0"/>
                <a:cs typeface="Times New Roman" pitchFamily="18" charset="0"/>
              </a:rPr>
              <a:t>мазмұны</a:t>
            </a:r>
            <a:r>
              <a:rPr lang="ru-RU" sz="2800" b="1" i="1" dirty="0" smtClean="0">
                <a:solidFill>
                  <a:srgbClr val="FFFF00"/>
                </a:solidFill>
                <a:latin typeface="Times New Roman" pitchFamily="18" charset="0"/>
                <a:cs typeface="Times New Roman" pitchFamily="18" charset="0"/>
              </a:rPr>
              <a:t>.</a:t>
            </a:r>
            <a:endParaRPr lang="ru-RU" sz="2800" b="1" i="1" dirty="0" smtClean="0">
              <a:solidFill>
                <a:srgbClr val="FFFF00"/>
              </a:solidFill>
              <a:latin typeface="Times New Roman" pitchFamily="18" charset="0"/>
              <a:cs typeface="Times New Roman" pitchFamily="18" charset="0"/>
            </a:endParaRPr>
          </a:p>
          <a:p>
            <a:pPr algn="ctr"/>
            <a:endParaRPr lang="ru-RU" sz="2800" b="1" i="1" dirty="0">
              <a:solidFill>
                <a:srgbClr val="FFFF00"/>
              </a:solidFill>
              <a:latin typeface="Times New Roman" pitchFamily="18" charset="0"/>
              <a:cs typeface="Times New Roman" pitchFamily="18" charset="0"/>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Поток">
  <a:themeElements>
    <a:clrScheme name="Поток">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Поток">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Поток">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37</TotalTime>
  <Words>2009</Words>
  <Application>Microsoft Office PowerPoint</Application>
  <PresentationFormat>Экран (4:3)</PresentationFormat>
  <Paragraphs>53</Paragraphs>
  <Slides>20</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20</vt:i4>
      </vt:variant>
    </vt:vector>
  </HeadingPairs>
  <TitlesOfParts>
    <vt:vector size="21" baseType="lpstr">
      <vt:lpstr>Поток</vt:lpstr>
      <vt:lpstr>Тақырып</vt:lpstr>
      <vt:lpstr>Мақсаты:</vt:lpstr>
      <vt:lpstr>Жоспар:</vt:lpstr>
      <vt:lpstr>Слайд 4</vt:lpstr>
      <vt:lpstr>Слайд 5</vt:lpstr>
      <vt:lpstr>Слайд 6</vt:lpstr>
      <vt:lpstr>Слайд 7</vt:lpstr>
      <vt:lpstr>Слайд 8</vt:lpstr>
      <vt:lpstr>Слайд 9</vt:lpstr>
      <vt:lpstr>Слайд 10</vt:lpstr>
      <vt:lpstr>Слайд 11</vt:lpstr>
      <vt:lpstr>Слайд 12</vt:lpstr>
      <vt:lpstr>Слайд 13</vt:lpstr>
      <vt:lpstr>Слайд 14</vt:lpstr>
      <vt:lpstr>Слайд 15</vt:lpstr>
      <vt:lpstr>Слайд 16</vt:lpstr>
      <vt:lpstr>Слайд 17</vt:lpstr>
      <vt:lpstr>Слайд 18</vt:lpstr>
      <vt:lpstr>Слайд 19</vt:lpstr>
      <vt:lpstr>Слайд 20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Тақырып</dc:title>
  <cp:lastModifiedBy>ADMIN</cp:lastModifiedBy>
  <cp:revision>5</cp:revision>
  <dcterms:modified xsi:type="dcterms:W3CDTF">2012-05-06T19:10:31Z</dcterms:modified>
</cp:coreProperties>
</file>

<file path=docProps/thumbnail.jpeg>
</file>