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735763" cy="98694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57347"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8A183CDF-3BFA-4595-87B8-8CAC402230B5}" type="datetimeFigureOut">
              <a:rPr lang="ru-RU"/>
              <a:pPr/>
              <a:t>02.05.2013</a:t>
            </a:fld>
            <a:endParaRPr lang="ru-RU"/>
          </a:p>
        </p:txBody>
      </p:sp>
      <p:sp>
        <p:nvSpPr>
          <p:cNvPr id="57348"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57349"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7350"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57351"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7B06F54-5EE4-4DA7-B99E-FB92AD730712}"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4"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ая соединительная линия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Прямоугольник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Овал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ru-RU" smtClean="0"/>
              <a:t>Образец заголовка</a:t>
            </a:r>
            <a:endParaRPr lang="en-US"/>
          </a:p>
        </p:txBody>
      </p:sp>
      <p:sp>
        <p:nvSpPr>
          <p:cNvPr id="15" name="Дата 27"/>
          <p:cNvSpPr>
            <a:spLocks noGrp="1"/>
          </p:cNvSpPr>
          <p:nvPr>
            <p:ph type="dt" sz="half" idx="10"/>
          </p:nvPr>
        </p:nvSpPr>
        <p:spPr/>
        <p:txBody>
          <a:bodyPr/>
          <a:lstStyle>
            <a:lvl1pPr>
              <a:defRPr/>
            </a:lvl1pPr>
          </a:lstStyle>
          <a:p>
            <a:pPr>
              <a:defRPr/>
            </a:pPr>
            <a:fld id="{474CE743-D8AB-434B-A157-0716E4AAC83E}" type="datetime1">
              <a:rPr lang="en-US"/>
              <a:pPr>
                <a:defRPr/>
              </a:pPr>
              <a:t>5/2/2013</a:t>
            </a:fld>
            <a:endParaRPr lang="en-US"/>
          </a:p>
        </p:txBody>
      </p:sp>
      <p:sp>
        <p:nvSpPr>
          <p:cNvPr id="16" name="Нижний колонтитул 16"/>
          <p:cNvSpPr>
            <a:spLocks noGrp="1"/>
          </p:cNvSpPr>
          <p:nvPr>
            <p:ph type="ftr" sz="quarter" idx="11"/>
          </p:nvPr>
        </p:nvSpPr>
        <p:spPr/>
        <p:txBody>
          <a:bodyPr/>
          <a:lstStyle>
            <a:lvl1pPr>
              <a:defRPr/>
            </a:lvl1pPr>
          </a:lstStyle>
          <a:p>
            <a:endParaRPr lang="ru-RU"/>
          </a:p>
        </p:txBody>
      </p:sp>
      <p:sp>
        <p:nvSpPr>
          <p:cNvPr id="17" name="Номер слайда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FB37DA67-6D2E-4A71-ADD9-F2C081A52FC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BA2FA8D8-359B-4746-B4BC-089CE5D3870D}" type="datetime1">
              <a:rPr lang="en-US"/>
              <a:pPr>
                <a:defRPr/>
              </a:pPr>
              <a:t>5/2/2013</a:t>
            </a:fld>
            <a:endParaRPr lang="en-US"/>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314957AE-98A3-46CB-A90F-B0AAF264FC0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4"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Прямая соединительная линия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Овал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Овал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lang="ru-RU" smtClean="0"/>
              <a:t>Образец заголовка</a:t>
            </a:r>
            <a:endParaRPr lang="en-US"/>
          </a:p>
        </p:txBody>
      </p:sp>
      <p:sp>
        <p:nvSpPr>
          <p:cNvPr id="13" name="Номер слайда 5"/>
          <p:cNvSpPr>
            <a:spLocks noGrp="1"/>
          </p:cNvSpPr>
          <p:nvPr>
            <p:ph type="sldNum" sz="quarter" idx="10"/>
          </p:nvPr>
        </p:nvSpPr>
        <p:spPr>
          <a:xfrm>
            <a:off x="6915150" y="3009900"/>
            <a:ext cx="457200" cy="441325"/>
          </a:xfrm>
        </p:spPr>
        <p:txBody>
          <a:bodyPr/>
          <a:lstStyle>
            <a:lvl1pPr>
              <a:defRPr/>
            </a:lvl1pPr>
          </a:lstStyle>
          <a:p>
            <a:pPr>
              <a:defRPr/>
            </a:pPr>
            <a:fld id="{BFF08451-ED41-4D7D-9141-06DAD0AAC7AB}" type="slidenum">
              <a:rPr lang="en-US"/>
              <a:pPr>
                <a:defRPr/>
              </a:pPr>
              <a:t>‹#›</a:t>
            </a:fld>
            <a:endParaRPr lang="en-US"/>
          </a:p>
        </p:txBody>
      </p:sp>
      <p:sp>
        <p:nvSpPr>
          <p:cNvPr id="14" name="Дата 3"/>
          <p:cNvSpPr>
            <a:spLocks noGrp="1"/>
          </p:cNvSpPr>
          <p:nvPr>
            <p:ph type="dt" sz="half" idx="11"/>
          </p:nvPr>
        </p:nvSpPr>
        <p:spPr/>
        <p:txBody>
          <a:bodyPr/>
          <a:lstStyle>
            <a:lvl1pPr>
              <a:defRPr/>
            </a:lvl1pPr>
          </a:lstStyle>
          <a:p>
            <a:pPr>
              <a:defRPr/>
            </a:pPr>
            <a:fld id="{52B6F01B-77AF-4C73-82CE-7916B4F33E03}" type="datetime1">
              <a:rPr lang="en-US"/>
              <a:pPr>
                <a:defRPr/>
              </a:pPr>
              <a:t>5/2/2013</a:t>
            </a:fld>
            <a:endParaRPr lang="en-US"/>
          </a:p>
        </p:txBody>
      </p:sp>
      <p:sp>
        <p:nvSpPr>
          <p:cNvPr id="15" name="Нижний колонтитул 4"/>
          <p:cNvSpPr>
            <a:spLocks noGrp="1"/>
          </p:cNvSpPr>
          <p:nvPr>
            <p:ph type="ftr" sz="quarter" idx="12"/>
          </p:nvPr>
        </p:nvSpPr>
        <p:spPr/>
        <p:txBody>
          <a:bodyPr/>
          <a:lstStyle>
            <a:lvl1pPr>
              <a:defRPr/>
            </a:lvl1p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lang="ru-RU" smtClean="0"/>
              <a:t>Образец заголовка</a:t>
            </a:r>
            <a:endParaRPr lang="en-US"/>
          </a:p>
        </p:txBody>
      </p:sp>
      <p:sp>
        <p:nvSpPr>
          <p:cNvPr id="8" name="Содержимое 7"/>
          <p:cNvSpPr>
            <a:spLocks noGrp="1"/>
          </p:cNvSpPr>
          <p:nvPr>
            <p:ph sz="quarter" idx="1"/>
          </p:nvPr>
        </p:nvSpPr>
        <p:spPr>
          <a:xfrm>
            <a:off x="301752" y="1527048"/>
            <a:ext cx="850392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47EBCA35-2918-4714-A915-DB345485F69B}" type="datetime1">
              <a:rPr lang="en-US"/>
              <a:pPr>
                <a:defRPr/>
              </a:pPr>
              <a:t>5/2/2013</a:t>
            </a:fld>
            <a:endParaRPr lang="en-US"/>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a:xfrm>
            <a:off x="4362450" y="1027113"/>
            <a:ext cx="457200" cy="441325"/>
          </a:xfrm>
        </p:spPr>
        <p:txBody>
          <a:bodyPr/>
          <a:lstStyle>
            <a:lvl1pPr>
              <a:defRPr/>
            </a:lvl1pPr>
          </a:lstStyle>
          <a:p>
            <a:pPr>
              <a:defRPr/>
            </a:pPr>
            <a:fld id="{E7FE7E67-4CC4-4634-A50A-D538A7C824C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оугольник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Прямая соединительная линия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Овал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Текст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 name="Заголовок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ru-RU" smtClean="0"/>
              <a:t>Образец заголовка</a:t>
            </a:r>
            <a:endParaRPr lang="en-US"/>
          </a:p>
        </p:txBody>
      </p:sp>
      <p:sp>
        <p:nvSpPr>
          <p:cNvPr id="15" name="Нижний колонтитул 4"/>
          <p:cNvSpPr>
            <a:spLocks noGrp="1"/>
          </p:cNvSpPr>
          <p:nvPr>
            <p:ph type="ftr" sz="quarter" idx="10"/>
          </p:nvPr>
        </p:nvSpPr>
        <p:spPr/>
        <p:txBody>
          <a:bodyPr/>
          <a:lstStyle>
            <a:lvl1pPr>
              <a:defRPr/>
            </a:lvl1pPr>
          </a:lstStyle>
          <a:p>
            <a:endParaRPr lang="ru-RU"/>
          </a:p>
        </p:txBody>
      </p:sp>
      <p:sp>
        <p:nvSpPr>
          <p:cNvPr id="16" name="Дата 3"/>
          <p:cNvSpPr>
            <a:spLocks noGrp="1"/>
          </p:cNvSpPr>
          <p:nvPr>
            <p:ph type="dt" sz="half" idx="11"/>
          </p:nvPr>
        </p:nvSpPr>
        <p:spPr/>
        <p:txBody>
          <a:bodyPr/>
          <a:lstStyle>
            <a:lvl1pPr>
              <a:defRPr/>
            </a:lvl1pPr>
          </a:lstStyle>
          <a:p>
            <a:pPr>
              <a:defRPr/>
            </a:pPr>
            <a:fld id="{2A1ABF74-4127-4DB2-B08C-1B5523B31A67}" type="datetime1">
              <a:rPr lang="en-US"/>
              <a:pPr>
                <a:defRPr/>
              </a:pPr>
              <a:t>5/2/2013</a:t>
            </a:fld>
            <a:endParaRPr lang="en-US"/>
          </a:p>
        </p:txBody>
      </p:sp>
      <p:sp>
        <p:nvSpPr>
          <p:cNvPr id="17" name="Номер слайда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0CDD4013-DB8A-4A7D-B065-0D3779E6C3F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301752" y="228600"/>
            <a:ext cx="8534400" cy="758952"/>
          </a:xfrm>
        </p:spPr>
        <p:txBody>
          <a:bodyPr/>
          <a:lstStyle/>
          <a:p>
            <a:r>
              <a:rPr lang="ru-RU" smtClean="0"/>
              <a:t>Образец заголовка</a:t>
            </a:r>
            <a:endParaRPr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a:xfrm>
            <a:off x="5791200" y="6410325"/>
            <a:ext cx="3044825" cy="365125"/>
          </a:xfrm>
        </p:spPr>
        <p:txBody>
          <a:bodyPr/>
          <a:lstStyle>
            <a:lvl1pPr>
              <a:defRPr/>
            </a:lvl1pPr>
          </a:lstStyle>
          <a:p>
            <a:pPr>
              <a:defRPr/>
            </a:pPr>
            <a:fld id="{033C49B5-EBBD-4B95-81F7-DD7BE909FF4D}" type="datetime1">
              <a:rPr lang="en-US"/>
              <a:pPr>
                <a:defRPr/>
              </a:pPr>
              <a:t>5/2/2013</a:t>
            </a:fld>
            <a:endParaRPr lang="en-US"/>
          </a:p>
        </p:txBody>
      </p:sp>
      <p:sp>
        <p:nvSpPr>
          <p:cNvPr id="7" name="Нижний колонтитул 5"/>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pPr>
              <a:defRPr/>
            </a:pPr>
            <a:fld id="{4000B145-16E9-4FAB-BEA1-17DA15F5F60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7" name="Прямая соединительная линия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Прямоугольник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Прямоугольник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Прямая соединительная линия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Прямоугольник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Овал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Овал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4" name="Содержимое 23"/>
          <p:cNvSpPr>
            <a:spLocks noGrp="1"/>
          </p:cNvSpPr>
          <p:nvPr>
            <p:ph sz="quarter" idx="2"/>
          </p:nvPr>
        </p:nvSpPr>
        <p:spPr>
          <a:xfrm>
            <a:off x="301752" y="2471383"/>
            <a:ext cx="4041648" cy="381840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6" name="Содержимое 25"/>
          <p:cNvSpPr>
            <a:spLocks noGrp="1"/>
          </p:cNvSpPr>
          <p:nvPr>
            <p:ph sz="quarter" idx="4"/>
          </p:nvPr>
        </p:nvSpPr>
        <p:spPr>
          <a:xfrm>
            <a:off x="4800600" y="2471383"/>
            <a:ext cx="4038600" cy="38221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3" name="Заголовок 22"/>
          <p:cNvSpPr>
            <a:spLocks noGrp="1"/>
          </p:cNvSpPr>
          <p:nvPr>
            <p:ph type="title"/>
          </p:nvPr>
        </p:nvSpPr>
        <p:spPr/>
        <p:txBody>
          <a:bodyPr rtlCol="0"/>
          <a:lstStyle/>
          <a:p>
            <a:r>
              <a:rPr lang="ru-RU" smtClean="0"/>
              <a:t>Образец заголовка</a:t>
            </a:r>
            <a:endParaRPr lang="en-US"/>
          </a:p>
        </p:txBody>
      </p:sp>
      <p:sp>
        <p:nvSpPr>
          <p:cNvPr id="18" name="Дата 6"/>
          <p:cNvSpPr>
            <a:spLocks noGrp="1"/>
          </p:cNvSpPr>
          <p:nvPr>
            <p:ph type="dt" sz="half" idx="10"/>
          </p:nvPr>
        </p:nvSpPr>
        <p:spPr/>
        <p:txBody>
          <a:bodyPr/>
          <a:lstStyle>
            <a:lvl1pPr>
              <a:defRPr/>
            </a:lvl1pPr>
          </a:lstStyle>
          <a:p>
            <a:pPr>
              <a:defRPr/>
            </a:pPr>
            <a:fld id="{A1783FC7-2D9E-4045-A057-0A901E78F9C3}" type="datetime1">
              <a:rPr lang="en-US"/>
              <a:pPr>
                <a:defRPr/>
              </a:pPr>
              <a:t>5/2/2013</a:t>
            </a:fld>
            <a:endParaRPr lang="en-US"/>
          </a:p>
        </p:txBody>
      </p:sp>
      <p:sp>
        <p:nvSpPr>
          <p:cNvPr id="19" name="Нижний колонтитул 7"/>
          <p:cNvSpPr>
            <a:spLocks noGrp="1"/>
          </p:cNvSpPr>
          <p:nvPr>
            <p:ph type="ftr" sz="quarter" idx="11"/>
          </p:nvPr>
        </p:nvSpPr>
        <p:spPr>
          <a:xfrm>
            <a:off x="304800" y="6410325"/>
            <a:ext cx="3581400" cy="365125"/>
          </a:xfrm>
        </p:spPr>
        <p:txBody>
          <a:bodyPr/>
          <a:lstStyle>
            <a:lvl1pPr>
              <a:defRPr/>
            </a:lvl1pPr>
          </a:lstStyle>
          <a:p>
            <a:endParaRPr lang="ru-RU"/>
          </a:p>
        </p:txBody>
      </p:sp>
      <p:sp>
        <p:nvSpPr>
          <p:cNvPr id="20" name="Номер слайда 8"/>
          <p:cNvSpPr>
            <a:spLocks noGrp="1"/>
          </p:cNvSpPr>
          <p:nvPr>
            <p:ph type="sldNum" sz="quarter" idx="12"/>
          </p:nvPr>
        </p:nvSpPr>
        <p:spPr>
          <a:xfrm>
            <a:off x="4343400" y="1042988"/>
            <a:ext cx="457200" cy="441325"/>
          </a:xfrm>
        </p:spPr>
        <p:txBody>
          <a:bodyPr/>
          <a:lstStyle>
            <a:lvl1pPr algn="ctr">
              <a:defRPr/>
            </a:lvl1pPr>
          </a:lstStyle>
          <a:p>
            <a:pPr>
              <a:defRPr/>
            </a:pPr>
            <a:fld id="{B199484A-F090-44A8-BD87-E602AE31561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fld id="{F426625B-0F4E-4055-87FB-98FD9ECCC6DB}" type="datetime1">
              <a:rPr lang="en-US"/>
              <a:pPr>
                <a:defRPr/>
              </a:pPr>
              <a:t>5/2/2013</a:t>
            </a:fld>
            <a:endParaRPr lang="en-US"/>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a:xfrm>
            <a:off x="4343400" y="1036638"/>
            <a:ext cx="457200" cy="441325"/>
          </a:xfrm>
        </p:spPr>
        <p:txBody>
          <a:bodyPr/>
          <a:lstStyle>
            <a:lvl1pPr>
              <a:defRPr/>
            </a:lvl1pPr>
          </a:lstStyle>
          <a:p>
            <a:pPr>
              <a:defRPr/>
            </a:pPr>
            <a:fld id="{A5B3497F-BF69-466E-9E8E-631FA12313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3" name="Прямоугольник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4"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8" name="Дата 1"/>
          <p:cNvSpPr>
            <a:spLocks noGrp="1"/>
          </p:cNvSpPr>
          <p:nvPr>
            <p:ph type="dt" sz="half" idx="10"/>
          </p:nvPr>
        </p:nvSpPr>
        <p:spPr/>
        <p:txBody>
          <a:bodyPr/>
          <a:lstStyle>
            <a:lvl1pPr>
              <a:defRPr/>
            </a:lvl1pPr>
          </a:lstStyle>
          <a:p>
            <a:pPr>
              <a:defRPr/>
            </a:pPr>
            <a:fld id="{6F4224C9-C077-46DB-A01B-A19EF966506C}" type="datetime1">
              <a:rPr lang="en-US"/>
              <a:pPr>
                <a:defRPr/>
              </a:pPr>
              <a:t>5/2/2013</a:t>
            </a:fld>
            <a:endParaRPr lang="en-US"/>
          </a:p>
        </p:txBody>
      </p:sp>
      <p:sp>
        <p:nvSpPr>
          <p:cNvPr id="9" name="Нижний колонтитул 2"/>
          <p:cNvSpPr>
            <a:spLocks noGrp="1"/>
          </p:cNvSpPr>
          <p:nvPr>
            <p:ph type="ftr" sz="quarter" idx="11"/>
          </p:nvPr>
        </p:nvSpPr>
        <p:spPr/>
        <p:txBody>
          <a:bodyPr/>
          <a:lstStyle>
            <a:lvl1pPr>
              <a:defRPr/>
            </a:lvl1pPr>
          </a:lstStyle>
          <a:p>
            <a:endParaRPr lang="ru-RU"/>
          </a:p>
        </p:txBody>
      </p:sp>
      <p:sp>
        <p:nvSpPr>
          <p:cNvPr id="10" name="Номер слайда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F64F9A6-CDBA-4098-83B4-B57EAA611D9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оугольник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оугольник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Прямая соединительная линия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Прямоугольник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ru-RU" smtClean="0"/>
              <a:t>Образец заголовка</a:t>
            </a:r>
            <a:endParaRPr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20" name="Содержимое 19"/>
          <p:cNvSpPr>
            <a:spLocks noGrp="1"/>
          </p:cNvSpPr>
          <p:nvPr>
            <p:ph sz="quarter" idx="1"/>
          </p:nvPr>
        </p:nvSpPr>
        <p:spPr>
          <a:xfrm>
            <a:off x="3124200" y="685800"/>
            <a:ext cx="5638800" cy="5410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6" name="Номер слайда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01D22CE8-2FD9-43CB-A71E-165852C77CAB}" type="slidenum">
              <a:rPr lang="en-US"/>
              <a:pPr>
                <a:defRPr/>
              </a:pPr>
              <a:t>‹#›</a:t>
            </a:fld>
            <a:endParaRPr lang="en-US"/>
          </a:p>
        </p:txBody>
      </p:sp>
      <p:sp>
        <p:nvSpPr>
          <p:cNvPr id="17" name="Дата 4"/>
          <p:cNvSpPr>
            <a:spLocks noGrp="1"/>
          </p:cNvSpPr>
          <p:nvPr>
            <p:ph type="dt" sz="half" idx="11"/>
          </p:nvPr>
        </p:nvSpPr>
        <p:spPr/>
        <p:txBody>
          <a:bodyPr/>
          <a:lstStyle>
            <a:lvl1pPr>
              <a:defRPr/>
            </a:lvl1pPr>
          </a:lstStyle>
          <a:p>
            <a:pPr>
              <a:defRPr/>
            </a:pPr>
            <a:fld id="{F59B1E53-F493-4243-A97E-8361400BE0C3}" type="datetime1">
              <a:rPr lang="en-US"/>
              <a:pPr>
                <a:defRPr/>
              </a:pPr>
              <a:t>5/2/2013</a:t>
            </a:fld>
            <a:endParaRPr lang="en-US"/>
          </a:p>
        </p:txBody>
      </p:sp>
      <p:sp>
        <p:nvSpPr>
          <p:cNvPr id="18" name="Нижний колонтитул 5"/>
          <p:cNvSpPr>
            <a:spLocks noGrp="1"/>
          </p:cNvSpPr>
          <p:nvPr>
            <p:ph type="ftr" sz="quarter" idx="12"/>
          </p:nvPr>
        </p:nvSpPr>
        <p:spPr>
          <a:xfrm>
            <a:off x="301625" y="6410325"/>
            <a:ext cx="3382963" cy="366713"/>
          </a:xfrm>
        </p:spPr>
        <p:txBody>
          <a:bodyPr/>
          <a:lstStyle>
            <a:lvl1pPr>
              <a:defRPr/>
            </a:lvl1p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Прямоугольник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Прямоугольник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Прямоугольник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ru-RU" smtClean="0"/>
              <a:t>Образец заголовка</a:t>
            </a:r>
            <a:endParaRPr lang="en-US"/>
          </a:p>
        </p:txBody>
      </p:sp>
      <p:sp>
        <p:nvSpPr>
          <p:cNvPr id="3" name="Рисунок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16" name="Номер слайда 6"/>
          <p:cNvSpPr>
            <a:spLocks noGrp="1"/>
          </p:cNvSpPr>
          <p:nvPr>
            <p:ph type="sldNum" sz="quarter" idx="10"/>
          </p:nvPr>
        </p:nvSpPr>
        <p:spPr>
          <a:xfrm>
            <a:off x="1371600" y="312738"/>
            <a:ext cx="457200" cy="441325"/>
          </a:xfrm>
        </p:spPr>
        <p:txBody>
          <a:bodyPr/>
          <a:lstStyle>
            <a:lvl1pPr>
              <a:defRPr/>
            </a:lvl1pPr>
          </a:lstStyle>
          <a:p>
            <a:pPr>
              <a:defRPr/>
            </a:pPr>
            <a:fld id="{031717C1-F7E8-4278-9B7B-02620DBD0BB8}" type="slidenum">
              <a:rPr lang="en-US"/>
              <a:pPr>
                <a:defRPr/>
              </a:pPr>
              <a:t>‹#›</a:t>
            </a:fld>
            <a:endParaRPr lang="en-US"/>
          </a:p>
        </p:txBody>
      </p:sp>
      <p:sp>
        <p:nvSpPr>
          <p:cNvPr id="17" name="Дата 4"/>
          <p:cNvSpPr>
            <a:spLocks noGrp="1"/>
          </p:cNvSpPr>
          <p:nvPr>
            <p:ph type="dt" sz="half" idx="11"/>
          </p:nvPr>
        </p:nvSpPr>
        <p:spPr>
          <a:xfrm>
            <a:off x="5788025" y="6405563"/>
            <a:ext cx="3044825" cy="365125"/>
          </a:xfrm>
        </p:spPr>
        <p:txBody>
          <a:bodyPr/>
          <a:lstStyle>
            <a:lvl1pPr>
              <a:defRPr/>
            </a:lvl1pPr>
          </a:lstStyle>
          <a:p>
            <a:pPr>
              <a:defRPr/>
            </a:pPr>
            <a:fld id="{4D2736B9-7856-4F08-B115-473F645C6A7B}" type="datetime1">
              <a:rPr lang="en-US"/>
              <a:pPr>
                <a:defRPr/>
              </a:pPr>
              <a:t>5/2/2013</a:t>
            </a:fld>
            <a:endParaRPr lang="en-US"/>
          </a:p>
        </p:txBody>
      </p:sp>
      <p:sp>
        <p:nvSpPr>
          <p:cNvPr id="18" name="Нижний колонтитул 5"/>
          <p:cNvSpPr>
            <a:spLocks noGrp="1"/>
          </p:cNvSpPr>
          <p:nvPr>
            <p:ph type="ftr" sz="quarter" idx="12"/>
          </p:nvPr>
        </p:nvSpPr>
        <p:spPr>
          <a:xfrm>
            <a:off x="301625" y="6410325"/>
            <a:ext cx="3584575" cy="366713"/>
          </a:xfrm>
        </p:spPr>
        <p:txBody>
          <a:bodyPr/>
          <a:lstStyle>
            <a:lvl1pPr>
              <a:defRPr/>
            </a:lvl1p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Прямоугольник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Дата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defRPr>
            </a:lvl1pPr>
          </a:lstStyle>
          <a:p>
            <a:pPr>
              <a:defRPr/>
            </a:pPr>
            <a:fld id="{829E4E27-FFE5-4D24-B6C6-A41860FA9425}" type="datetime1">
              <a:rPr lang="en-US"/>
              <a:pPr>
                <a:defRPr/>
              </a:pPr>
              <a:t>5/2/2013</a:t>
            </a:fld>
            <a:endParaRPr lang="en-US"/>
          </a:p>
        </p:txBody>
      </p:sp>
      <p:sp>
        <p:nvSpPr>
          <p:cNvPr id="3" name="Нижний колонтитул 2"/>
          <p:cNvSpPr>
            <a:spLocks noGrp="1"/>
          </p:cNvSpPr>
          <p:nvPr>
            <p:ph type="ftr" sz="quarter" idx="3"/>
          </p:nvPr>
        </p:nvSpPr>
        <p:spPr>
          <a:xfrm>
            <a:off x="304800" y="6410325"/>
            <a:ext cx="3581400" cy="366713"/>
          </a:xfrm>
          <a:prstGeom prst="rect">
            <a:avLst/>
          </a:prstGeom>
        </p:spPr>
        <p:txBody>
          <a:bodyPr vert="horz" wrap="square" lIns="91440" tIns="45720" rIns="91440" bIns="45720" numCol="1" anchor="t" anchorCtr="0" compatLnSpc="1">
            <a:prstTxWarp prst="textNoShape">
              <a:avLst/>
            </a:prstTxWarp>
          </a:bodyPr>
          <a:lstStyle>
            <a:lvl1pPr>
              <a:defRPr sz="1200">
                <a:solidFill>
                  <a:srgbClr val="FFFFFF"/>
                </a:solidFill>
                <a:latin typeface="Georgia" pitchFamily="18" charset="0"/>
              </a:defRPr>
            </a:lvl1pPr>
          </a:lstStyle>
          <a:p>
            <a:endParaRPr lang="ru-RU"/>
          </a:p>
        </p:txBody>
      </p:sp>
      <p:sp>
        <p:nvSpPr>
          <p:cNvPr id="8" name="Прямоугольник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Прямая соединительная линия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Овал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Овал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Номер слайда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defRPr>
            </a:lvl1pPr>
          </a:lstStyle>
          <a:p>
            <a:pPr>
              <a:defRPr/>
            </a:pPr>
            <a:fld id="{47E0AEE0-DD84-462B-9AB0-EAC6C8D979F1}" type="slidenum">
              <a:rPr lang="en-US"/>
              <a:pPr>
                <a:defRPr/>
              </a:pPr>
              <a:t>‹#›</a:t>
            </a:fld>
            <a:endParaRPr lang="en-US"/>
          </a:p>
        </p:txBody>
      </p:sp>
      <p:sp>
        <p:nvSpPr>
          <p:cNvPr id="1038" name="Заголовок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39" name="Текст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8"/>
          <p:cNvSpPr>
            <a:spLocks noGrp="1"/>
          </p:cNvSpPr>
          <p:nvPr>
            <p:ph type="sldNum" sz="quarter" idx="12"/>
          </p:nvPr>
        </p:nvSpPr>
        <p:spPr/>
        <p:txBody>
          <a:bodyPr/>
          <a:lstStyle/>
          <a:p>
            <a:pPr>
              <a:defRPr/>
            </a:pPr>
            <a:fld id="{0BF6E01A-DE82-4D64-A490-DCBE0C7D3D2D}" type="slidenum">
              <a:rPr lang="en-US"/>
              <a:pPr>
                <a:defRPr/>
              </a:pPr>
              <a:t>1</a:t>
            </a:fld>
            <a:endParaRPr lang="en-US"/>
          </a:p>
        </p:txBody>
      </p:sp>
      <p:sp>
        <p:nvSpPr>
          <p:cNvPr id="2" name="Заголовок 1"/>
          <p:cNvSpPr>
            <a:spLocks noGrp="1"/>
          </p:cNvSpPr>
          <p:nvPr>
            <p:ph type="ctrTitle"/>
          </p:nvPr>
        </p:nvSpPr>
        <p:spPr>
          <a:xfrm>
            <a:off x="684213" y="1989138"/>
            <a:ext cx="7772400" cy="1752600"/>
          </a:xfrm>
        </p:spPr>
        <p:txBody>
          <a:bodyPr>
            <a:normAutofit fontScale="90000"/>
          </a:bodyPr>
          <a:lstStyle/>
          <a:p>
            <a:pPr eaLnBrk="1" fontAlgn="auto" hangingPunct="1">
              <a:spcAft>
                <a:spcPts val="0"/>
              </a:spcAft>
              <a:defRPr/>
            </a:pPr>
            <a:r>
              <a:rPr lang="ru-RU" dirty="0" err="1" smtClean="0"/>
              <a:t>Буферлік</a:t>
            </a:r>
            <a:r>
              <a:rPr lang="ru-RU" dirty="0" smtClean="0"/>
              <a:t> </a:t>
            </a:r>
            <a:r>
              <a:rPr lang="ru-RU" dirty="0" err="1" smtClean="0"/>
              <a:t>ерітінділер.Түрлері.</a:t>
            </a:r>
            <a:r>
              <a:rPr lang="ru-RU" dirty="0" smtClean="0"/>
              <a:t> </a:t>
            </a:r>
            <a:r>
              <a:rPr lang="ru-RU" dirty="0" err="1" smtClean="0"/>
              <a:t>Химиялық анализде</a:t>
            </a:r>
            <a:r>
              <a:rPr lang="ru-RU" dirty="0" smtClean="0"/>
              <a:t> </a:t>
            </a:r>
            <a:r>
              <a:rPr lang="ru-RU" dirty="0" err="1" smtClean="0"/>
              <a:t>қолданылуы.</a:t>
            </a:r>
            <a:r>
              <a:rPr lang="ru-RU" dirty="0" smtClean="0"/>
              <a:t> </a:t>
            </a:r>
            <a:r>
              <a:rPr lang="ru-RU" dirty="0" err="1" smtClean="0"/>
              <a:t>Сутектік</a:t>
            </a:r>
            <a:r>
              <a:rPr lang="ru-RU" dirty="0" smtClean="0"/>
              <a:t> </a:t>
            </a:r>
            <a:r>
              <a:rPr lang="ru-RU" dirty="0" err="1" smtClean="0"/>
              <a:t>көрсеткіштері</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DAB1C66E-653E-4A52-B8F9-D5935798DDA6}" type="slidenum">
              <a:rPr lang="en-US"/>
              <a:pPr>
                <a:defRPr/>
              </a:pPr>
              <a:t>10</a:t>
            </a:fld>
            <a:endParaRPr lang="en-US"/>
          </a:p>
        </p:txBody>
      </p:sp>
      <p:sp>
        <p:nvSpPr>
          <p:cNvPr id="2" name="Текст 1"/>
          <p:cNvSpPr>
            <a:spLocks noGrp="1"/>
          </p:cNvSpPr>
          <p:nvPr>
            <p:ph type="body" idx="1"/>
          </p:nvPr>
        </p:nvSpPr>
        <p:spPr>
          <a:xfrm>
            <a:off x="428625" y="2743200"/>
            <a:ext cx="8429625" cy="3043238"/>
          </a:xfrm>
        </p:spPr>
        <p:txBody>
          <a:bodyPr>
            <a:normAutofit/>
          </a:bodyPr>
          <a:lstStyle/>
          <a:p>
            <a:pPr eaLnBrk="1" fontAlgn="auto" hangingPunct="1">
              <a:spcAft>
                <a:spcPts val="0"/>
              </a:spcAft>
              <a:buFont typeface="Wingdings 2"/>
              <a:buNone/>
              <a:defRPr/>
            </a:pPr>
            <a:r>
              <a:rPr lang="kk-KZ" sz="3600" i="1" dirty="0" smtClean="0"/>
              <a:t>екінші түрі</a:t>
            </a:r>
            <a:r>
              <a:rPr lang="kk-KZ" sz="3600" dirty="0" smtClean="0"/>
              <a:t> – </a:t>
            </a:r>
            <a:r>
              <a:rPr lang="kk-KZ" sz="3600" i="1" dirty="0" smtClean="0"/>
              <a:t>н е г і з д і к    б у ф е р л і к   қ о с п а л а р</a:t>
            </a:r>
            <a:r>
              <a:rPr lang="kk-KZ" sz="3600" dirty="0" smtClean="0"/>
              <a:t>,  әлсіз негізден және оның күшті қышқылмен берген тұзынан тұрады.</a:t>
            </a:r>
            <a:endParaRPr lang="en-US" sz="3600" dirty="0" smtClean="0"/>
          </a:p>
          <a:p>
            <a:pPr eaLnBrk="1" fontAlgn="auto" hangingPunct="1">
              <a:spcAft>
                <a:spcPts val="0"/>
              </a:spcAft>
              <a:buFont typeface="Wingdings 2"/>
              <a:buNone/>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6BABEFDB-B3F7-4F6B-BE3D-755946507074}" type="slidenum">
              <a:rPr lang="en-US"/>
              <a:pPr>
                <a:defRPr/>
              </a:pPr>
              <a:t>11</a:t>
            </a:fld>
            <a:endParaRPr lang="en-US"/>
          </a:p>
        </p:txBody>
      </p:sp>
      <p:sp>
        <p:nvSpPr>
          <p:cNvPr id="2" name="Заголовок 1"/>
          <p:cNvSpPr>
            <a:spLocks noGrp="1"/>
          </p:cNvSpPr>
          <p:nvPr>
            <p:ph type="title"/>
          </p:nvPr>
        </p:nvSpPr>
        <p:spPr>
          <a:xfrm>
            <a:off x="0" y="1143000"/>
            <a:ext cx="9144000" cy="758825"/>
          </a:xfrm>
        </p:spPr>
        <p:txBody>
          <a:bodyPr>
            <a:normAutofit fontScale="90000"/>
          </a:bodyPr>
          <a:lstStyle/>
          <a:p>
            <a:pPr eaLnBrk="1" fontAlgn="auto" hangingPunct="1">
              <a:spcAft>
                <a:spcPts val="0"/>
              </a:spcAft>
              <a:defRPr/>
            </a:pPr>
            <a:r>
              <a:rPr lang="kk-KZ" dirty="0" smtClean="0">
                <a:solidFill>
                  <a:schemeClr val="tx1"/>
                </a:solidFill>
              </a:rPr>
              <a:t>Буферлік жүйелер жануарлар мен адам организмінде зор роль атқарады, оны мына кестеден көруге болады:</a:t>
            </a:r>
            <a:r>
              <a:rPr lang="en-US" dirty="0" smtClean="0">
                <a:solidFill>
                  <a:schemeClr val="accent3">
                    <a:shade val="75000"/>
                  </a:schemeClr>
                </a:solidFill>
              </a:rPr>
              <a:t/>
            </a:r>
            <a:br>
              <a:rPr lang="en-US" dirty="0" smtClean="0">
                <a:solidFill>
                  <a:schemeClr val="accent3">
                    <a:shade val="75000"/>
                  </a:schemeClr>
                </a:solidFill>
              </a:rPr>
            </a:br>
            <a:endParaRPr lang="en-US" dirty="0">
              <a:solidFill>
                <a:schemeClr val="accent3">
                  <a:shade val="75000"/>
                </a:schemeClr>
              </a:solidFill>
            </a:endParaRPr>
          </a:p>
        </p:txBody>
      </p:sp>
      <p:graphicFrame>
        <p:nvGraphicFramePr>
          <p:cNvPr id="3" name="Таблица 2"/>
          <p:cNvGraphicFramePr>
            <a:graphicFrameLocks noGrp="1"/>
          </p:cNvGraphicFramePr>
          <p:nvPr/>
        </p:nvGraphicFramePr>
        <p:xfrm>
          <a:off x="214313" y="1714500"/>
          <a:ext cx="8715375" cy="4216400"/>
        </p:xfrm>
        <a:graphic>
          <a:graphicData uri="http://schemas.openxmlformats.org/drawingml/2006/table">
            <a:tbl>
              <a:tblPr/>
              <a:tblGrid>
                <a:gridCol w="2549525"/>
                <a:gridCol w="2325687"/>
                <a:gridCol w="776288"/>
                <a:gridCol w="3063875"/>
              </a:tblGrid>
              <a:tr h="108585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Буферлік   қоспаның</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рН</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Организмдегі ролі</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2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құрамы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атауы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c vMerge="1">
                  <a:txBody>
                    <a:bodyPr/>
                    <a:lstStyle/>
                    <a:p>
                      <a:endParaRPr lang="ru-RU"/>
                    </a:p>
                  </a:txBody>
                  <a:tcPr/>
                </a:tc>
              </a:tr>
              <a:tr h="782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КН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2</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РО</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 К</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2</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НРО</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фосфатты б.ж.</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7,0</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Клетка ішіндегі рН-ты тұрақтандырады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2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NаН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2</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РО</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 Nа</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2</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НРО</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Фосфатты б.ж.</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6,8</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Клетка аралық  рН-ты тұрақтандырады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2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2</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СО</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3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КНСО</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Бикарбонатты б. ж.</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7,2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Қанның рН-ын тұрақтандырады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41874D2E-3293-43F5-A0BB-D825324A85BC}" type="slidenum">
              <a:rPr lang="en-US"/>
              <a:pPr>
                <a:defRPr/>
              </a:pPr>
              <a:t>12</a:t>
            </a:fld>
            <a:endParaRPr lang="en-US"/>
          </a:p>
        </p:txBody>
      </p:sp>
      <p:sp>
        <p:nvSpPr>
          <p:cNvPr id="24577" name="Содержимое 3"/>
          <p:cNvSpPr>
            <a:spLocks noGrp="1"/>
          </p:cNvSpPr>
          <p:nvPr>
            <p:ph sz="quarter" idx="1"/>
          </p:nvPr>
        </p:nvSpPr>
        <p:spPr/>
        <p:txBody>
          <a:bodyPr/>
          <a:lstStyle/>
          <a:p>
            <a:pPr algn="ctr" eaLnBrk="1" hangingPunct="1"/>
            <a:r>
              <a:rPr lang="kk-KZ" smtClean="0"/>
              <a:t>КН</a:t>
            </a:r>
            <a:r>
              <a:rPr lang="kk-KZ" baseline="-25000" smtClean="0"/>
              <a:t>2</a:t>
            </a:r>
            <a:r>
              <a:rPr lang="kk-KZ" smtClean="0"/>
              <a:t>РО</a:t>
            </a:r>
            <a:r>
              <a:rPr lang="kk-KZ" baseline="-25000" smtClean="0"/>
              <a:t>4 </a:t>
            </a:r>
            <a:r>
              <a:rPr lang="kk-KZ" smtClean="0"/>
              <a:t>және NаН</a:t>
            </a:r>
            <a:r>
              <a:rPr lang="kk-KZ" baseline="-25000" smtClean="0"/>
              <a:t>2</a:t>
            </a:r>
            <a:r>
              <a:rPr lang="kk-KZ" smtClean="0"/>
              <a:t>РО</a:t>
            </a:r>
            <a:r>
              <a:rPr lang="kk-KZ" baseline="-25000" smtClean="0"/>
              <a:t>4</a:t>
            </a:r>
            <a:r>
              <a:rPr lang="kk-KZ" smtClean="0"/>
              <a:t>  құрамындағы  дигидрофосфат-анион Н</a:t>
            </a:r>
            <a:r>
              <a:rPr lang="kk-KZ" baseline="-25000" smtClean="0"/>
              <a:t>2</a:t>
            </a:r>
            <a:r>
              <a:rPr lang="kk-KZ" smtClean="0"/>
              <a:t>РО</a:t>
            </a:r>
            <a:r>
              <a:rPr lang="kk-KZ" baseline="-25000" smtClean="0"/>
              <a:t>4</a:t>
            </a:r>
            <a:r>
              <a:rPr lang="kk-KZ" baseline="30000" smtClean="0"/>
              <a:t>-</a:t>
            </a:r>
            <a:r>
              <a:rPr lang="kk-KZ" smtClean="0"/>
              <a:t>   әлсіз қышқыл ролін, ал К</a:t>
            </a:r>
            <a:r>
              <a:rPr lang="kk-KZ" baseline="-25000" smtClean="0"/>
              <a:t>2</a:t>
            </a:r>
            <a:r>
              <a:rPr lang="kk-KZ" smtClean="0"/>
              <a:t>НРО</a:t>
            </a:r>
            <a:r>
              <a:rPr lang="kk-KZ" baseline="-25000" smtClean="0"/>
              <a:t>4 </a:t>
            </a:r>
            <a:r>
              <a:rPr lang="kk-KZ" smtClean="0"/>
              <a:t>және Nа</a:t>
            </a:r>
            <a:r>
              <a:rPr lang="kk-KZ" baseline="-25000" smtClean="0"/>
              <a:t>2</a:t>
            </a:r>
            <a:r>
              <a:rPr lang="kk-KZ" smtClean="0"/>
              <a:t>НРО</a:t>
            </a:r>
            <a:r>
              <a:rPr lang="kk-KZ" baseline="-25000" smtClean="0"/>
              <a:t>4</a:t>
            </a:r>
            <a:r>
              <a:rPr lang="kk-KZ" smtClean="0"/>
              <a:t>  құрамындағы  гидрофосфат анион НРО</a:t>
            </a:r>
            <a:r>
              <a:rPr lang="kk-KZ" baseline="-25000" smtClean="0"/>
              <a:t>4</a:t>
            </a:r>
            <a:r>
              <a:rPr lang="kk-KZ" baseline="30000" smtClean="0"/>
              <a:t>2- </a:t>
            </a:r>
            <a:r>
              <a:rPr lang="kk-KZ" smtClean="0"/>
              <a:t>әлсіз негіз ролін атқарады.  Кдисс (Н</a:t>
            </a:r>
            <a:r>
              <a:rPr lang="kk-KZ" baseline="-25000" smtClean="0"/>
              <a:t>2</a:t>
            </a:r>
            <a:r>
              <a:rPr lang="kk-KZ" smtClean="0"/>
              <a:t>РО</a:t>
            </a:r>
            <a:r>
              <a:rPr lang="kk-KZ" baseline="-25000" smtClean="0"/>
              <a:t>4</a:t>
            </a:r>
            <a:r>
              <a:rPr lang="kk-KZ" baseline="30000" smtClean="0"/>
              <a:t>-</a:t>
            </a:r>
            <a:r>
              <a:rPr lang="kk-KZ" smtClean="0"/>
              <a:t>) = 6,8 ·10</a:t>
            </a:r>
            <a:r>
              <a:rPr lang="kk-KZ" baseline="30000" smtClean="0"/>
              <a:t>-8</a:t>
            </a:r>
            <a:r>
              <a:rPr lang="kk-KZ" smtClean="0"/>
              <a:t>,  Кдисс (НРО</a:t>
            </a:r>
            <a:r>
              <a:rPr lang="kk-KZ" baseline="-25000" smtClean="0"/>
              <a:t>4</a:t>
            </a:r>
            <a:r>
              <a:rPr lang="kk-KZ" baseline="30000" smtClean="0"/>
              <a:t>2-</a:t>
            </a:r>
            <a:r>
              <a:rPr lang="kk-KZ" smtClean="0"/>
              <a:t>) = 1,3 ·10</a:t>
            </a:r>
            <a:r>
              <a:rPr lang="kk-KZ" baseline="30000" smtClean="0"/>
              <a:t>-12</a:t>
            </a:r>
            <a:r>
              <a:rPr lang="kk-KZ" smtClean="0"/>
              <a:t>.  Жан-жануарлар организмдерінде  бұдан да басқа көптеген буферлік жүйелер бар.</a:t>
            </a: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DE30986C-F827-4414-8DB2-354856F734E7}" type="slidenum">
              <a:rPr lang="en-US"/>
              <a:pPr>
                <a:defRPr/>
              </a:pPr>
              <a:t>13</a:t>
            </a:fld>
            <a:endParaRPr lang="en-US"/>
          </a:p>
        </p:txBody>
      </p:sp>
      <p:sp>
        <p:nvSpPr>
          <p:cNvPr id="2" name="Заголовок 1"/>
          <p:cNvSpPr>
            <a:spLocks noGrp="1"/>
          </p:cNvSpPr>
          <p:nvPr>
            <p:ph type="title"/>
          </p:nvPr>
        </p:nvSpPr>
        <p:spPr>
          <a:xfrm>
            <a:off x="285750" y="785813"/>
            <a:ext cx="8534400" cy="758825"/>
          </a:xfrm>
        </p:spPr>
        <p:txBody>
          <a:bodyPr>
            <a:normAutofit fontScale="90000"/>
          </a:bodyPr>
          <a:lstStyle/>
          <a:p>
            <a:pPr eaLnBrk="1" fontAlgn="auto" hangingPunct="1">
              <a:spcAft>
                <a:spcPts val="0"/>
              </a:spcAft>
              <a:defRPr/>
            </a:pPr>
            <a:r>
              <a:rPr lang="kk-KZ" b="1" i="1" dirty="0" smtClean="0">
                <a:solidFill>
                  <a:schemeClr val="accent3">
                    <a:shade val="75000"/>
                  </a:schemeClr>
                </a:solidFill>
              </a:rPr>
              <a:t>Аналитикалық химияда келесі буферлік қоспалар қолданылады:</a:t>
            </a:r>
            <a:r>
              <a:rPr lang="en-US" b="1" i="1" dirty="0" smtClean="0">
                <a:solidFill>
                  <a:schemeClr val="accent3">
                    <a:shade val="75000"/>
                  </a:schemeClr>
                </a:solidFill>
              </a:rPr>
              <a:t/>
            </a:r>
            <a:br>
              <a:rPr lang="en-US" b="1" i="1" dirty="0" smtClean="0">
                <a:solidFill>
                  <a:schemeClr val="accent3">
                    <a:shade val="75000"/>
                  </a:schemeClr>
                </a:solidFill>
              </a:rPr>
            </a:br>
            <a:endParaRPr lang="en-US" b="1" i="1" dirty="0">
              <a:solidFill>
                <a:schemeClr val="accent3">
                  <a:shade val="75000"/>
                </a:schemeClr>
              </a:solidFill>
            </a:endParaRPr>
          </a:p>
        </p:txBody>
      </p:sp>
      <p:graphicFrame>
        <p:nvGraphicFramePr>
          <p:cNvPr id="3" name="Таблица 2"/>
          <p:cNvGraphicFramePr>
            <a:graphicFrameLocks noGrp="1"/>
          </p:cNvGraphicFramePr>
          <p:nvPr/>
        </p:nvGraphicFramePr>
        <p:xfrm>
          <a:off x="285750" y="1714500"/>
          <a:ext cx="8643938" cy="4962525"/>
        </p:xfrm>
        <a:graphic>
          <a:graphicData uri="http://schemas.openxmlformats.org/drawingml/2006/table">
            <a:tbl>
              <a:tblPr/>
              <a:tblGrid>
                <a:gridCol w="4322763"/>
                <a:gridCol w="2306637"/>
                <a:gridCol w="2014538"/>
              </a:tblGrid>
              <a:tr h="92868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Буферлік қоспаның</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kk-KZ"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рН</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құрамды бөліктерінің арақатынасы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 моль </a:t>
                      </a: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моль)</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атауы</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НСООН </a:t>
                      </a: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НСООNа  </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 1 </a:t>
                      </a: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формиатты б.қ.</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3,7</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3</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СООН </a:t>
                      </a: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СН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3</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СООNа  = 1 </a:t>
                      </a: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1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ацетатты б.қ.</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4,7</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39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NН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ОН  </a:t>
                      </a: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 NН</a:t>
                      </a:r>
                      <a:r>
                        <a:rPr kumimoji="0" lang="kk-KZ" sz="2400" b="0" i="0" u="none" strike="noStrike" cap="none" normalizeH="0" baseline="-25000" smtClean="0">
                          <a:ln>
                            <a:noFill/>
                          </a:ln>
                          <a:solidFill>
                            <a:schemeClr val="tx1"/>
                          </a:solidFill>
                          <a:effectLst/>
                          <a:latin typeface="Times New Roman" pitchFamily="18" charset="0"/>
                          <a:cs typeface="Times New Roman" pitchFamily="18" charset="0"/>
                        </a:rPr>
                        <a:t>4</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СI  =  1 </a:t>
                      </a:r>
                      <a:r>
                        <a:rPr kumimoji="0" lang="kk-KZ" sz="2400" b="1" i="0" u="none" strike="noStrike" cap="none" normalizeH="0" baseline="0" smtClean="0">
                          <a:ln>
                            <a:noFill/>
                          </a:ln>
                          <a:solidFill>
                            <a:schemeClr val="tx1"/>
                          </a:solidFill>
                          <a:effectLst/>
                          <a:latin typeface="Times New Roman" pitchFamily="18" charset="0"/>
                          <a:cs typeface="Times New Roman" pitchFamily="18" charset="0"/>
                        </a:rPr>
                        <a:t>: </a:t>
                      </a: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аммонийлы б.қ.</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2400" b="0" i="0" u="none" strike="noStrike" cap="none" normalizeH="0" baseline="0" smtClean="0">
                          <a:ln>
                            <a:noFill/>
                          </a:ln>
                          <a:solidFill>
                            <a:schemeClr val="tx1"/>
                          </a:solidFill>
                          <a:effectLst/>
                          <a:latin typeface="Times New Roman" pitchFamily="18" charset="0"/>
                          <a:cs typeface="Times New Roman" pitchFamily="18" charset="0"/>
                        </a:rPr>
                        <a:t>9,3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626"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CDF5972E-3948-45A5-AA72-1FF8CAC92348}" type="slidenum">
              <a:rPr lang="en-US"/>
              <a:pPr>
                <a:defRPr/>
              </a:pPr>
              <a:t>14</a:t>
            </a:fld>
            <a:endParaRPr lang="en-US"/>
          </a:p>
        </p:txBody>
      </p:sp>
      <p:sp>
        <p:nvSpPr>
          <p:cNvPr id="26625" name="Содержимое 3"/>
          <p:cNvSpPr>
            <a:spLocks noGrp="1"/>
          </p:cNvSpPr>
          <p:nvPr>
            <p:ph sz="quarter" idx="1"/>
          </p:nvPr>
        </p:nvSpPr>
        <p:spPr/>
        <p:txBody>
          <a:bodyPr/>
          <a:lstStyle/>
          <a:p>
            <a:pPr algn="ctr" eaLnBrk="1" hangingPunct="1"/>
            <a:r>
              <a:rPr lang="kk-KZ" smtClean="0"/>
              <a:t>Топырақтың рН-ын жер қыртысында болатын әртүрлі буферлік жүйелер біршама тұрақтандырады. Өсімдіктер жақсы өсіп дамуы үшін топырақтың сутектік көрсеткіші бейтарап (рН 7) болуы керек. Интенсивті түрде егіншілікпен айналысу топырақтың сутектік көрсеткішінің қышқылдық немесе сілтілік жаққа ауытқуына әкеліп соғады.</a:t>
            </a: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DA5CDBBD-DC8C-4FF5-AFCD-5FBB0B8BF349}" type="slidenum">
              <a:rPr lang="en-US"/>
              <a:pPr>
                <a:defRPr/>
              </a:pPr>
              <a:t>15</a:t>
            </a:fld>
            <a:endParaRPr lang="en-US"/>
          </a:p>
        </p:txBody>
      </p:sp>
      <p:sp>
        <p:nvSpPr>
          <p:cNvPr id="2" name="Текст 1"/>
          <p:cNvSpPr>
            <a:spLocks noGrp="1"/>
          </p:cNvSpPr>
          <p:nvPr>
            <p:ph type="body" idx="1"/>
          </p:nvPr>
        </p:nvSpPr>
        <p:spPr>
          <a:xfrm>
            <a:off x="428625" y="2743200"/>
            <a:ext cx="8286750" cy="3471863"/>
          </a:xfrm>
        </p:spPr>
        <p:txBody>
          <a:bodyPr>
            <a:normAutofit/>
          </a:bodyPr>
          <a:lstStyle/>
          <a:p>
            <a:pPr eaLnBrk="1" fontAlgn="auto" hangingPunct="1">
              <a:spcAft>
                <a:spcPts val="0"/>
              </a:spcAft>
              <a:buFont typeface="Wingdings 2"/>
              <a:buNone/>
              <a:defRPr/>
            </a:pPr>
            <a:r>
              <a:rPr lang="kk-KZ" sz="2000" dirty="0" smtClean="0">
                <a:solidFill>
                  <a:schemeClr val="tx1"/>
                </a:solidFill>
              </a:rPr>
              <a:t>Топырақ   К-Nа-АI-Si-Са-Мg-Н  элементтерінің  әртүрлі оксидтерінен мен  қосылыстарынан және гумостан (шіріген өсімдіктердің органикалық қалдықтарынан) тұратын күрделі жүйе. Егер топырақ қышқыл болса, алюминий  АI</a:t>
            </a:r>
            <a:r>
              <a:rPr lang="kk-KZ" sz="2000" baseline="30000" dirty="0" smtClean="0">
                <a:solidFill>
                  <a:schemeClr val="tx1"/>
                </a:solidFill>
              </a:rPr>
              <a:t>3+</a:t>
            </a:r>
            <a:r>
              <a:rPr lang="kk-KZ" sz="2000" dirty="0" smtClean="0">
                <a:solidFill>
                  <a:schemeClr val="tx1"/>
                </a:solidFill>
              </a:rPr>
              <a:t> ионы күйінде болады да, өсімдіктер дұрыс өсіп дами алмайды. Сондықтан қышқыл топырақты ізбестейді (ұсатылған ізбес тасын топыраққа себеді).</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2"/>
          </p:nvPr>
        </p:nvSpPr>
        <p:spPr/>
        <p:txBody>
          <a:bodyPr/>
          <a:lstStyle/>
          <a:p>
            <a:pPr>
              <a:defRPr/>
            </a:pPr>
            <a:fld id="{1D70A29D-8C86-4D18-9AD8-AE265BA765E1}" type="slidenum">
              <a:rPr lang="en-US"/>
              <a:pPr>
                <a:defRPr/>
              </a:pPr>
              <a:t>16</a:t>
            </a:fld>
            <a:endParaRPr lang="en-US"/>
          </a:p>
        </p:txBody>
      </p:sp>
      <p:sp>
        <p:nvSpPr>
          <p:cNvPr id="2" name="Заголовок 1"/>
          <p:cNvSpPr>
            <a:spLocks noGrp="1"/>
          </p:cNvSpPr>
          <p:nvPr>
            <p:ph type="title"/>
          </p:nvPr>
        </p:nvSpPr>
        <p:spPr>
          <a:xfrm>
            <a:off x="285750" y="357188"/>
            <a:ext cx="8534400" cy="758825"/>
          </a:xfrm>
        </p:spPr>
        <p:txBody>
          <a:bodyPr>
            <a:normAutofit fontScale="90000"/>
          </a:bodyPr>
          <a:lstStyle/>
          <a:p>
            <a:pPr eaLnBrk="1" fontAlgn="auto" hangingPunct="1">
              <a:spcAft>
                <a:spcPts val="0"/>
              </a:spcAft>
              <a:defRPr/>
            </a:pPr>
            <a:r>
              <a:rPr lang="kk-KZ" b="1" dirty="0" smtClean="0">
                <a:solidFill>
                  <a:schemeClr val="tx1"/>
                </a:solidFill>
              </a:rPr>
              <a:t>Сонда келесі процесс жүреді де топырақтың қышқылдығы төмендейді:</a:t>
            </a:r>
            <a:endParaRPr lang="en-US" b="1" dirty="0">
              <a:solidFill>
                <a:schemeClr val="tx1"/>
              </a:solidFill>
            </a:endParaRPr>
          </a:p>
        </p:txBody>
      </p:sp>
      <p:sp>
        <p:nvSpPr>
          <p:cNvPr id="27651" name="Rectangle 2"/>
          <p:cNvSpPr>
            <a:spLocks noChangeArrowheads="1"/>
          </p:cNvSpPr>
          <p:nvPr/>
        </p:nvSpPr>
        <p:spPr bwMode="auto">
          <a:xfrm>
            <a:off x="0" y="1643063"/>
            <a:ext cx="9144000" cy="1200150"/>
          </a:xfrm>
          <a:prstGeom prst="rect">
            <a:avLst/>
          </a:prstGeom>
          <a:noFill/>
          <a:ln w="9525">
            <a:noFill/>
            <a:miter lim="800000"/>
            <a:headEnd/>
            <a:tailEnd/>
          </a:ln>
        </p:spPr>
        <p:txBody>
          <a:bodyPr anchor="ctr">
            <a:spAutoFit/>
          </a:bodyPr>
          <a:lstStyle/>
          <a:p>
            <a:pPr algn="ctr"/>
            <a:r>
              <a:rPr lang="kk-KZ" sz="3600" b="1">
                <a:ea typeface="Times New Roman" pitchFamily="18" charset="0"/>
                <a:cs typeface="Arial" charset="0"/>
              </a:rPr>
              <a:t>СаСО</a:t>
            </a:r>
            <a:r>
              <a:rPr lang="kk-KZ" sz="3600" b="1" baseline="-30000">
                <a:ea typeface="Times New Roman" pitchFamily="18" charset="0"/>
                <a:cs typeface="Arial" charset="0"/>
              </a:rPr>
              <a:t>3 </a:t>
            </a:r>
            <a:r>
              <a:rPr lang="kk-KZ" sz="3600">
                <a:ea typeface="Times New Roman" pitchFamily="18" charset="0"/>
                <a:cs typeface="Arial" charset="0"/>
              </a:rPr>
              <a:t> + </a:t>
            </a:r>
            <a:r>
              <a:rPr lang="kk-KZ" sz="3600" b="1">
                <a:ea typeface="Times New Roman" pitchFamily="18" charset="0"/>
                <a:cs typeface="Arial" charset="0"/>
              </a:rPr>
              <a:t>2Н</a:t>
            </a:r>
            <a:r>
              <a:rPr lang="kk-KZ" sz="3600" b="1" baseline="30000">
                <a:ea typeface="Times New Roman" pitchFamily="18" charset="0"/>
                <a:cs typeface="Arial" charset="0"/>
              </a:rPr>
              <a:t>+</a:t>
            </a:r>
            <a:r>
              <a:rPr lang="kk-KZ" sz="3600" baseline="30000">
                <a:ea typeface="Times New Roman" pitchFamily="18" charset="0"/>
                <a:cs typeface="Arial" charset="0"/>
              </a:rPr>
              <a:t> </a:t>
            </a:r>
            <a:r>
              <a:rPr lang="kk-KZ" sz="3600">
                <a:ea typeface="Times New Roman" pitchFamily="18" charset="0"/>
                <a:cs typeface="Arial" charset="0"/>
              </a:rPr>
              <a:t>(</a:t>
            </a:r>
            <a:r>
              <a:rPr lang="kk-KZ" sz="3200">
                <a:ea typeface="Times New Roman" pitchFamily="18" charset="0"/>
                <a:cs typeface="Arial" charset="0"/>
              </a:rPr>
              <a:t>топырақ қышқылы</a:t>
            </a:r>
            <a:r>
              <a:rPr lang="kk-KZ" sz="3600">
                <a:ea typeface="Times New Roman" pitchFamily="18" charset="0"/>
                <a:cs typeface="Arial" charset="0"/>
              </a:rPr>
              <a:t>)  = </a:t>
            </a:r>
            <a:r>
              <a:rPr lang="kk-KZ" sz="3600" b="1">
                <a:ea typeface="Times New Roman" pitchFamily="18" charset="0"/>
                <a:cs typeface="Arial" charset="0"/>
              </a:rPr>
              <a:t>Са</a:t>
            </a:r>
            <a:r>
              <a:rPr lang="kk-KZ" sz="3600" b="1" baseline="30000">
                <a:ea typeface="Times New Roman" pitchFamily="18" charset="0"/>
                <a:cs typeface="Arial" charset="0"/>
              </a:rPr>
              <a:t>2+</a:t>
            </a:r>
            <a:r>
              <a:rPr lang="kk-KZ" sz="3600">
                <a:ea typeface="Times New Roman" pitchFamily="18" charset="0"/>
                <a:cs typeface="Arial" charset="0"/>
              </a:rPr>
              <a:t> (</a:t>
            </a:r>
            <a:r>
              <a:rPr lang="kk-KZ" sz="3200">
                <a:ea typeface="Times New Roman" pitchFamily="18" charset="0"/>
                <a:cs typeface="Arial" charset="0"/>
              </a:rPr>
              <a:t>топырақтағы катион</a:t>
            </a:r>
            <a:r>
              <a:rPr lang="kk-KZ" sz="3600">
                <a:ea typeface="Times New Roman" pitchFamily="18" charset="0"/>
                <a:cs typeface="Arial" charset="0"/>
              </a:rPr>
              <a:t>) + СО</a:t>
            </a:r>
            <a:r>
              <a:rPr lang="kk-KZ" sz="3600" baseline="-30000">
                <a:ea typeface="Times New Roman" pitchFamily="18" charset="0"/>
                <a:cs typeface="Arial" charset="0"/>
              </a:rPr>
              <a:t>2</a:t>
            </a:r>
            <a:endParaRPr lang="kk-KZ" sz="4400">
              <a:ea typeface="Times New Roman" pitchFamily="18" charset="0"/>
              <a:cs typeface="Arial" charset="0"/>
            </a:endParaRPr>
          </a:p>
        </p:txBody>
      </p:sp>
      <p:graphicFrame>
        <p:nvGraphicFramePr>
          <p:cNvPr id="27649" name="Object 1"/>
          <p:cNvGraphicFramePr>
            <a:graphicFrameLocks noChangeAspect="1"/>
          </p:cNvGraphicFramePr>
          <p:nvPr/>
        </p:nvGraphicFramePr>
        <p:xfrm>
          <a:off x="0" y="457200"/>
          <a:ext cx="144463" cy="198438"/>
        </p:xfrm>
        <a:graphic>
          <a:graphicData uri="http://schemas.openxmlformats.org/presentationml/2006/ole">
            <p:oleObj spid="_x0000_s27649" name="Формула" r:id="rId3" imgW="139639" imgH="203112" progId="Equation.3">
              <p:embed/>
            </p:oleObj>
          </a:graphicData>
        </a:graphic>
      </p:graphicFrame>
      <p:sp>
        <p:nvSpPr>
          <p:cNvPr id="27652" name="Rectangle 3"/>
          <p:cNvSpPr>
            <a:spLocks noChangeArrowheads="1"/>
          </p:cNvSpPr>
          <p:nvPr/>
        </p:nvSpPr>
        <p:spPr bwMode="auto">
          <a:xfrm>
            <a:off x="0" y="655638"/>
            <a:ext cx="9144000" cy="457200"/>
          </a:xfrm>
          <a:prstGeom prst="rect">
            <a:avLst/>
          </a:prstGeom>
          <a:noFill/>
          <a:ln w="9525">
            <a:noFill/>
            <a:miter lim="800000"/>
            <a:headEnd/>
            <a:tailEnd/>
          </a:ln>
        </p:spPr>
        <p:txBody>
          <a:bodyPr wrap="none" anchor="ctr">
            <a:spAutoFit/>
          </a:bodyPr>
          <a:lstStyle/>
          <a:p>
            <a:pPr algn="ctr"/>
            <a:r>
              <a:rPr lang="kk-KZ" sz="1400">
                <a:ea typeface="Times New Roman" pitchFamily="18" charset="0"/>
                <a:cs typeface="Arial" charset="0"/>
              </a:rPr>
              <a:t> +  Н</a:t>
            </a:r>
            <a:r>
              <a:rPr lang="kk-KZ" sz="1400" baseline="-30000">
                <a:ea typeface="Times New Roman" pitchFamily="18" charset="0"/>
                <a:cs typeface="Arial" charset="0"/>
              </a:rPr>
              <a:t>2</a:t>
            </a:r>
            <a:r>
              <a:rPr lang="kk-KZ" sz="1400">
                <a:ea typeface="Times New Roman" pitchFamily="18" charset="0"/>
                <a:cs typeface="Arial" charset="0"/>
              </a:rPr>
              <a:t>О</a:t>
            </a:r>
            <a:endParaRPr lang="kk-KZ">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2"/>
          </p:nvPr>
        </p:nvSpPr>
        <p:spPr/>
        <p:txBody>
          <a:bodyPr/>
          <a:lstStyle/>
          <a:p>
            <a:pPr>
              <a:defRPr/>
            </a:pPr>
            <a:fld id="{3359ACB2-1F27-418E-B2E7-8D7DDCD35BFE}" type="slidenum">
              <a:rPr lang="en-US"/>
              <a:pPr>
                <a:defRPr/>
              </a:pPr>
              <a:t>17</a:t>
            </a:fld>
            <a:endParaRPr lang="en-US"/>
          </a:p>
        </p:txBody>
      </p:sp>
      <p:sp>
        <p:nvSpPr>
          <p:cNvPr id="2" name="Заголовок 1"/>
          <p:cNvSpPr>
            <a:spLocks noGrp="1"/>
          </p:cNvSpPr>
          <p:nvPr>
            <p:ph type="title"/>
          </p:nvPr>
        </p:nvSpPr>
        <p:spPr>
          <a:xfrm>
            <a:off x="214313" y="1643063"/>
            <a:ext cx="8715375" cy="2786062"/>
          </a:xfrm>
        </p:spPr>
        <p:txBody>
          <a:bodyPr>
            <a:normAutofit fontScale="90000"/>
          </a:bodyPr>
          <a:lstStyle/>
          <a:p>
            <a:pPr eaLnBrk="1" fontAlgn="auto" hangingPunct="1">
              <a:spcAft>
                <a:spcPts val="0"/>
              </a:spcAft>
              <a:defRPr/>
            </a:pPr>
            <a:r>
              <a:rPr lang="kk-KZ" sz="2700" b="1" i="1" dirty="0" smtClean="0">
                <a:solidFill>
                  <a:schemeClr val="tx1"/>
                </a:solidFill>
              </a:rPr>
              <a:t>Егер топырақтың сілтілігі жоғары болса, алюминий топырақта   нашар еритін гидроксид АI(ОН)</a:t>
            </a:r>
            <a:r>
              <a:rPr lang="kk-KZ" sz="2700" b="1" i="1" baseline="-25000" dirty="0" smtClean="0">
                <a:solidFill>
                  <a:schemeClr val="tx1"/>
                </a:solidFill>
              </a:rPr>
              <a:t>3</a:t>
            </a:r>
            <a:r>
              <a:rPr lang="kk-KZ" sz="2700" b="1" i="1" dirty="0" smtClean="0">
                <a:solidFill>
                  <a:schemeClr val="tx1"/>
                </a:solidFill>
              </a:rPr>
              <a:t> түрінде болады да, топырақ сазданады. Мұндай топырақта өсімдіктер қалыпты дами алмайды, сондықтан топырақты гипстейді, соның нәтижесінде топырақтың сілтілігі төмендейді:</a:t>
            </a:r>
            <a:r>
              <a:rPr lang="en-US" dirty="0" smtClean="0">
                <a:solidFill>
                  <a:schemeClr val="accent3">
                    <a:shade val="75000"/>
                  </a:schemeClr>
                </a:solidFill>
              </a:rPr>
              <a:t/>
            </a:r>
            <a:br>
              <a:rPr lang="en-US" dirty="0" smtClean="0">
                <a:solidFill>
                  <a:schemeClr val="accent3">
                    <a:shade val="75000"/>
                  </a:schemeClr>
                </a:solidFill>
              </a:rPr>
            </a:br>
            <a:endParaRPr lang="en-US" dirty="0">
              <a:solidFill>
                <a:schemeClr val="accent3">
                  <a:shade val="75000"/>
                </a:schemeClr>
              </a:solidFill>
            </a:endParaRPr>
          </a:p>
        </p:txBody>
      </p:sp>
      <p:sp>
        <p:nvSpPr>
          <p:cNvPr id="30722" name="Rectangle 1"/>
          <p:cNvSpPr>
            <a:spLocks noChangeArrowheads="1"/>
          </p:cNvSpPr>
          <p:nvPr/>
        </p:nvSpPr>
        <p:spPr bwMode="auto">
          <a:xfrm>
            <a:off x="-155575" y="4357688"/>
            <a:ext cx="9299575" cy="954087"/>
          </a:xfrm>
          <a:prstGeom prst="rect">
            <a:avLst/>
          </a:prstGeom>
          <a:noFill/>
          <a:ln w="9525">
            <a:noFill/>
            <a:miter lim="800000"/>
            <a:headEnd/>
            <a:tailEnd/>
          </a:ln>
        </p:spPr>
        <p:txBody>
          <a:bodyPr wrap="none" anchor="ctr">
            <a:spAutoFit/>
          </a:bodyPr>
          <a:lstStyle/>
          <a:p>
            <a:pPr indent="457200"/>
            <a:r>
              <a:rPr lang="kk-KZ" sz="2000" b="1">
                <a:ea typeface="Times New Roman" pitchFamily="18" charset="0"/>
                <a:cs typeface="Arial" charset="0"/>
              </a:rPr>
              <a:t>СаSО</a:t>
            </a:r>
            <a:r>
              <a:rPr lang="kk-KZ" sz="2000" b="1" baseline="-30000">
                <a:ea typeface="Times New Roman" pitchFamily="18" charset="0"/>
                <a:cs typeface="Arial" charset="0"/>
              </a:rPr>
              <a:t>4</a:t>
            </a:r>
            <a:r>
              <a:rPr lang="kk-KZ" sz="2000" b="1">
                <a:ea typeface="Times New Roman" pitchFamily="18" charset="0"/>
                <a:cs typeface="Arial" charset="0"/>
              </a:rPr>
              <a:t>·2Н</a:t>
            </a:r>
            <a:r>
              <a:rPr lang="kk-KZ" sz="2000" b="1" baseline="-30000">
                <a:ea typeface="Times New Roman" pitchFamily="18" charset="0"/>
                <a:cs typeface="Arial" charset="0"/>
              </a:rPr>
              <a:t>2</a:t>
            </a:r>
            <a:r>
              <a:rPr lang="kk-KZ" sz="2000" b="1">
                <a:ea typeface="Times New Roman" pitchFamily="18" charset="0"/>
                <a:cs typeface="Arial" charset="0"/>
              </a:rPr>
              <a:t>О</a:t>
            </a:r>
            <a:r>
              <a:rPr lang="kk-KZ" sz="2000" baseline="-30000">
                <a:ea typeface="Times New Roman" pitchFamily="18" charset="0"/>
                <a:cs typeface="Arial" charset="0"/>
              </a:rPr>
              <a:t>   </a:t>
            </a:r>
            <a:r>
              <a:rPr lang="kk-KZ" sz="2000">
                <a:ea typeface="Times New Roman" pitchFamily="18" charset="0"/>
                <a:cs typeface="Arial" charset="0"/>
              </a:rPr>
              <a:t>+ </a:t>
            </a:r>
            <a:r>
              <a:rPr lang="kk-KZ" sz="2000" b="1">
                <a:ea typeface="Times New Roman" pitchFamily="18" charset="0"/>
                <a:cs typeface="Arial" charset="0"/>
              </a:rPr>
              <a:t>Nа</a:t>
            </a:r>
            <a:r>
              <a:rPr lang="kk-KZ" sz="2000" b="1" baseline="-30000">
                <a:ea typeface="Times New Roman" pitchFamily="18" charset="0"/>
                <a:cs typeface="Arial" charset="0"/>
              </a:rPr>
              <a:t>2</a:t>
            </a:r>
            <a:r>
              <a:rPr lang="kk-KZ" sz="2000" b="1" baseline="30000">
                <a:ea typeface="Times New Roman" pitchFamily="18" charset="0"/>
                <a:cs typeface="Arial" charset="0"/>
              </a:rPr>
              <a:t>+</a:t>
            </a:r>
            <a:r>
              <a:rPr lang="kk-KZ" sz="2000" b="1">
                <a:ea typeface="Times New Roman" pitchFamily="18" charset="0"/>
                <a:cs typeface="Arial" charset="0"/>
              </a:rPr>
              <a:t>(</a:t>
            </a:r>
            <a:r>
              <a:rPr lang="kk-KZ">
                <a:ea typeface="Times New Roman" pitchFamily="18" charset="0"/>
                <a:cs typeface="Arial" charset="0"/>
              </a:rPr>
              <a:t>топырақ</a:t>
            </a:r>
            <a:r>
              <a:rPr lang="kk-KZ" sz="2000">
                <a:ea typeface="Times New Roman" pitchFamily="18" charset="0"/>
                <a:cs typeface="Arial" charset="0"/>
              </a:rPr>
              <a:t> ) = </a:t>
            </a:r>
            <a:r>
              <a:rPr lang="kk-KZ" sz="2000" b="1">
                <a:ea typeface="Times New Roman" pitchFamily="18" charset="0"/>
                <a:cs typeface="Arial" charset="0"/>
              </a:rPr>
              <a:t>Са</a:t>
            </a:r>
            <a:r>
              <a:rPr lang="kk-KZ" sz="2000" b="1" baseline="30000">
                <a:ea typeface="Times New Roman" pitchFamily="18" charset="0"/>
                <a:cs typeface="Arial" charset="0"/>
              </a:rPr>
              <a:t>2+ </a:t>
            </a:r>
            <a:r>
              <a:rPr lang="kk-KZ" sz="2000">
                <a:ea typeface="Times New Roman" pitchFamily="18" charset="0"/>
                <a:cs typeface="Arial" charset="0"/>
              </a:rPr>
              <a:t>(</a:t>
            </a:r>
            <a:r>
              <a:rPr lang="kk-KZ">
                <a:ea typeface="Times New Roman" pitchFamily="18" charset="0"/>
                <a:cs typeface="Arial" charset="0"/>
              </a:rPr>
              <a:t>топырақтағы </a:t>
            </a:r>
            <a:r>
              <a:rPr lang="kk-KZ" sz="2000">
                <a:ea typeface="Times New Roman" pitchFamily="18" charset="0"/>
                <a:cs typeface="Arial" charset="0"/>
              </a:rPr>
              <a:t>)  + 2Nа</a:t>
            </a:r>
            <a:r>
              <a:rPr lang="kk-KZ" sz="2000" baseline="30000">
                <a:ea typeface="Times New Roman" pitchFamily="18" charset="0"/>
                <a:cs typeface="Arial" charset="0"/>
              </a:rPr>
              <a:t>+</a:t>
            </a:r>
            <a:r>
              <a:rPr lang="kk-KZ" sz="2000">
                <a:ea typeface="Times New Roman" pitchFamily="18" charset="0"/>
                <a:cs typeface="Arial" charset="0"/>
              </a:rPr>
              <a:t> + SО</a:t>
            </a:r>
            <a:r>
              <a:rPr lang="kk-KZ" sz="2000" baseline="-30000">
                <a:ea typeface="Times New Roman" pitchFamily="18" charset="0"/>
                <a:cs typeface="Arial" charset="0"/>
              </a:rPr>
              <a:t>4</a:t>
            </a:r>
            <a:r>
              <a:rPr lang="kk-KZ" sz="2000" baseline="30000">
                <a:ea typeface="Times New Roman" pitchFamily="18" charset="0"/>
                <a:cs typeface="Arial" charset="0"/>
              </a:rPr>
              <a:t>2-</a:t>
            </a:r>
            <a:r>
              <a:rPr lang="kk-KZ" sz="2000">
                <a:ea typeface="Times New Roman" pitchFamily="18" charset="0"/>
                <a:cs typeface="Arial" charset="0"/>
              </a:rPr>
              <a:t>+ 2Н</a:t>
            </a:r>
            <a:r>
              <a:rPr lang="kk-KZ" sz="2000" baseline="-30000">
                <a:ea typeface="Times New Roman" pitchFamily="18" charset="0"/>
                <a:cs typeface="Arial" charset="0"/>
              </a:rPr>
              <a:t>2</a:t>
            </a:r>
            <a:r>
              <a:rPr lang="kk-KZ" sz="2000">
                <a:ea typeface="Times New Roman" pitchFamily="18" charset="0"/>
                <a:cs typeface="Arial" charset="0"/>
              </a:rPr>
              <a:t>О</a:t>
            </a:r>
            <a:endParaRPr lang="en-US" sz="1000">
              <a:ea typeface="Times New Roman" pitchFamily="18" charset="0"/>
              <a:cs typeface="Arial" charset="0"/>
            </a:endParaRPr>
          </a:p>
          <a:p>
            <a:pPr indent="457200" eaLnBrk="0" hangingPunct="0"/>
            <a:r>
              <a:rPr lang="kk-KZ">
                <a:ea typeface="Times New Roman" pitchFamily="18" charset="0"/>
                <a:cs typeface="Arial" charset="0"/>
              </a:rPr>
              <a:t>                  гипс                           сілтісі                          катион</a:t>
            </a:r>
            <a:endParaRPr lang="en-US" sz="1000">
              <a:ea typeface="Times New Roman" pitchFamily="18" charset="0"/>
              <a:cs typeface="Arial" charset="0"/>
            </a:endParaRPr>
          </a:p>
          <a:p>
            <a:pPr indent="457200" eaLnBrk="0" hangingPunct="0"/>
            <a:endParaRPr lang="en-US">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ADD03566-9907-4750-B6F3-015A6C075178}" type="slidenum">
              <a:rPr lang="en-US"/>
              <a:pPr>
                <a:defRPr/>
              </a:pPr>
              <a:t>18</a:t>
            </a:fld>
            <a:endParaRPr lang="en-US"/>
          </a:p>
        </p:txBody>
      </p:sp>
      <p:sp>
        <p:nvSpPr>
          <p:cNvPr id="2" name="Текст 1"/>
          <p:cNvSpPr>
            <a:spLocks noGrp="1"/>
          </p:cNvSpPr>
          <p:nvPr>
            <p:ph type="body" idx="1"/>
          </p:nvPr>
        </p:nvSpPr>
        <p:spPr>
          <a:xfrm>
            <a:off x="285750" y="2743200"/>
            <a:ext cx="8572500" cy="2828925"/>
          </a:xfrm>
        </p:spPr>
        <p:txBody>
          <a:bodyPr>
            <a:normAutofit/>
          </a:bodyPr>
          <a:lstStyle/>
          <a:p>
            <a:pPr eaLnBrk="1" fontAlgn="auto" hangingPunct="1">
              <a:spcAft>
                <a:spcPts val="0"/>
              </a:spcAft>
              <a:buFont typeface="Wingdings 2"/>
              <a:buNone/>
              <a:defRPr/>
            </a:pPr>
            <a:r>
              <a:rPr lang="kk-KZ" sz="3200" dirty="0" smtClean="0">
                <a:solidFill>
                  <a:schemeClr val="accent2">
                    <a:lumMod val="75000"/>
                  </a:schemeClr>
                </a:solidFill>
              </a:rPr>
              <a:t>Топырақтың   қышқылдығын   химиялық   жолмен  ретте  </a:t>
            </a:r>
            <a:r>
              <a:rPr lang="kk-KZ" sz="3200" i="1" dirty="0" smtClean="0">
                <a:solidFill>
                  <a:schemeClr val="accent5">
                    <a:lumMod val="50000"/>
                  </a:schemeClr>
                </a:solidFill>
              </a:rPr>
              <a:t>х и м и я л - ы қ</a:t>
            </a:r>
            <a:r>
              <a:rPr lang="kk-KZ" sz="3200" dirty="0" smtClean="0">
                <a:solidFill>
                  <a:schemeClr val="accent5">
                    <a:lumMod val="50000"/>
                  </a:schemeClr>
                </a:solidFill>
              </a:rPr>
              <a:t>   </a:t>
            </a:r>
            <a:r>
              <a:rPr lang="kk-KZ" sz="3200" i="1" dirty="0" smtClean="0">
                <a:solidFill>
                  <a:schemeClr val="accent5">
                    <a:lumMod val="50000"/>
                  </a:schemeClr>
                </a:solidFill>
              </a:rPr>
              <a:t>м е л и о р а ц и я</a:t>
            </a:r>
            <a:r>
              <a:rPr lang="kk-KZ" sz="3200" i="1" dirty="0" smtClean="0"/>
              <a:t> </a:t>
            </a:r>
            <a:r>
              <a:rPr lang="kk-KZ" sz="3200" dirty="0" smtClean="0"/>
              <a:t> </a:t>
            </a:r>
            <a:r>
              <a:rPr lang="kk-KZ" sz="3200" dirty="0" smtClean="0">
                <a:solidFill>
                  <a:schemeClr val="accent2">
                    <a:lumMod val="75000"/>
                  </a:schemeClr>
                </a:solidFill>
              </a:rPr>
              <a:t>деп аталады.</a:t>
            </a:r>
            <a:endParaRPr lang="en-US" sz="3200" dirty="0" smtClean="0">
              <a:solidFill>
                <a:schemeClr val="accent2">
                  <a:lumMod val="75000"/>
                </a:schemeClr>
              </a:solidFill>
            </a:endParaRPr>
          </a:p>
          <a:p>
            <a:pPr eaLnBrk="1" fontAlgn="auto" hangingPunct="1">
              <a:spcAft>
                <a:spcPts val="0"/>
              </a:spcAft>
              <a:buFont typeface="Wingdings 2"/>
              <a:buNone/>
              <a:defRPr/>
            </a:pPr>
            <a:r>
              <a:rPr lang="kk-KZ" dirty="0" smtClean="0">
                <a:solidFill>
                  <a:schemeClr val="accent2">
                    <a:lumMod val="75000"/>
                  </a:schemeClr>
                </a:solidFill>
              </a:rPr>
              <a:t> </a:t>
            </a:r>
            <a:endParaRPr lang="en-US" dirty="0" smtClean="0">
              <a:solidFill>
                <a:schemeClr val="accent2">
                  <a:lumMod val="75000"/>
                </a:schemeClr>
              </a:solidFill>
            </a:endParaRPr>
          </a:p>
          <a:p>
            <a:pPr eaLnBrk="1" fontAlgn="auto" hangingPunct="1">
              <a:spcAft>
                <a:spcPts val="0"/>
              </a:spcAft>
              <a:buFont typeface="Wingdings 2"/>
              <a:buNone/>
              <a:defRPr/>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9AB15743-A391-404C-8933-704B3F49EBDD}" type="slidenum">
              <a:rPr lang="en-US"/>
              <a:pPr>
                <a:defRPr/>
              </a:pPr>
              <a:t>19</a:t>
            </a:fld>
            <a:endParaRPr lang="en-US"/>
          </a:p>
        </p:txBody>
      </p:sp>
      <p:sp>
        <p:nvSpPr>
          <p:cNvPr id="36865" name="Содержимое 3"/>
          <p:cNvSpPr>
            <a:spLocks noGrp="1"/>
          </p:cNvSpPr>
          <p:nvPr>
            <p:ph sz="quarter" idx="1"/>
          </p:nvPr>
        </p:nvSpPr>
        <p:spPr/>
        <p:txBody>
          <a:bodyPr/>
          <a:lstStyle/>
          <a:p>
            <a:pPr algn="ctr" eaLnBrk="1" hangingPunct="1">
              <a:buFont typeface="Wingdings 2" pitchFamily="18" charset="2"/>
              <a:buNone/>
            </a:pPr>
            <a:r>
              <a:rPr lang="kk-KZ" smtClean="0"/>
              <a:t>Әрбір буферлік жүйе тұрады:</a:t>
            </a:r>
            <a:endParaRPr lang="en-US" smtClean="0"/>
          </a:p>
          <a:p>
            <a:pPr algn="ctr" eaLnBrk="1" hangingPunct="1"/>
            <a:r>
              <a:rPr lang="kk-KZ" smtClean="0"/>
              <a:t>1. Әлсіз электролиттен (әлсіз қышқылдан немесе әлсіз негізден). Мысалы, НСООН, СН</a:t>
            </a:r>
            <a:r>
              <a:rPr lang="kk-KZ" baseline="-25000" smtClean="0"/>
              <a:t>3</a:t>
            </a:r>
            <a:r>
              <a:rPr lang="kk-KZ" smtClean="0"/>
              <a:t>СООН, Н</a:t>
            </a:r>
            <a:r>
              <a:rPr lang="kk-KZ" baseline="-25000" smtClean="0"/>
              <a:t>2</a:t>
            </a:r>
            <a:r>
              <a:rPr lang="kk-KZ" smtClean="0"/>
              <a:t>СО</a:t>
            </a:r>
            <a:r>
              <a:rPr lang="kk-KZ" baseline="-25000" smtClean="0"/>
              <a:t>3</a:t>
            </a:r>
            <a:r>
              <a:rPr lang="kk-KZ" smtClean="0"/>
              <a:t>, NН</a:t>
            </a:r>
            <a:r>
              <a:rPr lang="kk-KZ" baseline="-25000" smtClean="0"/>
              <a:t>4</a:t>
            </a:r>
            <a:r>
              <a:rPr lang="kk-KZ" smtClean="0"/>
              <a:t>ОН, Н</a:t>
            </a:r>
            <a:r>
              <a:rPr lang="kk-KZ" baseline="-25000" smtClean="0"/>
              <a:t>2</a:t>
            </a:r>
            <a:r>
              <a:rPr lang="kk-KZ" smtClean="0"/>
              <a:t>РО</a:t>
            </a:r>
            <a:r>
              <a:rPr lang="kk-KZ" baseline="-25000" smtClean="0"/>
              <a:t>4</a:t>
            </a:r>
            <a:r>
              <a:rPr lang="kk-KZ" baseline="30000" smtClean="0"/>
              <a:t>-</a:t>
            </a:r>
            <a:r>
              <a:rPr lang="kk-KZ" smtClean="0"/>
              <a:t>  және  т.б.</a:t>
            </a:r>
            <a:endParaRPr lang="en-US" smtClean="0"/>
          </a:p>
          <a:p>
            <a:pPr algn="ctr" eaLnBrk="1" hangingPunct="1"/>
            <a:r>
              <a:rPr lang="kk-KZ" smtClean="0"/>
              <a:t>2. Күшті электролиттен (тұздан). Мысалы, НСООNа, СН</a:t>
            </a:r>
            <a:r>
              <a:rPr lang="kk-KZ" baseline="-25000" smtClean="0"/>
              <a:t>3</a:t>
            </a:r>
            <a:r>
              <a:rPr lang="kk-KZ" smtClean="0"/>
              <a:t>СООNа, NН</a:t>
            </a:r>
            <a:r>
              <a:rPr lang="kk-KZ" baseline="-25000" smtClean="0"/>
              <a:t>4</a:t>
            </a:r>
            <a:r>
              <a:rPr lang="kk-KZ" smtClean="0"/>
              <a:t>СI, Nа</a:t>
            </a:r>
            <a:r>
              <a:rPr lang="kk-KZ" baseline="-25000" smtClean="0"/>
              <a:t>2</a:t>
            </a:r>
            <a:r>
              <a:rPr lang="kk-KZ" smtClean="0"/>
              <a:t>СО</a:t>
            </a:r>
            <a:r>
              <a:rPr lang="kk-KZ" baseline="-25000" smtClean="0"/>
              <a:t>3</a:t>
            </a:r>
            <a:r>
              <a:rPr lang="kk-KZ" smtClean="0"/>
              <a:t>,  Nа</a:t>
            </a:r>
            <a:r>
              <a:rPr lang="kk-KZ" baseline="-25000" smtClean="0"/>
              <a:t>2</a:t>
            </a:r>
            <a:r>
              <a:rPr lang="kk-KZ" smtClean="0"/>
              <a:t>НРО</a:t>
            </a:r>
            <a:r>
              <a:rPr lang="kk-KZ" baseline="-25000" smtClean="0"/>
              <a:t>4</a:t>
            </a:r>
            <a:r>
              <a:rPr lang="kk-KZ" smtClean="0"/>
              <a:t>,  КНСО</a:t>
            </a:r>
            <a:r>
              <a:rPr lang="kk-KZ" baseline="-25000" smtClean="0"/>
              <a:t>3</a:t>
            </a:r>
            <a:r>
              <a:rPr lang="kk-KZ" smtClean="0"/>
              <a:t>  және  т.б.</a:t>
            </a:r>
            <a:endParaRPr lang="en-US" smtClean="0"/>
          </a:p>
          <a:p>
            <a:pPr algn="ctr" eaLnBrk="1" hangingPunct="1"/>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3ADD4AB2-8849-4B28-B9A2-8E4F32F146F9}" type="slidenum">
              <a:rPr lang="en-US"/>
              <a:pPr>
                <a:defRPr/>
              </a:pPr>
              <a:t>2</a:t>
            </a:fld>
            <a:endParaRPr lang="en-US"/>
          </a:p>
        </p:txBody>
      </p:sp>
      <p:sp>
        <p:nvSpPr>
          <p:cNvPr id="4" name="Содержимое 3"/>
          <p:cNvSpPr>
            <a:spLocks noGrp="1"/>
          </p:cNvSpPr>
          <p:nvPr>
            <p:ph sz="quarter" idx="1"/>
          </p:nvPr>
        </p:nvSpPr>
        <p:spPr/>
        <p:txBody>
          <a:bodyPr>
            <a:normAutofit fontScale="92500" lnSpcReduction="10000"/>
          </a:bodyPr>
          <a:lstStyle/>
          <a:p>
            <a:pPr marL="274320" indent="-274320" eaLnBrk="1" fontAlgn="auto" hangingPunct="1">
              <a:spcAft>
                <a:spcPts val="0"/>
              </a:spcAft>
              <a:buFont typeface="Wingdings 2"/>
              <a:buChar char=""/>
              <a:defRPr/>
            </a:pPr>
            <a:r>
              <a:rPr lang="kk-KZ" b="1" i="1" dirty="0" smtClean="0"/>
              <a:t>Аналитикалық химияда</a:t>
            </a:r>
            <a:r>
              <a:rPr lang="kk-KZ" dirty="0" smtClean="0"/>
              <a:t> тұнба тұзілу, комплекс түзілу, тотығу-тотықсыздану реакциялары қолданылады. Көптеген жағдайларда аналитикалық реакцияларды жүргізу барысында гидролиз реакциялары жүреді. Аналитикалық реакциялар сулы ерітінділерде жүргізіледі. Ал судағы ерітінділерде жүретін реакциялар - иондардың бір-бірімен әрекеттесуі болып табылады.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8"/>
          <p:cNvSpPr>
            <a:spLocks noGrp="1"/>
          </p:cNvSpPr>
          <p:nvPr>
            <p:ph type="sldNum" sz="quarter" idx="12"/>
          </p:nvPr>
        </p:nvSpPr>
        <p:spPr/>
        <p:txBody>
          <a:bodyPr/>
          <a:lstStyle/>
          <a:p>
            <a:pPr>
              <a:defRPr/>
            </a:pPr>
            <a:fld id="{7DAD83C2-DB16-4921-961B-F5DCF381C7B3}" type="slidenum">
              <a:rPr lang="en-US"/>
              <a:pPr>
                <a:defRPr/>
              </a:pPr>
              <a:t>20</a:t>
            </a:fld>
            <a:endParaRPr lang="en-US"/>
          </a:p>
        </p:txBody>
      </p:sp>
      <p:sp>
        <p:nvSpPr>
          <p:cNvPr id="4" name="Содержимое 3"/>
          <p:cNvSpPr>
            <a:spLocks noGrp="1"/>
          </p:cNvSpPr>
          <p:nvPr>
            <p:ph sz="quarter" idx="2"/>
          </p:nvPr>
        </p:nvSpPr>
        <p:spPr>
          <a:xfrm>
            <a:off x="142875" y="2471738"/>
            <a:ext cx="3571875" cy="3817937"/>
          </a:xfrm>
        </p:spPr>
        <p:txBody>
          <a:bodyPr>
            <a:normAutofit fontScale="92500" lnSpcReduction="20000"/>
          </a:bodyPr>
          <a:lstStyle/>
          <a:p>
            <a:pPr marL="274320" indent="-274320" algn="ctr" eaLnBrk="1" fontAlgn="auto" hangingPunct="1">
              <a:spcAft>
                <a:spcPts val="0"/>
              </a:spcAft>
              <a:buFont typeface="Wingdings 2"/>
              <a:buChar char=""/>
              <a:defRPr/>
            </a:pPr>
            <a:r>
              <a:rPr lang="ru-RU" b="1" i="1" dirty="0" smtClean="0"/>
              <a:t>а) </a:t>
            </a:r>
            <a:r>
              <a:rPr lang="ru-RU" b="1" i="1" dirty="0" err="1" smtClean="0"/>
              <a:t>Әлсіз қышқылдан және оның күшті негізбен</a:t>
            </a:r>
            <a:r>
              <a:rPr lang="ru-RU" b="1" i="1" dirty="0" smtClean="0"/>
              <a:t> </a:t>
            </a:r>
            <a:r>
              <a:rPr lang="ru-RU" b="1" i="1" dirty="0" err="1" smtClean="0"/>
              <a:t>түзген тұзынан тұратын буферлік</a:t>
            </a:r>
            <a:r>
              <a:rPr lang="ru-RU" b="1" i="1" dirty="0" smtClean="0"/>
              <a:t> </a:t>
            </a:r>
            <a:r>
              <a:rPr lang="ru-RU" b="1" i="1" dirty="0" err="1" smtClean="0"/>
              <a:t>қоспаның сутектік</a:t>
            </a:r>
            <a:r>
              <a:rPr lang="ru-RU" b="1" i="1" dirty="0" smtClean="0"/>
              <a:t> </a:t>
            </a:r>
            <a:r>
              <a:rPr lang="ru-RU" b="1" i="1" dirty="0" err="1" smtClean="0"/>
              <a:t>көрсеткішін есептеу</a:t>
            </a:r>
            <a:r>
              <a:rPr lang="ru-RU" b="1" i="1" dirty="0" smtClean="0"/>
              <a:t> </a:t>
            </a:r>
            <a:r>
              <a:rPr lang="ru-RU" b="1" i="1" dirty="0" err="1" smtClean="0"/>
              <a:t>жолы</a:t>
            </a:r>
            <a:r>
              <a:rPr lang="ru-RU" b="1" i="1" dirty="0" smtClean="0"/>
              <a:t>.</a:t>
            </a:r>
            <a:r>
              <a:rPr lang="ru-RU" dirty="0" smtClean="0"/>
              <a:t>	</a:t>
            </a:r>
            <a:endParaRPr lang="en-US" dirty="0"/>
          </a:p>
        </p:txBody>
      </p:sp>
      <p:sp>
        <p:nvSpPr>
          <p:cNvPr id="5" name="Содержимое 4"/>
          <p:cNvSpPr>
            <a:spLocks noGrp="1"/>
          </p:cNvSpPr>
          <p:nvPr>
            <p:ph sz="quarter" idx="4"/>
          </p:nvPr>
        </p:nvSpPr>
        <p:spPr>
          <a:xfrm>
            <a:off x="3929063" y="2471738"/>
            <a:ext cx="4910137" cy="3821112"/>
          </a:xfrm>
        </p:spPr>
        <p:txBody>
          <a:bodyPr>
            <a:normAutofit fontScale="85000" lnSpcReduction="10000"/>
          </a:bodyPr>
          <a:lstStyle/>
          <a:p>
            <a:pPr marL="274320" indent="-274320" eaLnBrk="1" fontAlgn="auto" hangingPunct="1">
              <a:spcAft>
                <a:spcPts val="0"/>
              </a:spcAft>
              <a:buFont typeface="Wingdings 2"/>
              <a:buChar char=""/>
              <a:defRPr/>
            </a:pPr>
            <a:r>
              <a:rPr lang="kk-KZ" b="1" dirty="0" smtClean="0">
                <a:solidFill>
                  <a:schemeClr val="bg1"/>
                </a:solidFill>
              </a:rPr>
              <a:t>Әлсіз қышқылдан және оның тұзынан тұратын буферлік қоспалардың  сутектік көрсеткішін  есептеу өрнегін алу үшін ацетатты буферлік қоспаның компоненттерінің диссоциациясын жазайық:</a:t>
            </a:r>
            <a:endParaRPr lang="en-US" b="1" dirty="0" smtClean="0">
              <a:solidFill>
                <a:schemeClr val="bg1"/>
              </a:solidFill>
            </a:endParaRPr>
          </a:p>
          <a:p>
            <a:pPr marL="274320" indent="-274320" eaLnBrk="1" fontAlgn="auto" hangingPunct="1">
              <a:spcAft>
                <a:spcPts val="0"/>
              </a:spcAft>
              <a:buFont typeface="Wingdings 2"/>
              <a:buChar char=""/>
              <a:defRPr/>
            </a:pPr>
            <a:r>
              <a:rPr lang="kk-KZ" dirty="0" smtClean="0"/>
              <a:t>СН</a:t>
            </a:r>
            <a:r>
              <a:rPr lang="kk-KZ" baseline="-25000" dirty="0" smtClean="0"/>
              <a:t>3</a:t>
            </a:r>
            <a:r>
              <a:rPr lang="kk-KZ" dirty="0" smtClean="0"/>
              <a:t>СООNа -- СН</a:t>
            </a:r>
            <a:r>
              <a:rPr lang="kk-KZ" baseline="-25000" dirty="0" smtClean="0"/>
              <a:t>3</a:t>
            </a:r>
            <a:r>
              <a:rPr lang="kk-KZ" dirty="0" smtClean="0"/>
              <a:t>СОО</a:t>
            </a:r>
            <a:r>
              <a:rPr lang="kk-KZ" baseline="30000" dirty="0" smtClean="0"/>
              <a:t>-</a:t>
            </a:r>
            <a:r>
              <a:rPr lang="kk-KZ" dirty="0" smtClean="0"/>
              <a:t>  +  Nа</a:t>
            </a:r>
            <a:r>
              <a:rPr lang="kk-KZ" baseline="30000" dirty="0" smtClean="0"/>
              <a:t>+</a:t>
            </a:r>
            <a:endParaRPr lang="en-US" dirty="0" smtClean="0"/>
          </a:p>
          <a:p>
            <a:pPr marL="274320" indent="-274320" eaLnBrk="1" fontAlgn="auto" hangingPunct="1">
              <a:spcAft>
                <a:spcPts val="0"/>
              </a:spcAft>
              <a:buFont typeface="Wingdings 2"/>
              <a:buChar char=""/>
              <a:defRPr/>
            </a:pPr>
            <a:r>
              <a:rPr lang="kk-KZ" dirty="0" smtClean="0"/>
              <a:t>СН</a:t>
            </a:r>
            <a:r>
              <a:rPr lang="kk-KZ" baseline="-25000" dirty="0" smtClean="0"/>
              <a:t>3</a:t>
            </a:r>
            <a:r>
              <a:rPr lang="kk-KZ" dirty="0" smtClean="0"/>
              <a:t>СООН -- СН</a:t>
            </a:r>
            <a:r>
              <a:rPr lang="kk-KZ" baseline="-25000" dirty="0" smtClean="0"/>
              <a:t>3</a:t>
            </a:r>
            <a:r>
              <a:rPr lang="kk-KZ" dirty="0" smtClean="0"/>
              <a:t>СОО</a:t>
            </a:r>
            <a:r>
              <a:rPr lang="kk-KZ" baseline="30000" dirty="0" smtClean="0"/>
              <a:t>-</a:t>
            </a:r>
            <a:r>
              <a:rPr lang="kk-KZ" dirty="0" smtClean="0"/>
              <a:t>  +   Н</a:t>
            </a:r>
            <a:r>
              <a:rPr lang="kk-KZ" baseline="30000" dirty="0" smtClean="0"/>
              <a:t>+</a:t>
            </a:r>
            <a:endParaRPr lang="en-US" dirty="0" smtClean="0"/>
          </a:p>
          <a:p>
            <a:pPr marL="274320" indent="-274320" eaLnBrk="1" fontAlgn="auto" hangingPunct="1">
              <a:spcAft>
                <a:spcPts val="0"/>
              </a:spcAft>
              <a:buFont typeface="Wingdings 2"/>
              <a:buChar char=""/>
              <a:defRPr/>
            </a:pPr>
            <a:endParaRPr lang="en-US" dirty="0"/>
          </a:p>
        </p:txBody>
      </p:sp>
      <p:sp>
        <p:nvSpPr>
          <p:cNvPr id="6" name="Заголовок 5"/>
          <p:cNvSpPr>
            <a:spLocks noGrp="1"/>
          </p:cNvSpPr>
          <p:nvPr>
            <p:ph type="title"/>
          </p:nvPr>
        </p:nvSpPr>
        <p:spPr>
          <a:xfrm>
            <a:off x="428625" y="714375"/>
            <a:ext cx="8534400" cy="758825"/>
          </a:xfrm>
        </p:spPr>
        <p:txBody>
          <a:bodyPr>
            <a:normAutofit fontScale="90000"/>
          </a:bodyPr>
          <a:lstStyle/>
          <a:p>
            <a:pPr eaLnBrk="1" fontAlgn="auto" hangingPunct="1">
              <a:spcAft>
                <a:spcPts val="0"/>
              </a:spcAft>
              <a:defRPr/>
            </a:pPr>
            <a:r>
              <a:rPr lang="kk-KZ" b="1" dirty="0" smtClean="0">
                <a:solidFill>
                  <a:schemeClr val="tx1"/>
                </a:solidFill>
              </a:rPr>
              <a:t>Буферлік ерітінділердің сутектік көрсеткіші</a:t>
            </a:r>
            <a:r>
              <a:rPr lang="en-US" dirty="0" smtClean="0">
                <a:solidFill>
                  <a:schemeClr val="accent3">
                    <a:shade val="75000"/>
                  </a:schemeClr>
                </a:solidFill>
              </a:rPr>
              <a:t/>
            </a:r>
            <a:br>
              <a:rPr lang="en-US" dirty="0" smtClean="0">
                <a:solidFill>
                  <a:schemeClr val="accent3">
                    <a:shade val="75000"/>
                  </a:schemeClr>
                </a:solidFill>
              </a:rPr>
            </a:br>
            <a:endParaRPr lang="en-US" dirty="0">
              <a:solidFill>
                <a:schemeClr val="accent3">
                  <a:shade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4"/>
          <p:cNvSpPr>
            <a:spLocks noGrp="1"/>
          </p:cNvSpPr>
          <p:nvPr>
            <p:ph type="sldNum" sz="quarter" idx="12"/>
          </p:nvPr>
        </p:nvSpPr>
        <p:spPr/>
        <p:txBody>
          <a:bodyPr/>
          <a:lstStyle/>
          <a:p>
            <a:pPr>
              <a:defRPr/>
            </a:pPr>
            <a:fld id="{0A31972D-8DD2-46C0-BB43-701604EFBC9A}" type="slidenum">
              <a:rPr lang="en-US"/>
              <a:pPr>
                <a:defRPr/>
              </a:pPr>
              <a:t>21</a:t>
            </a:fld>
            <a:endParaRPr lang="en-US"/>
          </a:p>
        </p:txBody>
      </p:sp>
      <p:sp>
        <p:nvSpPr>
          <p:cNvPr id="34817" name="Заголовок 1"/>
          <p:cNvSpPr>
            <a:spLocks noGrp="1"/>
          </p:cNvSpPr>
          <p:nvPr>
            <p:ph type="title"/>
          </p:nvPr>
        </p:nvSpPr>
        <p:spPr>
          <a:xfrm>
            <a:off x="285750" y="1857375"/>
            <a:ext cx="8534400" cy="4429125"/>
          </a:xfrm>
        </p:spPr>
        <p:txBody>
          <a:bodyPr/>
          <a:lstStyle/>
          <a:p>
            <a:pPr eaLnBrk="1" hangingPunct="1"/>
            <a:r>
              <a:rPr lang="ru-RU" sz="2400" smtClean="0">
                <a:solidFill>
                  <a:schemeClr val="tx1"/>
                </a:solidFill>
              </a:rPr>
              <a:t>Өзінің тұзының қатысында әлсіз сірке қышқылының диссоциациялану дәрежесі онан сайын төмендейді. Мұның себебі - тұздың толық диссоциация- лануы  нәтижесінде ерітіндіде ацетат-аниондардың концентрациясы көбейді. Ал біртекті иондар әлсіз электролиттің диссоциациясын тежейді. Осы себептен буферлік қоспада әлсіз қышқылдың бастапқы концентрациясы өзгермейді. Тұз толық диссоциацияланғандықтан ерітіндідегі ацетат-аниондардың концентрациясы тұз концентрациясына тең болады.Осыны ескере отырып сірке қышқылының диссоциациялану константасының өрнегіне өзгерістер енгізеледі</a:t>
            </a:r>
            <a:endParaRPr lang="en-US" sz="2400" smtClean="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5"/>
          <p:cNvSpPr>
            <a:spLocks noGrp="1"/>
          </p:cNvSpPr>
          <p:nvPr>
            <p:ph type="sldNum" sz="quarter" idx="12"/>
          </p:nvPr>
        </p:nvSpPr>
        <p:spPr/>
        <p:txBody>
          <a:bodyPr/>
          <a:lstStyle/>
          <a:p>
            <a:pPr>
              <a:defRPr/>
            </a:pPr>
            <a:fld id="{195BACEE-6EE7-465E-B084-5C01B443E4A1}" type="slidenum">
              <a:rPr lang="en-US"/>
              <a:pPr>
                <a:defRPr/>
              </a:pPr>
              <a:t>22</a:t>
            </a:fld>
            <a:endParaRPr lang="en-US"/>
          </a:p>
        </p:txBody>
      </p:sp>
      <p:sp>
        <p:nvSpPr>
          <p:cNvPr id="32791" name="Rectangle 2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Georgia" pitchFamily="18" charset="0"/>
            </a:endParaRPr>
          </a:p>
        </p:txBody>
      </p:sp>
      <p:graphicFrame>
        <p:nvGraphicFramePr>
          <p:cNvPr id="32787" name="Object 19"/>
          <p:cNvGraphicFramePr>
            <a:graphicFrameLocks noChangeAspect="1"/>
          </p:cNvGraphicFramePr>
          <p:nvPr/>
        </p:nvGraphicFramePr>
        <p:xfrm>
          <a:off x="1714500" y="3071813"/>
          <a:ext cx="2428875" cy="1143000"/>
        </p:xfrm>
        <a:graphic>
          <a:graphicData uri="http://schemas.openxmlformats.org/presentationml/2006/ole">
            <p:oleObj spid="_x0000_s32787" name="Формула" r:id="rId3" imgW="1143000" imgH="457200" progId="Equation.3">
              <p:embed/>
            </p:oleObj>
          </a:graphicData>
        </a:graphic>
      </p:graphicFrame>
      <p:sp>
        <p:nvSpPr>
          <p:cNvPr id="32792" name="Rectangle 21"/>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ru-RU">
              <a:latin typeface="Georgia" pitchFamily="18" charset="0"/>
            </a:endParaRPr>
          </a:p>
        </p:txBody>
      </p:sp>
      <p:sp>
        <p:nvSpPr>
          <p:cNvPr id="32793" name="Rectangle 2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Georgia" pitchFamily="18" charset="0"/>
            </a:endParaRPr>
          </a:p>
        </p:txBody>
      </p:sp>
      <p:graphicFrame>
        <p:nvGraphicFramePr>
          <p:cNvPr id="32790" name="Object 22"/>
          <p:cNvGraphicFramePr>
            <a:graphicFrameLocks noChangeAspect="1"/>
          </p:cNvGraphicFramePr>
          <p:nvPr/>
        </p:nvGraphicFramePr>
        <p:xfrm>
          <a:off x="5429250" y="3071813"/>
          <a:ext cx="2357438" cy="1143000"/>
        </p:xfrm>
        <a:graphic>
          <a:graphicData uri="http://schemas.openxmlformats.org/presentationml/2006/ole">
            <p:oleObj spid="_x0000_s32790" name="Формула" r:id="rId4" imgW="761760" imgH="419040" progId="Equation.3">
              <p:embed/>
            </p:oleObj>
          </a:graphicData>
        </a:graphic>
      </p:graphicFrame>
      <p:sp>
        <p:nvSpPr>
          <p:cNvPr id="32794" name="Прямоугольник 26"/>
          <p:cNvSpPr>
            <a:spLocks noChangeArrowheads="1"/>
          </p:cNvSpPr>
          <p:nvPr/>
        </p:nvSpPr>
        <p:spPr bwMode="auto">
          <a:xfrm>
            <a:off x="214313" y="3500438"/>
            <a:ext cx="1335087" cy="369887"/>
          </a:xfrm>
          <a:prstGeom prst="rect">
            <a:avLst/>
          </a:prstGeom>
          <a:noFill/>
          <a:ln w="9525">
            <a:noFill/>
            <a:miter lim="800000"/>
            <a:headEnd/>
            <a:tailEnd/>
          </a:ln>
        </p:spPr>
        <p:txBody>
          <a:bodyPr wrap="none">
            <a:spAutoFit/>
          </a:bodyPr>
          <a:lstStyle/>
          <a:p>
            <a:r>
              <a:rPr lang="kk-KZ" b="1">
                <a:latin typeface="Georgia" pitchFamily="18" charset="0"/>
              </a:rPr>
              <a:t>Кқышқ</a:t>
            </a:r>
            <a:r>
              <a:rPr lang="kk-KZ">
                <a:latin typeface="Georgia" pitchFamily="18" charset="0"/>
              </a:rPr>
              <a:t> </a:t>
            </a:r>
            <a:r>
              <a:rPr lang="ru-RU">
                <a:latin typeface="Georgia" pitchFamily="18" charset="0"/>
              </a:rPr>
              <a:t>= </a:t>
            </a:r>
            <a:endParaRPr lang="en-US">
              <a:latin typeface="Georgia" pitchFamily="18" charset="0"/>
            </a:endParaRPr>
          </a:p>
        </p:txBody>
      </p:sp>
      <p:sp>
        <p:nvSpPr>
          <p:cNvPr id="32795" name="Прямоугольник 27"/>
          <p:cNvSpPr>
            <a:spLocks noChangeArrowheads="1"/>
          </p:cNvSpPr>
          <p:nvPr/>
        </p:nvSpPr>
        <p:spPr bwMode="auto">
          <a:xfrm>
            <a:off x="4143375" y="3500438"/>
            <a:ext cx="1071563" cy="369887"/>
          </a:xfrm>
          <a:prstGeom prst="rect">
            <a:avLst/>
          </a:prstGeom>
          <a:noFill/>
          <a:ln w="9525">
            <a:noFill/>
            <a:miter lim="800000"/>
            <a:headEnd/>
            <a:tailEnd/>
          </a:ln>
        </p:spPr>
        <p:txBody>
          <a:bodyPr>
            <a:spAutoFit/>
          </a:bodyPr>
          <a:lstStyle/>
          <a:p>
            <a:r>
              <a:rPr lang="kk-KZ">
                <a:latin typeface="Georgia" pitchFamily="18" charset="0"/>
              </a:rPr>
              <a:t>= </a:t>
            </a:r>
            <a:endParaRPr lang="en-US">
              <a:latin typeface="Georgia"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4"/>
          <p:cNvSpPr>
            <a:spLocks noGrp="1"/>
          </p:cNvSpPr>
          <p:nvPr>
            <p:ph type="sldNum" sz="quarter" idx="12"/>
          </p:nvPr>
        </p:nvSpPr>
        <p:spPr/>
        <p:txBody>
          <a:bodyPr/>
          <a:lstStyle/>
          <a:p>
            <a:pPr>
              <a:defRPr/>
            </a:pPr>
            <a:fld id="{8B0A57D1-B78F-4C3C-A517-01593AC1CBDC}" type="slidenum">
              <a:rPr lang="en-US"/>
              <a:pPr>
                <a:defRPr/>
              </a:pPr>
              <a:t>23</a:t>
            </a:fld>
            <a:endParaRPr lang="en-US"/>
          </a:p>
        </p:txBody>
      </p:sp>
      <p:sp>
        <p:nvSpPr>
          <p:cNvPr id="2" name="Заголовок 1"/>
          <p:cNvSpPr>
            <a:spLocks noGrp="1"/>
          </p:cNvSpPr>
          <p:nvPr>
            <p:ph type="title"/>
          </p:nvPr>
        </p:nvSpPr>
        <p:spPr>
          <a:xfrm>
            <a:off x="428625" y="5715000"/>
            <a:ext cx="8534400" cy="758825"/>
          </a:xfrm>
        </p:spPr>
        <p:txBody>
          <a:bodyPr>
            <a:normAutofit fontScale="90000"/>
          </a:bodyPr>
          <a:lstStyle/>
          <a:p>
            <a:pPr eaLnBrk="1" fontAlgn="auto" hangingPunct="1">
              <a:spcAft>
                <a:spcPts val="0"/>
              </a:spcAft>
              <a:defRPr/>
            </a:pPr>
            <a:r>
              <a:rPr lang="kk-KZ" dirty="0" smtClean="0">
                <a:solidFill>
                  <a:schemeClr val="tx1"/>
                </a:solidFill>
              </a:rPr>
              <a:t>Осы формула арқылы әлсіз қышқылдан және оның тұзынан тұратын буферлік қоспалардың  сутектік көрсеткіші есептеледі.  Скышқ = Стұз болғанда,  рН = - lgК.  Сірке қышқылының диссоциациялану константасы                      КСН</a:t>
            </a:r>
            <a:r>
              <a:rPr lang="kk-KZ" baseline="-25000" dirty="0" smtClean="0">
                <a:solidFill>
                  <a:schemeClr val="tx1"/>
                </a:solidFill>
              </a:rPr>
              <a:t>3</a:t>
            </a:r>
            <a:r>
              <a:rPr lang="kk-KZ" dirty="0" smtClean="0">
                <a:solidFill>
                  <a:schemeClr val="tx1"/>
                </a:solidFill>
              </a:rPr>
              <a:t>СООН = 1,8·10</a:t>
            </a:r>
            <a:r>
              <a:rPr lang="kk-KZ" baseline="30000" dirty="0" smtClean="0">
                <a:solidFill>
                  <a:schemeClr val="tx1"/>
                </a:solidFill>
              </a:rPr>
              <a:t>-5</a:t>
            </a:r>
            <a:r>
              <a:rPr lang="kk-KZ" dirty="0" smtClean="0">
                <a:solidFill>
                  <a:schemeClr val="tx1"/>
                </a:solidFill>
              </a:rPr>
              <a:t>, сонда ацетатты буферлік қоспаның сутектік көрсеткіші                             (Скышқ = Стұз болғанда жағдайда) тең болады: </a:t>
            </a:r>
            <a:r>
              <a:rPr lang="en-US" dirty="0" smtClean="0">
                <a:solidFill>
                  <a:schemeClr val="tx1"/>
                </a:solidFill>
              </a:rPr>
              <a:t/>
            </a:r>
            <a:br>
              <a:rPr lang="en-US" dirty="0" smtClean="0">
                <a:solidFill>
                  <a:schemeClr val="tx1"/>
                </a:solidFill>
              </a:rPr>
            </a:br>
            <a:r>
              <a:rPr lang="kk-KZ" dirty="0" smtClean="0">
                <a:solidFill>
                  <a:schemeClr val="tx1"/>
                </a:solidFill>
              </a:rPr>
              <a:t>рН   = - lg1,8·10</a:t>
            </a:r>
            <a:r>
              <a:rPr lang="kk-KZ" baseline="30000" dirty="0" smtClean="0">
                <a:solidFill>
                  <a:schemeClr val="tx1"/>
                </a:solidFill>
              </a:rPr>
              <a:t>-5</a:t>
            </a:r>
            <a:r>
              <a:rPr lang="kk-KZ" dirty="0" smtClean="0">
                <a:solidFill>
                  <a:schemeClr val="tx1"/>
                </a:solidFill>
              </a:rPr>
              <a:t> = 5 – lg1,8 = 4,74.</a:t>
            </a:r>
            <a:r>
              <a:rPr lang="en-US" dirty="0" smtClean="0">
                <a:solidFill>
                  <a:schemeClr val="tx1"/>
                </a:solidFill>
              </a:rPr>
              <a:t/>
            </a:r>
            <a:br>
              <a:rPr lang="en-US" dirty="0" smtClean="0">
                <a:solidFill>
                  <a:schemeClr val="tx1"/>
                </a:solidFill>
              </a:rPr>
            </a:br>
            <a:endParaRPr lang="en-US"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2F718D80-0A24-45DA-A480-CA5202DA93FB}" type="slidenum">
              <a:rPr lang="en-US"/>
              <a:pPr>
                <a:defRPr/>
              </a:pPr>
              <a:t>24</a:t>
            </a:fld>
            <a:endParaRPr lang="en-US"/>
          </a:p>
        </p:txBody>
      </p:sp>
      <p:sp>
        <p:nvSpPr>
          <p:cNvPr id="38913" name="Содержимое 3"/>
          <p:cNvSpPr>
            <a:spLocks noGrp="1"/>
          </p:cNvSpPr>
          <p:nvPr>
            <p:ph sz="quarter" idx="1"/>
          </p:nvPr>
        </p:nvSpPr>
        <p:spPr/>
        <p:txBody>
          <a:bodyPr/>
          <a:lstStyle/>
          <a:p>
            <a:pPr algn="ctr" eaLnBrk="1" hangingPunct="1"/>
            <a:r>
              <a:rPr lang="kk-KZ" sz="3200" b="1" i="1" smtClean="0"/>
              <a:t>б) Әлсіз негізден және оның күшті қышқылмен берген тұзынан тұратын буферлік қоспаның сутектік көрсеткішін есептеу жолы.</a:t>
            </a:r>
            <a:endParaRPr lang="en-US" sz="32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4"/>
          <p:cNvSpPr>
            <a:spLocks noGrp="1"/>
          </p:cNvSpPr>
          <p:nvPr>
            <p:ph type="sldNum" sz="quarter" idx="12"/>
          </p:nvPr>
        </p:nvSpPr>
        <p:spPr/>
        <p:txBody>
          <a:bodyPr/>
          <a:lstStyle/>
          <a:p>
            <a:pPr>
              <a:defRPr/>
            </a:pPr>
            <a:fld id="{AB970AC7-6087-4780-8E64-C707F394ECB1}" type="slidenum">
              <a:rPr lang="en-US"/>
              <a:pPr>
                <a:defRPr/>
              </a:pPr>
              <a:t>25</a:t>
            </a:fld>
            <a:endParaRPr lang="en-US"/>
          </a:p>
        </p:txBody>
      </p:sp>
      <p:sp>
        <p:nvSpPr>
          <p:cNvPr id="2" name="Заголовок 1"/>
          <p:cNvSpPr>
            <a:spLocks noGrp="1"/>
          </p:cNvSpPr>
          <p:nvPr>
            <p:ph type="title"/>
          </p:nvPr>
        </p:nvSpPr>
        <p:spPr>
          <a:xfrm>
            <a:off x="0" y="5715000"/>
            <a:ext cx="9001125" cy="758825"/>
          </a:xfrm>
        </p:spPr>
        <p:txBody>
          <a:bodyPr>
            <a:normAutofit fontScale="90000"/>
          </a:bodyPr>
          <a:lstStyle/>
          <a:p>
            <a:pPr eaLnBrk="1" fontAlgn="auto" hangingPunct="1">
              <a:spcAft>
                <a:spcPts val="0"/>
              </a:spcAft>
              <a:defRPr/>
            </a:pPr>
            <a:r>
              <a:rPr lang="kk-KZ" b="1" i="1" dirty="0" smtClean="0">
                <a:solidFill>
                  <a:schemeClr val="tx1"/>
                </a:solidFill>
              </a:rPr>
              <a:t>Әлсіз негізден  және оның тұзынан тұратын буферлік қоспалардың  сутектік көрсеткішін  есептеу өрнегін алу үшін аммонийлы буферлік қоспаның компоненттерінің диссоциациясын жазайық:</a:t>
            </a:r>
            <a:r>
              <a:rPr lang="en-US" b="1" i="1" dirty="0" smtClean="0">
                <a:solidFill>
                  <a:schemeClr val="tx1"/>
                </a:solidFill>
              </a:rPr>
              <a:t/>
            </a:r>
            <a:br>
              <a:rPr lang="en-US" b="1" i="1" dirty="0" smtClean="0">
                <a:solidFill>
                  <a:schemeClr val="tx1"/>
                </a:solidFill>
              </a:rPr>
            </a:br>
            <a:r>
              <a:rPr lang="kk-KZ" b="1" i="1" dirty="0" smtClean="0">
                <a:solidFill>
                  <a:schemeClr val="tx1"/>
                </a:solidFill>
              </a:rPr>
              <a:t>NН</a:t>
            </a:r>
            <a:r>
              <a:rPr lang="kk-KZ" b="1" i="1" baseline="-25000" dirty="0" smtClean="0">
                <a:solidFill>
                  <a:schemeClr val="tx1"/>
                </a:solidFill>
              </a:rPr>
              <a:t>4</a:t>
            </a:r>
            <a:r>
              <a:rPr lang="kk-KZ" b="1" i="1" dirty="0" smtClean="0">
                <a:solidFill>
                  <a:schemeClr val="tx1"/>
                </a:solidFill>
              </a:rPr>
              <a:t>СI</a:t>
            </a:r>
            <a:r>
              <a:rPr lang="en-US" b="1" i="1" dirty="0" smtClean="0">
                <a:solidFill>
                  <a:schemeClr val="tx1"/>
                </a:solidFill>
              </a:rPr>
              <a:t/>
            </a:r>
            <a:br>
              <a:rPr lang="en-US" b="1" i="1" dirty="0" smtClean="0">
                <a:solidFill>
                  <a:schemeClr val="tx1"/>
                </a:solidFill>
              </a:rPr>
            </a:br>
            <a:r>
              <a:rPr lang="kk-KZ" b="1" i="1" dirty="0" smtClean="0">
                <a:solidFill>
                  <a:schemeClr val="tx1"/>
                </a:solidFill>
              </a:rPr>
              <a:t> NН</a:t>
            </a:r>
            <a:r>
              <a:rPr lang="kk-KZ" b="1" i="1" baseline="-25000" dirty="0" smtClean="0">
                <a:solidFill>
                  <a:schemeClr val="tx1"/>
                </a:solidFill>
              </a:rPr>
              <a:t>4</a:t>
            </a:r>
            <a:r>
              <a:rPr lang="kk-KZ" b="1" i="1" baseline="30000" dirty="0" smtClean="0">
                <a:solidFill>
                  <a:schemeClr val="tx1"/>
                </a:solidFill>
              </a:rPr>
              <a:t>+</a:t>
            </a:r>
            <a:r>
              <a:rPr lang="kk-KZ" b="1" i="1" dirty="0" smtClean="0">
                <a:solidFill>
                  <a:schemeClr val="tx1"/>
                </a:solidFill>
              </a:rPr>
              <a:t>   +  СI</a:t>
            </a:r>
            <a:r>
              <a:rPr lang="kk-KZ" b="1" i="1" baseline="30000" dirty="0" smtClean="0">
                <a:solidFill>
                  <a:schemeClr val="tx1"/>
                </a:solidFill>
              </a:rPr>
              <a:t>-</a:t>
            </a:r>
            <a:r>
              <a:rPr lang="en-US" b="1" i="1" dirty="0" smtClean="0">
                <a:solidFill>
                  <a:schemeClr val="tx1"/>
                </a:solidFill>
              </a:rPr>
              <a:t/>
            </a:r>
            <a:br>
              <a:rPr lang="en-US" b="1" i="1" dirty="0" smtClean="0">
                <a:solidFill>
                  <a:schemeClr val="tx1"/>
                </a:solidFill>
              </a:rPr>
            </a:br>
            <a:r>
              <a:rPr lang="kk-KZ" b="1" i="1" dirty="0" smtClean="0">
                <a:solidFill>
                  <a:schemeClr val="tx1"/>
                </a:solidFill>
              </a:rPr>
              <a:t>NН</a:t>
            </a:r>
            <a:r>
              <a:rPr lang="kk-KZ" b="1" i="1" baseline="-25000" dirty="0" smtClean="0">
                <a:solidFill>
                  <a:schemeClr val="tx1"/>
                </a:solidFill>
              </a:rPr>
              <a:t>4</a:t>
            </a:r>
            <a:r>
              <a:rPr lang="kk-KZ" b="1" i="1" dirty="0" smtClean="0">
                <a:solidFill>
                  <a:schemeClr val="tx1"/>
                </a:solidFill>
              </a:rPr>
              <a:t>ОН</a:t>
            </a:r>
            <a:r>
              <a:rPr lang="en-US" b="1" i="1" dirty="0" smtClean="0">
                <a:solidFill>
                  <a:schemeClr val="tx1"/>
                </a:solidFill>
              </a:rPr>
              <a:t/>
            </a:r>
            <a:br>
              <a:rPr lang="en-US" b="1" i="1" dirty="0" smtClean="0">
                <a:solidFill>
                  <a:schemeClr val="tx1"/>
                </a:solidFill>
              </a:rPr>
            </a:br>
            <a:r>
              <a:rPr lang="kk-KZ" b="1" i="1" dirty="0" smtClean="0">
                <a:solidFill>
                  <a:schemeClr val="tx1"/>
                </a:solidFill>
              </a:rPr>
              <a:t> NН</a:t>
            </a:r>
            <a:r>
              <a:rPr lang="kk-KZ" b="1" i="1" baseline="-25000" dirty="0" smtClean="0">
                <a:solidFill>
                  <a:schemeClr val="tx1"/>
                </a:solidFill>
              </a:rPr>
              <a:t>4</a:t>
            </a:r>
            <a:r>
              <a:rPr lang="kk-KZ" b="1" i="1" baseline="30000" dirty="0" smtClean="0">
                <a:solidFill>
                  <a:schemeClr val="tx1"/>
                </a:solidFill>
              </a:rPr>
              <a:t>+</a:t>
            </a:r>
            <a:r>
              <a:rPr lang="kk-KZ" b="1" i="1" dirty="0" smtClean="0">
                <a:solidFill>
                  <a:schemeClr val="tx1"/>
                </a:solidFill>
              </a:rPr>
              <a:t>     +   ОН</a:t>
            </a:r>
            <a:r>
              <a:rPr lang="kk-KZ" b="1" i="1" baseline="30000" dirty="0" smtClean="0">
                <a:solidFill>
                  <a:schemeClr val="tx1"/>
                </a:solidFill>
              </a:rPr>
              <a:t>-</a:t>
            </a:r>
            <a:r>
              <a:rPr lang="en-US" dirty="0" smtClean="0">
                <a:solidFill>
                  <a:schemeClr val="accent3">
                    <a:shade val="75000"/>
                  </a:schemeClr>
                </a:solidFill>
              </a:rPr>
              <a:t/>
            </a:r>
            <a:br>
              <a:rPr lang="en-US" dirty="0" smtClean="0">
                <a:solidFill>
                  <a:schemeClr val="accent3">
                    <a:shade val="75000"/>
                  </a:schemeClr>
                </a:solidFill>
              </a:rPr>
            </a:br>
            <a:endParaRPr lang="en-US" dirty="0">
              <a:solidFill>
                <a:schemeClr val="accent3">
                  <a:shade val="7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4"/>
          <p:cNvSpPr>
            <a:spLocks noGrp="1"/>
          </p:cNvSpPr>
          <p:nvPr>
            <p:ph type="sldNum" sz="quarter" idx="12"/>
          </p:nvPr>
        </p:nvSpPr>
        <p:spPr/>
        <p:txBody>
          <a:bodyPr/>
          <a:lstStyle/>
          <a:p>
            <a:pPr>
              <a:defRPr/>
            </a:pPr>
            <a:fld id="{5D7836A8-40C9-487D-BAE0-6034C438F205}" type="slidenum">
              <a:rPr lang="en-US"/>
              <a:pPr>
                <a:defRPr/>
              </a:pPr>
              <a:t>26</a:t>
            </a:fld>
            <a:endParaRPr lang="en-US"/>
          </a:p>
        </p:txBody>
      </p:sp>
      <p:sp>
        <p:nvSpPr>
          <p:cNvPr id="2" name="Заголовок 1"/>
          <p:cNvSpPr>
            <a:spLocks noGrp="1"/>
          </p:cNvSpPr>
          <p:nvPr>
            <p:ph type="title"/>
          </p:nvPr>
        </p:nvSpPr>
        <p:spPr>
          <a:xfrm>
            <a:off x="357188" y="5357813"/>
            <a:ext cx="8534400" cy="758825"/>
          </a:xfrm>
        </p:spPr>
        <p:txBody>
          <a:bodyPr>
            <a:normAutofit fontScale="90000"/>
          </a:bodyPr>
          <a:lstStyle/>
          <a:p>
            <a:pPr eaLnBrk="1" fontAlgn="auto" hangingPunct="1">
              <a:spcAft>
                <a:spcPts val="0"/>
              </a:spcAft>
              <a:defRPr/>
            </a:pPr>
            <a:r>
              <a:rPr lang="kk-KZ" sz="4000" b="1" dirty="0" smtClean="0">
                <a:solidFill>
                  <a:schemeClr val="tx1"/>
                </a:solidFill>
              </a:rPr>
              <a:t>Стандартты жағдайда кез-келген сулы ерітінділерде сутектік көрсеткіш пен гидроксилдік көрсеткіштің  қосындысы   рН  +  рОН  =  14  екендігін еске ала отырып аммонийлы буферлік қоспаның сутектік көрсеткішінің өрнегін жазайық:</a:t>
            </a:r>
            <a:r>
              <a:rPr lang="en-US" sz="4000" b="1" dirty="0" smtClean="0">
                <a:solidFill>
                  <a:schemeClr val="tx1"/>
                </a:solidFill>
              </a:rPr>
              <a:t/>
            </a:r>
            <a:br>
              <a:rPr lang="en-US" sz="4000" b="1" dirty="0" smtClean="0">
                <a:solidFill>
                  <a:schemeClr val="tx1"/>
                </a:solidFill>
              </a:rPr>
            </a:br>
            <a:r>
              <a:rPr lang="kk-KZ" sz="4000" b="1" dirty="0" smtClean="0">
                <a:solidFill>
                  <a:schemeClr val="tx1"/>
                </a:solidFill>
              </a:rPr>
              <a:t>рН = 14 +  lg Кнегіз  + lg </a:t>
            </a:r>
            <a:r>
              <a:rPr lang="en-US" dirty="0" smtClean="0">
                <a:solidFill>
                  <a:schemeClr val="accent3">
                    <a:shade val="75000"/>
                  </a:schemeClr>
                </a:solidFill>
              </a:rPr>
              <a:t/>
            </a:r>
            <a:br>
              <a:rPr lang="en-US" dirty="0" smtClean="0">
                <a:solidFill>
                  <a:schemeClr val="accent3">
                    <a:shade val="75000"/>
                  </a:schemeClr>
                </a:solidFill>
              </a:rPr>
            </a:br>
            <a:endParaRPr lang="en-US" dirty="0">
              <a:solidFill>
                <a:schemeClr val="accent3">
                  <a:shade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8DC80872-0881-4E01-A5D0-38BA3E5B2FBA}" type="slidenum">
              <a:rPr lang="en-US"/>
              <a:pPr>
                <a:defRPr/>
              </a:pPr>
              <a:t>27</a:t>
            </a:fld>
            <a:endParaRPr lang="en-US"/>
          </a:p>
        </p:txBody>
      </p:sp>
      <p:sp>
        <p:nvSpPr>
          <p:cNvPr id="2" name="Текст 1"/>
          <p:cNvSpPr>
            <a:spLocks noGrp="1"/>
          </p:cNvSpPr>
          <p:nvPr>
            <p:ph type="body" idx="1"/>
          </p:nvPr>
        </p:nvSpPr>
        <p:spPr>
          <a:xfrm>
            <a:off x="285750" y="2786063"/>
            <a:ext cx="8501063" cy="3643312"/>
          </a:xfrm>
        </p:spPr>
        <p:txBody>
          <a:bodyPr>
            <a:normAutofit fontScale="92500" lnSpcReduction="10000"/>
          </a:bodyPr>
          <a:lstStyle/>
          <a:p>
            <a:pPr eaLnBrk="1" fontAlgn="auto" hangingPunct="1">
              <a:spcAft>
                <a:spcPts val="0"/>
              </a:spcAft>
              <a:buFont typeface="Wingdings 2"/>
              <a:buNone/>
              <a:defRPr/>
            </a:pPr>
            <a:r>
              <a:rPr lang="kk-KZ" sz="2400" dirty="0" smtClean="0">
                <a:solidFill>
                  <a:schemeClr val="tx1"/>
                </a:solidFill>
              </a:rPr>
              <a:t>Бұл формула  арқылы  әлсіз  негіз бен  оның тұзынан тұратын буферлік қоспалардың  сутектік көрсеткіші есептеледі. Снегіз = Стұз болған жағдайда    рН = 14  +  lgКNН</a:t>
            </a:r>
            <a:r>
              <a:rPr lang="kk-KZ" sz="2400" baseline="-25000" dirty="0" smtClean="0">
                <a:solidFill>
                  <a:schemeClr val="tx1"/>
                </a:solidFill>
              </a:rPr>
              <a:t>4</a:t>
            </a:r>
            <a:r>
              <a:rPr lang="kk-KZ" sz="2400" dirty="0" smtClean="0">
                <a:solidFill>
                  <a:schemeClr val="tx1"/>
                </a:solidFill>
              </a:rPr>
              <a:t>ОН.   Сондықтан аммонийлы буферлік қоспаның сутектік көрсеткіші (Снегіз = Стұз болғанда жағдайда) тең болады: </a:t>
            </a:r>
            <a:endParaRPr lang="en-US" sz="2400" dirty="0" smtClean="0">
              <a:solidFill>
                <a:schemeClr val="tx1"/>
              </a:solidFill>
            </a:endParaRPr>
          </a:p>
          <a:p>
            <a:pPr eaLnBrk="1" fontAlgn="auto" hangingPunct="1">
              <a:spcAft>
                <a:spcPts val="0"/>
              </a:spcAft>
              <a:buFont typeface="Wingdings 2"/>
              <a:buNone/>
              <a:defRPr/>
            </a:pPr>
            <a:r>
              <a:rPr lang="kk-KZ" sz="2400" dirty="0" smtClean="0">
                <a:solidFill>
                  <a:schemeClr val="tx1"/>
                </a:solidFill>
              </a:rPr>
              <a:t>рН  =  14  +  lg Кнегіз   =  14  +  lg1,8·10</a:t>
            </a:r>
            <a:r>
              <a:rPr lang="kk-KZ" sz="2400" baseline="30000" dirty="0" smtClean="0">
                <a:solidFill>
                  <a:schemeClr val="tx1"/>
                </a:solidFill>
              </a:rPr>
              <a:t>-5</a:t>
            </a:r>
            <a:r>
              <a:rPr lang="kk-KZ" sz="2400" dirty="0" smtClean="0">
                <a:solidFill>
                  <a:schemeClr val="tx1"/>
                </a:solidFill>
              </a:rPr>
              <a:t>  =  14 - 5  +  lg1,8  =  9,26</a:t>
            </a:r>
            <a:endParaRPr lang="en-US" sz="2400" dirty="0" smtClean="0">
              <a:solidFill>
                <a:schemeClr val="tx1"/>
              </a:solidFill>
            </a:endParaRPr>
          </a:p>
          <a:p>
            <a:pPr eaLnBrk="1" fontAlgn="auto" hangingPunct="1">
              <a:spcAft>
                <a:spcPts val="0"/>
              </a:spcAft>
              <a:buFont typeface="Wingdings 2"/>
              <a:buNone/>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BADE6F21-FDD2-4CDA-83AA-8B8A4E235665}" type="slidenum">
              <a:rPr lang="en-US"/>
              <a:pPr>
                <a:defRPr/>
              </a:pPr>
              <a:t>28</a:t>
            </a:fld>
            <a:endParaRPr lang="en-US"/>
          </a:p>
        </p:txBody>
      </p:sp>
      <p:sp>
        <p:nvSpPr>
          <p:cNvPr id="2" name="Заголовок 1"/>
          <p:cNvSpPr>
            <a:spLocks noGrp="1"/>
          </p:cNvSpPr>
          <p:nvPr>
            <p:ph type="title"/>
          </p:nvPr>
        </p:nvSpPr>
        <p:spPr>
          <a:xfrm>
            <a:off x="285750" y="3786188"/>
            <a:ext cx="8534400" cy="758825"/>
          </a:xfrm>
        </p:spPr>
        <p:txBody>
          <a:bodyPr>
            <a:normAutofit fontScale="90000"/>
          </a:bodyPr>
          <a:lstStyle/>
          <a:p>
            <a:pPr eaLnBrk="1" fontAlgn="auto" hangingPunct="1">
              <a:spcAft>
                <a:spcPts val="0"/>
              </a:spcAft>
              <a:defRPr/>
            </a:pPr>
            <a:r>
              <a:rPr lang="kk-KZ" b="1" dirty="0" smtClean="0">
                <a:solidFill>
                  <a:schemeClr val="tx1"/>
                </a:solidFill>
              </a:rPr>
              <a:t>Буферлік қоспаларды сапалық анализде қолдану</a:t>
            </a:r>
            <a:r>
              <a:rPr lang="en-US" dirty="0" smtClean="0">
                <a:solidFill>
                  <a:schemeClr val="accent3">
                    <a:shade val="75000"/>
                  </a:schemeClr>
                </a:solidFill>
              </a:rPr>
              <a:t/>
            </a:r>
            <a:br>
              <a:rPr lang="en-US" dirty="0" smtClean="0">
                <a:solidFill>
                  <a:schemeClr val="accent3">
                    <a:shade val="75000"/>
                  </a:schemeClr>
                </a:solidFill>
              </a:rPr>
            </a:br>
            <a:r>
              <a:rPr lang="kk-KZ" dirty="0" smtClean="0">
                <a:solidFill>
                  <a:schemeClr val="tx1"/>
                </a:solidFill>
              </a:rPr>
              <a:t>Буферлік қоспалар сапалық анализде жиі қолданылады. Мысалы, I топ катиондарын II топ катиондарынан бөлу үшін ерітіндідегі катиондар қоспасына топтық реактивпен бірге аммонийлы буферлік ерітінді  қосылады:</a:t>
            </a:r>
            <a:r>
              <a:rPr lang="en-US" dirty="0" smtClean="0">
                <a:solidFill>
                  <a:schemeClr val="tx1"/>
                </a:solidFill>
              </a:rPr>
              <a:t/>
            </a:r>
            <a:br>
              <a:rPr lang="en-US" dirty="0" smtClean="0">
                <a:solidFill>
                  <a:schemeClr val="tx1"/>
                </a:solidFill>
              </a:rPr>
            </a:br>
            <a:r>
              <a:rPr lang="kk-KZ" dirty="0" smtClean="0">
                <a:solidFill>
                  <a:schemeClr val="tx1"/>
                </a:solidFill>
              </a:rPr>
              <a:t>  </a:t>
            </a:r>
            <a:r>
              <a:rPr lang="en-US" dirty="0" smtClean="0">
                <a:solidFill>
                  <a:schemeClr val="tx1"/>
                </a:solidFill>
              </a:rPr>
              <a:t/>
            </a:r>
            <a:br>
              <a:rPr lang="en-US" dirty="0" smtClean="0">
                <a:solidFill>
                  <a:schemeClr val="tx1"/>
                </a:solidFill>
              </a:rPr>
            </a:br>
            <a:endParaRPr lang="en-US" dirty="0">
              <a:solidFill>
                <a:schemeClr val="tx1"/>
              </a:solidFill>
            </a:endParaRPr>
          </a:p>
        </p:txBody>
      </p:sp>
      <p:graphicFrame>
        <p:nvGraphicFramePr>
          <p:cNvPr id="4" name="Таблица 3"/>
          <p:cNvGraphicFramePr>
            <a:graphicFrameLocks noGrp="1"/>
          </p:cNvGraphicFramePr>
          <p:nvPr/>
        </p:nvGraphicFramePr>
        <p:xfrm>
          <a:off x="571472" y="3643314"/>
          <a:ext cx="8001055" cy="2948944"/>
        </p:xfrm>
        <a:graphic>
          <a:graphicData uri="http://schemas.openxmlformats.org/drawingml/2006/table">
            <a:tbl>
              <a:tblPr>
                <a:tableStyleId>{69C7853C-536D-4A76-A0AE-DD22124D55A5}</a:tableStyleId>
              </a:tblPr>
              <a:tblGrid>
                <a:gridCol w="1763701"/>
                <a:gridCol w="2775816"/>
                <a:gridCol w="818333"/>
                <a:gridCol w="2643205"/>
              </a:tblGrid>
              <a:tr h="378070">
                <a:tc gridSpan="4">
                  <a:txBody>
                    <a:bodyPr/>
                    <a:lstStyle/>
                    <a:p>
                      <a:pPr indent="457200" algn="ctr">
                        <a:spcAft>
                          <a:spcPts val="0"/>
                        </a:spcAft>
                      </a:pPr>
                      <a:r>
                        <a:rPr lang="kk-KZ" sz="2000" dirty="0"/>
                        <a:t>К</a:t>
                      </a:r>
                      <a:r>
                        <a:rPr lang="kk-KZ" sz="2000" baseline="30000" dirty="0"/>
                        <a:t>+</a:t>
                      </a:r>
                      <a:r>
                        <a:rPr lang="kk-KZ" sz="2000" dirty="0"/>
                        <a:t>, Nа</a:t>
                      </a:r>
                      <a:r>
                        <a:rPr lang="kk-KZ" sz="2000" baseline="30000" dirty="0"/>
                        <a:t>+</a:t>
                      </a:r>
                      <a:r>
                        <a:rPr lang="kk-KZ" sz="2000" dirty="0"/>
                        <a:t>, Мg</a:t>
                      </a:r>
                      <a:r>
                        <a:rPr lang="kk-KZ" sz="2000" baseline="30000" dirty="0"/>
                        <a:t>2+</a:t>
                      </a:r>
                      <a:r>
                        <a:rPr lang="kk-KZ" sz="2000" dirty="0"/>
                        <a:t>, Са</a:t>
                      </a:r>
                      <a:r>
                        <a:rPr lang="kk-KZ" sz="2000" baseline="30000" dirty="0"/>
                        <a:t>2+</a:t>
                      </a:r>
                      <a:r>
                        <a:rPr lang="kk-KZ" sz="2000" dirty="0"/>
                        <a:t>, Ва</a:t>
                      </a:r>
                      <a:r>
                        <a:rPr lang="kk-KZ" sz="2000" baseline="30000" dirty="0"/>
                        <a:t>2+ </a:t>
                      </a:r>
                      <a:r>
                        <a:rPr lang="kk-KZ" sz="2000" dirty="0"/>
                        <a:t>- катиондар қоспасы</a:t>
                      </a:r>
                      <a:endParaRPr lang="en-US" sz="2000" dirty="0">
                        <a:solidFill>
                          <a:srgbClr val="FF0000"/>
                        </a:solidFill>
                        <a:latin typeface="Times New Roman"/>
                        <a:ea typeface="Times New Roman"/>
                        <a:cs typeface="Times New Roman"/>
                      </a:endParaRPr>
                    </a:p>
                  </a:txBody>
                  <a:tcPr marL="60218" marR="60218" marT="0" marB="0"/>
                </a:tc>
                <a:tc hMerge="1">
                  <a:txBody>
                    <a:bodyPr/>
                    <a:lstStyle/>
                    <a:p>
                      <a:endParaRPr lang="en-US"/>
                    </a:p>
                  </a:txBody>
                  <a:tcPr/>
                </a:tc>
                <a:tc hMerge="1">
                  <a:txBody>
                    <a:bodyPr/>
                    <a:lstStyle/>
                    <a:p>
                      <a:endParaRPr lang="en-US"/>
                    </a:p>
                  </a:txBody>
                  <a:tcPr/>
                </a:tc>
                <a:tc hMerge="1">
                  <a:txBody>
                    <a:bodyPr/>
                    <a:lstStyle/>
                    <a:p>
                      <a:endParaRPr lang="en-US"/>
                    </a:p>
                  </a:txBody>
                  <a:tcPr/>
                </a:tc>
              </a:tr>
              <a:tr h="756139">
                <a:tc rowSpan="2">
                  <a:txBody>
                    <a:bodyPr/>
                    <a:lstStyle/>
                    <a:p>
                      <a:pPr indent="457200">
                        <a:spcAft>
                          <a:spcPts val="0"/>
                        </a:spcAft>
                      </a:pPr>
                      <a:r>
                        <a:rPr lang="kk-KZ" sz="2000" dirty="0"/>
                        <a:t>қосылды:</a:t>
                      </a:r>
                      <a:endParaRPr lang="en-US" sz="2000" dirty="0">
                        <a:solidFill>
                          <a:srgbClr val="FF0000"/>
                        </a:solidFill>
                        <a:latin typeface="Times New Roman"/>
                        <a:ea typeface="Times New Roman"/>
                        <a:cs typeface="Times New Roman"/>
                      </a:endParaRPr>
                    </a:p>
                  </a:txBody>
                  <a:tcPr marL="60218" marR="60218" marT="0" marB="0"/>
                </a:tc>
                <a:tc>
                  <a:txBody>
                    <a:bodyPr/>
                    <a:lstStyle/>
                    <a:p>
                      <a:pPr marL="223520" indent="457200">
                        <a:spcAft>
                          <a:spcPts val="0"/>
                        </a:spcAft>
                      </a:pPr>
                      <a:r>
                        <a:rPr lang="kk-KZ" sz="2000" dirty="0"/>
                        <a:t>(NН</a:t>
                      </a:r>
                      <a:r>
                        <a:rPr lang="kk-KZ" sz="2000" baseline="-25000" dirty="0"/>
                        <a:t>4</a:t>
                      </a:r>
                      <a:r>
                        <a:rPr lang="kk-KZ" sz="2000" dirty="0"/>
                        <a:t>)</a:t>
                      </a:r>
                      <a:r>
                        <a:rPr lang="kk-KZ" sz="2000" baseline="-25000" dirty="0"/>
                        <a:t>2</a:t>
                      </a:r>
                      <a:r>
                        <a:rPr lang="kk-KZ" sz="2000" dirty="0"/>
                        <a:t>СО</a:t>
                      </a:r>
                      <a:r>
                        <a:rPr lang="kk-KZ" sz="2000" baseline="-25000" dirty="0"/>
                        <a:t>3</a:t>
                      </a:r>
                      <a:endParaRPr lang="en-US" sz="2000" dirty="0">
                        <a:solidFill>
                          <a:srgbClr val="FF0000"/>
                        </a:solidFill>
                        <a:latin typeface="Times New Roman"/>
                        <a:ea typeface="Times New Roman"/>
                        <a:cs typeface="Times New Roman"/>
                      </a:endParaRPr>
                    </a:p>
                  </a:txBody>
                  <a:tcPr marL="60218" marR="60218" marT="0" marB="0"/>
                </a:tc>
                <a:tc rowSpan="2">
                  <a:txBody>
                    <a:bodyPr/>
                    <a:lstStyle/>
                    <a:p>
                      <a:pPr indent="457200">
                        <a:spcAft>
                          <a:spcPts val="0"/>
                        </a:spcAft>
                      </a:pPr>
                      <a:r>
                        <a:rPr lang="kk-KZ" sz="1800" dirty="0" smtClean="0"/>
                        <a:t>Ж әне</a:t>
                      </a:r>
                      <a:endParaRPr lang="en-US" sz="2000" i="1" dirty="0">
                        <a:solidFill>
                          <a:srgbClr val="FF0000"/>
                        </a:solidFill>
                        <a:latin typeface="Times New Roman"/>
                        <a:ea typeface="Times New Roman"/>
                        <a:cs typeface="Times New Roman"/>
                      </a:endParaRPr>
                    </a:p>
                  </a:txBody>
                  <a:tcPr marL="60218" marR="60218" marT="0" marB="0"/>
                </a:tc>
                <a:tc>
                  <a:txBody>
                    <a:bodyPr/>
                    <a:lstStyle/>
                    <a:p>
                      <a:pPr marL="388620" indent="457200">
                        <a:spcAft>
                          <a:spcPts val="0"/>
                        </a:spcAft>
                      </a:pPr>
                      <a:r>
                        <a:rPr lang="kk-KZ" sz="2000"/>
                        <a:t>NН</a:t>
                      </a:r>
                      <a:r>
                        <a:rPr lang="kk-KZ" sz="2000" baseline="-25000"/>
                        <a:t>4</a:t>
                      </a:r>
                      <a:r>
                        <a:rPr lang="kk-KZ" sz="2000"/>
                        <a:t>ОН   +  NН</a:t>
                      </a:r>
                      <a:r>
                        <a:rPr lang="kk-KZ" sz="2000" baseline="-25000"/>
                        <a:t>4</a:t>
                      </a:r>
                      <a:r>
                        <a:rPr lang="kk-KZ" sz="2000"/>
                        <a:t>СI</a:t>
                      </a:r>
                      <a:endParaRPr lang="en-US" sz="2000">
                        <a:solidFill>
                          <a:srgbClr val="FF0000"/>
                        </a:solidFill>
                        <a:latin typeface="Times New Roman"/>
                        <a:ea typeface="Times New Roman"/>
                        <a:cs typeface="Times New Roman"/>
                      </a:endParaRPr>
                    </a:p>
                  </a:txBody>
                  <a:tcPr marL="60218" marR="60218" marT="0" marB="0"/>
                </a:tc>
              </a:tr>
              <a:tr h="680526">
                <a:tc vMerge="1">
                  <a:txBody>
                    <a:bodyPr/>
                    <a:lstStyle/>
                    <a:p>
                      <a:endParaRPr lang="en-US"/>
                    </a:p>
                  </a:txBody>
                  <a:tcPr/>
                </a:tc>
                <a:tc>
                  <a:txBody>
                    <a:bodyPr/>
                    <a:lstStyle/>
                    <a:p>
                      <a:pPr indent="457200">
                        <a:spcAft>
                          <a:spcPts val="0"/>
                        </a:spcAft>
                      </a:pPr>
                      <a:r>
                        <a:rPr lang="ru-RU" sz="1800" dirty="0" err="1"/>
                        <a:t>(топтық </a:t>
                      </a:r>
                      <a:r>
                        <a:rPr lang="ru-RU" sz="1800" dirty="0"/>
                        <a:t>реактив)</a:t>
                      </a:r>
                      <a:endParaRPr lang="en-US" sz="2000" dirty="0">
                        <a:solidFill>
                          <a:srgbClr val="FF0000"/>
                        </a:solidFill>
                        <a:latin typeface="Times New Roman"/>
                        <a:ea typeface="Times New Roman"/>
                        <a:cs typeface="Times New Roman"/>
                      </a:endParaRPr>
                    </a:p>
                  </a:txBody>
                  <a:tcPr marL="60218" marR="60218" marT="0" marB="0"/>
                </a:tc>
                <a:tc vMerge="1">
                  <a:txBody>
                    <a:bodyPr/>
                    <a:lstStyle/>
                    <a:p>
                      <a:endParaRPr lang="en-US"/>
                    </a:p>
                  </a:txBody>
                  <a:tcPr/>
                </a:tc>
                <a:tc>
                  <a:txBody>
                    <a:bodyPr/>
                    <a:lstStyle/>
                    <a:p>
                      <a:pPr indent="457200">
                        <a:spcAft>
                          <a:spcPts val="0"/>
                        </a:spcAft>
                      </a:pPr>
                      <a:r>
                        <a:rPr lang="ru-RU" sz="1800"/>
                        <a:t>(а</a:t>
                      </a:r>
                      <a:r>
                        <a:rPr lang="kk-KZ" sz="1800"/>
                        <a:t>ммонийлы буферлік қоспа)</a:t>
                      </a:r>
                      <a:endParaRPr lang="en-US" sz="2000">
                        <a:solidFill>
                          <a:srgbClr val="FF0000"/>
                        </a:solidFill>
                        <a:latin typeface="Times New Roman"/>
                        <a:ea typeface="Times New Roman"/>
                        <a:cs typeface="Times New Roman"/>
                      </a:endParaRPr>
                    </a:p>
                  </a:txBody>
                  <a:tcPr marL="60218" marR="60218" marT="0" marB="0"/>
                </a:tc>
              </a:tr>
              <a:tr h="378070">
                <a:tc>
                  <a:txBody>
                    <a:bodyPr/>
                    <a:lstStyle/>
                    <a:p>
                      <a:pPr indent="457200">
                        <a:spcAft>
                          <a:spcPts val="0"/>
                        </a:spcAft>
                      </a:pPr>
                      <a:endParaRPr lang="ru-RU" sz="2000">
                        <a:solidFill>
                          <a:srgbClr val="FF0000"/>
                        </a:solidFill>
                        <a:latin typeface="Times New Roman"/>
                        <a:ea typeface="Times New Roman"/>
                        <a:cs typeface="Times New Roman"/>
                      </a:endParaRPr>
                    </a:p>
                  </a:txBody>
                  <a:tcPr marL="60218" marR="60218" marT="0" marB="0"/>
                </a:tc>
                <a:tc>
                  <a:txBody>
                    <a:bodyPr/>
                    <a:lstStyle/>
                    <a:p>
                      <a:pPr indent="457200">
                        <a:spcAft>
                          <a:spcPts val="0"/>
                        </a:spcAft>
                      </a:pPr>
                      <a:endParaRPr lang="ru-RU" sz="2000">
                        <a:solidFill>
                          <a:srgbClr val="FF0000"/>
                        </a:solidFill>
                        <a:latin typeface="Times New Roman"/>
                        <a:ea typeface="Times New Roman"/>
                        <a:cs typeface="Times New Roman"/>
                      </a:endParaRPr>
                    </a:p>
                  </a:txBody>
                  <a:tcPr marL="60218" marR="60218" marT="0" marB="0"/>
                </a:tc>
                <a:tc>
                  <a:txBody>
                    <a:bodyPr/>
                    <a:lstStyle/>
                    <a:p>
                      <a:pPr indent="457200">
                        <a:spcAft>
                          <a:spcPts val="0"/>
                        </a:spcAft>
                      </a:pPr>
                      <a:endParaRPr lang="kk-KZ" sz="2000" dirty="0">
                        <a:solidFill>
                          <a:srgbClr val="FF0000"/>
                        </a:solidFill>
                        <a:latin typeface="Times New Roman"/>
                        <a:ea typeface="Times New Roman"/>
                        <a:cs typeface="Times New Roman"/>
                      </a:endParaRPr>
                    </a:p>
                  </a:txBody>
                  <a:tcPr marL="60218" marR="60218" marT="0" marB="0"/>
                </a:tc>
                <a:tc>
                  <a:txBody>
                    <a:bodyPr/>
                    <a:lstStyle/>
                    <a:p>
                      <a:pPr indent="457200">
                        <a:spcAft>
                          <a:spcPts val="0"/>
                        </a:spcAft>
                      </a:pPr>
                      <a:endParaRPr lang="ru-RU" sz="2000" dirty="0">
                        <a:solidFill>
                          <a:srgbClr val="FF0000"/>
                        </a:solidFill>
                        <a:latin typeface="Times New Roman"/>
                        <a:ea typeface="Times New Roman"/>
                        <a:cs typeface="Times New Roman"/>
                      </a:endParaRPr>
                    </a:p>
                  </a:txBody>
                  <a:tcPr marL="60218" marR="60218" marT="0" marB="0"/>
                </a:tc>
              </a:tr>
              <a:tr h="756139">
                <a:tc gridSpan="2">
                  <a:txBody>
                    <a:bodyPr/>
                    <a:lstStyle/>
                    <a:p>
                      <a:pPr indent="457200" algn="ctr">
                        <a:spcAft>
                          <a:spcPts val="0"/>
                        </a:spcAft>
                      </a:pPr>
                      <a:r>
                        <a:rPr lang="ru-RU" sz="2000"/>
                        <a:t>Ерітіндіде: К</a:t>
                      </a:r>
                      <a:r>
                        <a:rPr lang="ru-RU" sz="2000" baseline="30000"/>
                        <a:t>+</a:t>
                      </a:r>
                      <a:r>
                        <a:rPr lang="ru-RU" sz="2000"/>
                        <a:t>, </a:t>
                      </a:r>
                      <a:r>
                        <a:rPr lang="kk-KZ" sz="2000"/>
                        <a:t>Nа</a:t>
                      </a:r>
                      <a:r>
                        <a:rPr lang="kk-KZ" sz="2000" baseline="30000"/>
                        <a:t>+</a:t>
                      </a:r>
                      <a:r>
                        <a:rPr lang="kk-KZ" sz="2000"/>
                        <a:t>, Мg</a:t>
                      </a:r>
                      <a:r>
                        <a:rPr lang="kk-KZ" sz="2000" baseline="30000"/>
                        <a:t>2+</a:t>
                      </a:r>
                      <a:endParaRPr lang="en-US" sz="2000">
                        <a:solidFill>
                          <a:srgbClr val="FF0000"/>
                        </a:solidFill>
                        <a:latin typeface="Times New Roman"/>
                        <a:ea typeface="Times New Roman"/>
                        <a:cs typeface="Times New Roman"/>
                      </a:endParaRPr>
                    </a:p>
                  </a:txBody>
                  <a:tcPr marL="60218" marR="60218" marT="0" marB="0"/>
                </a:tc>
                <a:tc hMerge="1">
                  <a:txBody>
                    <a:bodyPr/>
                    <a:lstStyle/>
                    <a:p>
                      <a:endParaRPr lang="en-US"/>
                    </a:p>
                  </a:txBody>
                  <a:tcPr/>
                </a:tc>
                <a:tc gridSpan="2">
                  <a:txBody>
                    <a:bodyPr/>
                    <a:lstStyle/>
                    <a:p>
                      <a:pPr indent="457200" algn="ctr">
                        <a:spcAft>
                          <a:spcPts val="0"/>
                        </a:spcAft>
                      </a:pPr>
                      <a:r>
                        <a:rPr lang="ru-RU" sz="2000" dirty="0" err="1"/>
                        <a:t>Тұнбада: </a:t>
                      </a:r>
                      <a:r>
                        <a:rPr lang="ru-RU" sz="2000" dirty="0"/>
                        <a:t>СаСО</a:t>
                      </a:r>
                      <a:r>
                        <a:rPr lang="ru-RU" sz="2000" baseline="-25000" dirty="0"/>
                        <a:t>3</a:t>
                      </a:r>
                      <a:r>
                        <a:rPr lang="ru-RU" sz="2000" dirty="0">
                          <a:sym typeface="Symbol"/>
                        </a:rPr>
                        <a:t></a:t>
                      </a:r>
                      <a:r>
                        <a:rPr lang="ru-RU" sz="2000" dirty="0"/>
                        <a:t>, ВаСО</a:t>
                      </a:r>
                      <a:r>
                        <a:rPr lang="ru-RU" sz="2000" baseline="-25000" dirty="0"/>
                        <a:t>3</a:t>
                      </a:r>
                      <a:r>
                        <a:rPr lang="ru-RU" sz="2000" dirty="0">
                          <a:sym typeface="Symbol"/>
                        </a:rPr>
                        <a:t></a:t>
                      </a:r>
                      <a:endParaRPr lang="en-US" sz="2000" dirty="0">
                        <a:solidFill>
                          <a:srgbClr val="FF0000"/>
                        </a:solidFill>
                        <a:latin typeface="Times New Roman"/>
                        <a:ea typeface="Times New Roman"/>
                        <a:cs typeface="Times New Roman"/>
                      </a:endParaRPr>
                    </a:p>
                  </a:txBody>
                  <a:tcPr marL="60218" marR="60218" marT="0" marB="0"/>
                </a:tc>
                <a:tc hMerge="1">
                  <a:txBody>
                    <a:bodyPr/>
                    <a:lstStyle/>
                    <a:p>
                      <a:endParaRPr lang="en-US"/>
                    </a:p>
                  </a:txBody>
                  <a:tcPr/>
                </a:tc>
              </a:tr>
            </a:tbl>
          </a:graphicData>
        </a:graphic>
      </p:graphicFrame>
      <p:sp>
        <p:nvSpPr>
          <p:cNvPr id="43011"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56F4584B-59A3-4FDC-858C-8F2E3EF65B0D}" type="slidenum">
              <a:rPr lang="en-US"/>
              <a:pPr>
                <a:defRPr/>
              </a:pPr>
              <a:t>29</a:t>
            </a:fld>
            <a:endParaRPr lang="en-US"/>
          </a:p>
        </p:txBody>
      </p:sp>
      <p:sp>
        <p:nvSpPr>
          <p:cNvPr id="44033" name="Содержимое 3"/>
          <p:cNvSpPr>
            <a:spLocks noGrp="1"/>
          </p:cNvSpPr>
          <p:nvPr>
            <p:ph sz="quarter" idx="1"/>
          </p:nvPr>
        </p:nvSpPr>
        <p:spPr/>
        <p:txBody>
          <a:bodyPr/>
          <a:lstStyle/>
          <a:p>
            <a:pPr algn="ctr" eaLnBrk="1" hangingPunct="1"/>
            <a:r>
              <a:rPr lang="ru-RU" sz="2800" smtClean="0"/>
              <a:t>Аммонийлы буферлік қоспа қосылмаған жағдайда Мg</a:t>
            </a:r>
            <a:r>
              <a:rPr lang="ru-RU" sz="2800" baseline="30000" smtClean="0"/>
              <a:t>2+</a:t>
            </a:r>
            <a:r>
              <a:rPr lang="ru-RU" sz="2800" smtClean="0"/>
              <a:t>- иондары екіге бөлініп кетеді: бір бөлігі - ерітіндіде, екінші бөлігі  - нашар еритін қосылыстар:   (МgОН)</a:t>
            </a:r>
            <a:r>
              <a:rPr lang="ru-RU" sz="2800" baseline="-25000" smtClean="0"/>
              <a:t>2</a:t>
            </a:r>
            <a:r>
              <a:rPr lang="ru-RU" sz="2800" smtClean="0"/>
              <a:t>СО</a:t>
            </a:r>
            <a:r>
              <a:rPr lang="ru-RU" sz="2800" baseline="-25000" smtClean="0"/>
              <a:t>3</a:t>
            </a:r>
            <a:r>
              <a:rPr lang="ru-RU" sz="2800" smtClean="0"/>
              <a:t>   және  Мg(ОН)</a:t>
            </a:r>
            <a:r>
              <a:rPr lang="ru-RU" sz="2800" baseline="-25000" smtClean="0"/>
              <a:t>2</a:t>
            </a:r>
            <a:r>
              <a:rPr lang="ru-RU" sz="2800" smtClean="0"/>
              <a:t>  күйінде тұнба құрамында болады.</a:t>
            </a:r>
            <a:endParaRPr lang="en-US" sz="2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6D48752B-8E00-4A4B-8597-FE24559B7F77}" type="slidenum">
              <a:rPr lang="en-US"/>
              <a:pPr>
                <a:defRPr/>
              </a:pPr>
              <a:t>3</a:t>
            </a:fld>
            <a:endParaRPr lang="en-US"/>
          </a:p>
        </p:txBody>
      </p:sp>
      <p:sp>
        <p:nvSpPr>
          <p:cNvPr id="2" name="Текст 1"/>
          <p:cNvSpPr>
            <a:spLocks noGrp="1"/>
          </p:cNvSpPr>
          <p:nvPr>
            <p:ph type="body" idx="1"/>
          </p:nvPr>
        </p:nvSpPr>
        <p:spPr>
          <a:xfrm>
            <a:off x="357188" y="2743200"/>
            <a:ext cx="8429625" cy="3186113"/>
          </a:xfrm>
        </p:spPr>
        <p:txBody>
          <a:bodyPr>
            <a:normAutofit/>
          </a:bodyPr>
          <a:lstStyle/>
          <a:p>
            <a:pPr eaLnBrk="1" fontAlgn="auto" hangingPunct="1">
              <a:spcAft>
                <a:spcPts val="0"/>
              </a:spcAft>
              <a:buFont typeface="Wingdings 2"/>
              <a:buNone/>
              <a:defRPr/>
            </a:pPr>
            <a:r>
              <a:rPr lang="kk-KZ" sz="2800" dirty="0" smtClean="0"/>
              <a:t>Аналитикалық реакциялар көбінесе  қайтымды болып келеді. Сондықтан аналитикалық реакцияның сыртқы эффектісі  анық  болуы үшін тепе-теңдікті өнім түзілу бағытында ығыстыру қажет. </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98286068-0A05-4FF5-9F5F-70EA2B89ACD6}" type="slidenum">
              <a:rPr lang="en-US"/>
              <a:pPr>
                <a:defRPr/>
              </a:pPr>
              <a:t>30</a:t>
            </a:fld>
            <a:endParaRPr lang="en-US"/>
          </a:p>
        </p:txBody>
      </p:sp>
      <p:sp>
        <p:nvSpPr>
          <p:cNvPr id="4" name="Содержимое 3"/>
          <p:cNvSpPr>
            <a:spLocks noGrp="1"/>
          </p:cNvSpPr>
          <p:nvPr>
            <p:ph sz="quarter" idx="1"/>
          </p:nvPr>
        </p:nvSpPr>
        <p:spPr/>
        <p:txBody>
          <a:bodyPr>
            <a:normAutofit lnSpcReduction="10000"/>
          </a:bodyPr>
          <a:lstStyle/>
          <a:p>
            <a:pPr marL="274320" indent="-274320" algn="ctr" eaLnBrk="1" fontAlgn="auto" hangingPunct="1">
              <a:spcAft>
                <a:spcPts val="0"/>
              </a:spcAft>
              <a:buFont typeface="Wingdings 2"/>
              <a:buChar char=""/>
              <a:defRPr/>
            </a:pPr>
            <a:r>
              <a:rPr lang="kk-KZ" sz="2800" b="1" i="1" dirty="0" smtClean="0"/>
              <a:t>Сондықтан Мg</a:t>
            </a:r>
            <a:r>
              <a:rPr lang="kk-KZ" sz="2800" b="1" i="1" baseline="30000" dirty="0" smtClean="0"/>
              <a:t>2+</a:t>
            </a:r>
            <a:r>
              <a:rPr lang="kk-KZ" sz="2800" b="1" i="1" dirty="0" smtClean="0"/>
              <a:t>-иондарын толығымен ерітіндіде қалдыру үшін аммонийлы буферлік қоспа қосылады. Аммонийлы буферлік қоспаның рН-ы = 9,26. Сутектік көрсеткіштің бұл  мәнінде  (МgОН)</a:t>
            </a:r>
            <a:r>
              <a:rPr lang="kk-KZ" sz="2800" b="1" i="1" baseline="-25000" dirty="0" smtClean="0"/>
              <a:t>2</a:t>
            </a:r>
            <a:r>
              <a:rPr lang="kk-KZ" sz="2800" b="1" i="1" dirty="0" smtClean="0"/>
              <a:t>СО</a:t>
            </a:r>
            <a:r>
              <a:rPr lang="kk-KZ" sz="2800" b="1" i="1" baseline="-25000" dirty="0" smtClean="0"/>
              <a:t>3</a:t>
            </a:r>
            <a:r>
              <a:rPr lang="kk-KZ" sz="2800" b="1" i="1" dirty="0" smtClean="0"/>
              <a:t> мен  Мg(ОН)</a:t>
            </a:r>
            <a:r>
              <a:rPr lang="kk-KZ" sz="2800" b="1" i="1" baseline="-25000" dirty="0" smtClean="0"/>
              <a:t>2</a:t>
            </a:r>
            <a:r>
              <a:rPr lang="kk-KZ" sz="2800" b="1" i="1" dirty="0" smtClean="0"/>
              <a:t>  тұнбалары түзілмейді.  Керісінше сутектік көрсеткіштьің осы мәнінде олар ериді.</a:t>
            </a:r>
            <a:endParaRPr lang="en-US" sz="2800" b="1" i="1" dirty="0" smtClean="0"/>
          </a:p>
          <a:p>
            <a:pPr marL="274320" indent="-274320"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9202625E-E5A3-4558-9437-8A6B5CCFDC3B}" type="slidenum">
              <a:rPr lang="en-US"/>
              <a:pPr>
                <a:defRPr/>
              </a:pPr>
              <a:t>4</a:t>
            </a:fld>
            <a:endParaRPr lang="en-US"/>
          </a:p>
        </p:txBody>
      </p:sp>
      <p:sp>
        <p:nvSpPr>
          <p:cNvPr id="2" name="Текст 1"/>
          <p:cNvSpPr>
            <a:spLocks noGrp="1"/>
          </p:cNvSpPr>
          <p:nvPr>
            <p:ph type="body" idx="1"/>
          </p:nvPr>
        </p:nvSpPr>
        <p:spPr>
          <a:xfrm>
            <a:off x="285750" y="1785938"/>
            <a:ext cx="4214813" cy="2571750"/>
          </a:xfrm>
        </p:spPr>
        <p:txBody>
          <a:bodyPr/>
          <a:lstStyle/>
          <a:p>
            <a:pPr algn="ctr" eaLnBrk="1" fontAlgn="auto" hangingPunct="1">
              <a:spcAft>
                <a:spcPts val="0"/>
              </a:spcAft>
              <a:buFont typeface="Wingdings 2"/>
              <a:buNone/>
              <a:defRPr/>
            </a:pPr>
            <a:r>
              <a:rPr lang="kk-KZ" sz="3200"/>
              <a:t>а) аналитикалық реактивтің артық мөлшерін құю; </a:t>
            </a:r>
            <a:endParaRPr sz="3200"/>
          </a:p>
        </p:txBody>
      </p:sp>
      <p:sp>
        <p:nvSpPr>
          <p:cNvPr id="3" name="Текст 2"/>
          <p:cNvSpPr>
            <a:spLocks noGrp="1"/>
          </p:cNvSpPr>
          <p:nvPr>
            <p:ph type="body" sz="half" idx="3"/>
          </p:nvPr>
        </p:nvSpPr>
        <p:spPr>
          <a:xfrm>
            <a:off x="4286250" y="2214563"/>
            <a:ext cx="4857750" cy="3119437"/>
          </a:xfrm>
        </p:spPr>
        <p:txBody>
          <a:bodyPr/>
          <a:lstStyle/>
          <a:p>
            <a:pPr algn="ctr" eaLnBrk="1" fontAlgn="auto" hangingPunct="1">
              <a:spcAft>
                <a:spcPts val="0"/>
              </a:spcAft>
              <a:buFont typeface="Wingdings 2"/>
              <a:buNone/>
              <a:defRPr/>
            </a:pPr>
            <a:r>
              <a:rPr lang="kk-KZ" sz="3200" dirty="0" smtClean="0"/>
              <a:t>б) реакция нәтижесінде түзілетін бөлшектерді  аз диссоциацияланатын затқа айналдыру</a:t>
            </a:r>
            <a:endParaRPr lang="en-US" sz="3200" dirty="0"/>
          </a:p>
        </p:txBody>
      </p:sp>
      <p:sp>
        <p:nvSpPr>
          <p:cNvPr id="16387" name="Заголовок 5"/>
          <p:cNvSpPr>
            <a:spLocks noGrp="1"/>
          </p:cNvSpPr>
          <p:nvPr>
            <p:ph type="title"/>
          </p:nvPr>
        </p:nvSpPr>
        <p:spPr>
          <a:xfrm>
            <a:off x="357188" y="357188"/>
            <a:ext cx="8786812" cy="758825"/>
          </a:xfrm>
        </p:spPr>
        <p:txBody>
          <a:bodyPr/>
          <a:lstStyle/>
          <a:p>
            <a:pPr eaLnBrk="1" hangingPunct="1"/>
            <a:r>
              <a:rPr lang="kk-KZ" sz="3200" smtClean="0"/>
              <a:t>Ығыстыру үшін әртүрлі тәсілдер қолданылады:</a:t>
            </a:r>
            <a:endParaRPr lang="en-US" sz="3200" smtClean="0"/>
          </a:p>
        </p:txBody>
      </p:sp>
      <p:sp>
        <p:nvSpPr>
          <p:cNvPr id="7" name="Стрелка вниз 6"/>
          <p:cNvSpPr/>
          <p:nvPr/>
        </p:nvSpPr>
        <p:spPr>
          <a:xfrm>
            <a:off x="6572250" y="1357313"/>
            <a:ext cx="357188" cy="857250"/>
          </a:xfrm>
          <a:prstGeom prst="downArrow">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b="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Стрелка вниз 7"/>
          <p:cNvSpPr/>
          <p:nvPr/>
        </p:nvSpPr>
        <p:spPr>
          <a:xfrm>
            <a:off x="2143125" y="1357313"/>
            <a:ext cx="357188" cy="857250"/>
          </a:xfrm>
          <a:prstGeom prst="downArrow">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b="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pPr>
              <a:defRPr/>
            </a:pPr>
            <a:fld id="{7D63D228-23B1-47D4-9BAA-29D07629364B}" type="slidenum">
              <a:rPr lang="en-US"/>
              <a:pPr>
                <a:defRPr/>
              </a:pPr>
              <a:t>5</a:t>
            </a:fld>
            <a:endParaRPr lang="en-US"/>
          </a:p>
        </p:txBody>
      </p:sp>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kk-KZ" b="1" i="1" dirty="0" smtClean="0">
                <a:solidFill>
                  <a:schemeClr val="bg2">
                    <a:lumMod val="25000"/>
                  </a:schemeClr>
                </a:solidFill>
              </a:rPr>
              <a:t>Аналитикалық химияның  т е о р и я л - ы қ   н е г і з д е р і болып табылады:</a:t>
            </a:r>
            <a:endParaRPr lang="en-US" b="1" i="1" dirty="0">
              <a:solidFill>
                <a:schemeClr val="bg2">
                  <a:lumMod val="25000"/>
                </a:schemeClr>
              </a:solidFill>
            </a:endParaRPr>
          </a:p>
        </p:txBody>
      </p:sp>
      <p:sp>
        <p:nvSpPr>
          <p:cNvPr id="17410" name="Прямоугольник 2"/>
          <p:cNvSpPr>
            <a:spLocks noChangeArrowheads="1"/>
          </p:cNvSpPr>
          <p:nvPr/>
        </p:nvSpPr>
        <p:spPr bwMode="auto">
          <a:xfrm>
            <a:off x="2286000" y="3105150"/>
            <a:ext cx="4572000" cy="369888"/>
          </a:xfrm>
          <a:prstGeom prst="rect">
            <a:avLst/>
          </a:prstGeom>
          <a:noFill/>
          <a:ln w="9525">
            <a:noFill/>
            <a:miter lim="800000"/>
            <a:headEnd/>
            <a:tailEnd/>
          </a:ln>
        </p:spPr>
        <p:txBody>
          <a:bodyPr>
            <a:spAutoFit/>
          </a:bodyPr>
          <a:lstStyle/>
          <a:p>
            <a:r>
              <a:rPr lang="en-US" i="1">
                <a:latin typeface="Georgia" pitchFamily="18" charset="0"/>
              </a:rPr>
              <a:t> </a:t>
            </a:r>
            <a:endParaRPr lang="en-US">
              <a:latin typeface="Georgia" pitchFamily="18" charset="0"/>
            </a:endParaRPr>
          </a:p>
        </p:txBody>
      </p:sp>
      <p:sp>
        <p:nvSpPr>
          <p:cNvPr id="1025" name="Rectangle 1"/>
          <p:cNvSpPr>
            <a:spLocks noChangeArrowheads="1"/>
          </p:cNvSpPr>
          <p:nvPr/>
        </p:nvSpPr>
        <p:spPr bwMode="auto">
          <a:xfrm>
            <a:off x="0" y="1714500"/>
            <a:ext cx="9144000" cy="4400550"/>
          </a:xfrm>
          <a:prstGeom prst="rect">
            <a:avLst/>
          </a:prstGeom>
          <a:noFill/>
          <a:ln w="9525">
            <a:noFill/>
            <a:miter lim="800000"/>
            <a:headEnd/>
            <a:tailEnd/>
          </a:ln>
          <a:effectLst/>
        </p:spPr>
        <p:txBody>
          <a:bodyPr anchor="ctr">
            <a:spAutoFit/>
          </a:bodyPr>
          <a:lstStyle/>
          <a:p>
            <a:pPr indent="457200" algn="ctr">
              <a:defRPr/>
            </a:pPr>
            <a:r>
              <a:rPr lang="kk-KZ" sz="2800" dirty="0">
                <a:latin typeface="Arial" pitchFamily="34" charset="0"/>
                <a:ea typeface="Times New Roman" pitchFamily="18" charset="0"/>
                <a:cs typeface="Arial" pitchFamily="34" charset="0"/>
              </a:rPr>
              <a:t> </a:t>
            </a:r>
            <a:r>
              <a:rPr lang="kk-KZ" sz="2800" b="1" i="1" dirty="0">
                <a:solidFill>
                  <a:schemeClr val="bg2">
                    <a:lumMod val="25000"/>
                  </a:schemeClr>
                </a:solidFill>
                <a:latin typeface="Arial" pitchFamily="34" charset="0"/>
                <a:ea typeface="Times New Roman" pitchFamily="18" charset="0"/>
                <a:cs typeface="Arial" pitchFamily="34" charset="0"/>
              </a:rPr>
              <a:t>1. Әрекеттесуші массалар заңы;  </a:t>
            </a:r>
            <a:endParaRPr lang="en-US" sz="1100" b="1" i="1" dirty="0">
              <a:solidFill>
                <a:schemeClr val="bg2">
                  <a:lumMod val="25000"/>
                </a:schemeClr>
              </a:solidFill>
              <a:latin typeface="Arial" pitchFamily="34" charset="0"/>
              <a:cs typeface="Arial" pitchFamily="34" charset="0"/>
            </a:endParaRPr>
          </a:p>
          <a:p>
            <a:pPr indent="457200" algn="ctr" eaLnBrk="0" hangingPunct="0">
              <a:defRPr/>
            </a:pPr>
            <a:r>
              <a:rPr lang="kk-KZ" sz="2800" b="1" i="1" dirty="0">
                <a:solidFill>
                  <a:schemeClr val="bg2">
                    <a:lumMod val="25000"/>
                  </a:schemeClr>
                </a:solidFill>
                <a:latin typeface="Arial" pitchFamily="34" charset="0"/>
                <a:ea typeface="Times New Roman" pitchFamily="18" charset="0"/>
                <a:cs typeface="Arial" pitchFamily="34" charset="0"/>
              </a:rPr>
              <a:t>     2. Химиялық тепе-теңдік жөніндегі ілім;          </a:t>
            </a:r>
            <a:endParaRPr lang="en-US" sz="1100" b="1" i="1" dirty="0">
              <a:solidFill>
                <a:schemeClr val="bg2">
                  <a:lumMod val="25000"/>
                </a:schemeClr>
              </a:solidFill>
              <a:latin typeface="Arial" pitchFamily="34" charset="0"/>
              <a:cs typeface="Arial" pitchFamily="34" charset="0"/>
            </a:endParaRPr>
          </a:p>
          <a:p>
            <a:pPr indent="457200" algn="ctr" eaLnBrk="0" hangingPunct="0">
              <a:defRPr/>
            </a:pPr>
            <a:r>
              <a:rPr lang="kk-KZ" sz="2800" b="1" i="1" dirty="0">
                <a:solidFill>
                  <a:schemeClr val="bg2">
                    <a:lumMod val="25000"/>
                  </a:schemeClr>
                </a:solidFill>
                <a:latin typeface="Arial" pitchFamily="34" charset="0"/>
                <a:ea typeface="Times New Roman" pitchFamily="18" charset="0"/>
                <a:cs typeface="Arial" pitchFamily="34" charset="0"/>
              </a:rPr>
              <a:t>    3. Ерітінділердің қасиеттері жөніндегі   теориялар. </a:t>
            </a:r>
            <a:endParaRPr lang="en-US" sz="1100" b="1" i="1" dirty="0">
              <a:solidFill>
                <a:schemeClr val="bg2">
                  <a:lumMod val="25000"/>
                </a:schemeClr>
              </a:solidFill>
              <a:latin typeface="Arial" pitchFamily="34" charset="0"/>
              <a:cs typeface="Arial" pitchFamily="34" charset="0"/>
            </a:endParaRPr>
          </a:p>
          <a:p>
            <a:pPr indent="457200" algn="ctr" eaLnBrk="0" hangingPunct="0">
              <a:defRPr/>
            </a:pPr>
            <a:r>
              <a:rPr lang="kk-KZ" sz="2800" b="1" i="1" dirty="0">
                <a:solidFill>
                  <a:schemeClr val="bg2">
                    <a:lumMod val="25000"/>
                  </a:schemeClr>
                </a:solidFill>
                <a:latin typeface="Arial" pitchFamily="34" charset="0"/>
                <a:ea typeface="Times New Roman" pitchFamily="18" charset="0"/>
                <a:cs typeface="Arial" pitchFamily="34" charset="0"/>
              </a:rPr>
              <a:t>4. Тотығу-тотықсыздану реакцияларының жүру  жөніндегі заңдылықтар.</a:t>
            </a:r>
            <a:endParaRPr lang="en-US" sz="1100" b="1" i="1" dirty="0">
              <a:solidFill>
                <a:schemeClr val="bg2">
                  <a:lumMod val="25000"/>
                </a:schemeClr>
              </a:solidFill>
              <a:latin typeface="Arial" pitchFamily="34" charset="0"/>
              <a:cs typeface="Arial" pitchFamily="34" charset="0"/>
            </a:endParaRPr>
          </a:p>
          <a:p>
            <a:pPr indent="457200" algn="ctr" eaLnBrk="0" hangingPunct="0">
              <a:defRPr/>
            </a:pPr>
            <a:r>
              <a:rPr lang="kk-KZ" sz="2800" b="1" i="1" dirty="0">
                <a:solidFill>
                  <a:schemeClr val="bg2">
                    <a:lumMod val="25000"/>
                  </a:schemeClr>
                </a:solidFill>
                <a:latin typeface="Arial" pitchFamily="34" charset="0"/>
                <a:ea typeface="Times New Roman" pitchFamily="18" charset="0"/>
                <a:cs typeface="Arial" pitchFamily="34" charset="0"/>
              </a:rPr>
              <a:t>	5. Комплекстік қосылыстардың қасиеттері, түзілу себептері, тұрақтылығы жөніндегі теориялар. </a:t>
            </a:r>
            <a:endParaRPr lang="en-US" sz="1100" b="1" i="1" dirty="0">
              <a:solidFill>
                <a:schemeClr val="bg2">
                  <a:lumMod val="25000"/>
                </a:schemeClr>
              </a:solidFill>
              <a:latin typeface="Arial" pitchFamily="34" charset="0"/>
              <a:cs typeface="Arial" pitchFamily="34" charset="0"/>
            </a:endParaRPr>
          </a:p>
          <a:p>
            <a:pPr indent="457200" algn="ctr" eaLnBrk="0" hangingPunct="0">
              <a:defRPr/>
            </a:pPr>
            <a:r>
              <a:rPr lang="kk-KZ" sz="2800" dirty="0">
                <a:latin typeface="Arial" pitchFamily="34" charset="0"/>
                <a:ea typeface="Times New Roman" pitchFamily="18" charset="0"/>
                <a:cs typeface="Arial" pitchFamily="34" charset="0"/>
              </a:rPr>
              <a:t>	</a:t>
            </a:r>
            <a:endParaRPr lang="kk-KZ"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6"/>
          <p:cNvSpPr>
            <a:spLocks noGrp="1"/>
          </p:cNvSpPr>
          <p:nvPr>
            <p:ph type="sldNum" sz="quarter" idx="10"/>
          </p:nvPr>
        </p:nvSpPr>
        <p:spPr/>
        <p:txBody>
          <a:bodyPr/>
          <a:lstStyle/>
          <a:p>
            <a:pPr>
              <a:defRPr/>
            </a:pPr>
            <a:fld id="{F251D8E1-CD9E-4AD6-BD02-2226B097709A}" type="slidenum">
              <a:rPr lang="en-US"/>
              <a:pPr>
                <a:defRPr/>
              </a:pPr>
              <a:t>6</a:t>
            </a:fld>
            <a:endParaRPr lang="en-US"/>
          </a:p>
        </p:txBody>
      </p:sp>
      <p:sp>
        <p:nvSpPr>
          <p:cNvPr id="4" name="Текст 3"/>
          <p:cNvSpPr>
            <a:spLocks noGrp="1"/>
          </p:cNvSpPr>
          <p:nvPr>
            <p:ph type="body" sz="half" idx="2"/>
          </p:nvPr>
        </p:nvSpPr>
        <p:spPr>
          <a:xfrm>
            <a:off x="2928938" y="990600"/>
            <a:ext cx="6000750" cy="5257800"/>
          </a:xfrm>
        </p:spPr>
        <p:txBody>
          <a:bodyPr>
            <a:normAutofit/>
          </a:bodyPr>
          <a:lstStyle/>
          <a:p>
            <a:pPr algn="ctr" eaLnBrk="1" fontAlgn="auto" hangingPunct="1">
              <a:defRPr/>
            </a:pPr>
            <a:r>
              <a:rPr lang="kk-KZ" sz="4000" b="1" i="1" dirty="0" smtClean="0">
                <a:solidFill>
                  <a:schemeClr val="bg2">
                    <a:lumMod val="25000"/>
                  </a:schemeClr>
                </a:solidFill>
              </a:rPr>
              <a:t>Ортаның   сутектік көрсеткішін     </a:t>
            </a:r>
          </a:p>
          <a:p>
            <a:pPr algn="ctr" eaLnBrk="1" fontAlgn="auto" hangingPunct="1">
              <a:defRPr/>
            </a:pPr>
            <a:r>
              <a:rPr lang="kk-KZ" sz="4000" b="1" i="1" dirty="0" smtClean="0">
                <a:solidFill>
                  <a:schemeClr val="bg2">
                    <a:lumMod val="25000"/>
                  </a:schemeClr>
                </a:solidFill>
              </a:rPr>
              <a:t>т ұ р а қ т а н д ы р а т ы н     жүйелерді    </a:t>
            </a:r>
          </a:p>
          <a:p>
            <a:pPr algn="ctr" eaLnBrk="1" fontAlgn="auto" hangingPunct="1">
              <a:defRPr/>
            </a:pPr>
            <a:r>
              <a:rPr lang="kk-KZ" sz="4000" b="1" i="1" dirty="0" smtClean="0">
                <a:solidFill>
                  <a:schemeClr val="accent2">
                    <a:lumMod val="75000"/>
                  </a:schemeClr>
                </a:solidFill>
              </a:rPr>
              <a:t>б у ф е р л і к   қ о с п- а л а р   </a:t>
            </a:r>
            <a:r>
              <a:rPr lang="kk-KZ" sz="4000" b="1" i="1" dirty="0" smtClean="0">
                <a:solidFill>
                  <a:schemeClr val="bg2">
                    <a:lumMod val="25000"/>
                  </a:schemeClr>
                </a:solidFill>
              </a:rPr>
              <a:t>деп атайды.</a:t>
            </a:r>
            <a:endParaRPr lang="en-US" sz="4000" b="1" i="1"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FA3987C7-DE31-4DFD-95EA-27C5A0BFF490}" type="slidenum">
              <a:rPr lang="en-US"/>
              <a:pPr>
                <a:defRPr/>
              </a:pPr>
              <a:t>7</a:t>
            </a:fld>
            <a:endParaRPr lang="en-US"/>
          </a:p>
        </p:txBody>
      </p:sp>
      <p:sp>
        <p:nvSpPr>
          <p:cNvPr id="2" name="Текст 1"/>
          <p:cNvSpPr>
            <a:spLocks noGrp="1"/>
          </p:cNvSpPr>
          <p:nvPr>
            <p:ph type="body" idx="1"/>
          </p:nvPr>
        </p:nvSpPr>
        <p:spPr>
          <a:xfrm>
            <a:off x="785813" y="2743200"/>
            <a:ext cx="7643812" cy="3543300"/>
          </a:xfrm>
        </p:spPr>
        <p:txBody>
          <a:bodyPr>
            <a:normAutofit/>
          </a:bodyPr>
          <a:lstStyle/>
          <a:p>
            <a:pPr eaLnBrk="1" fontAlgn="auto" hangingPunct="1">
              <a:spcAft>
                <a:spcPts val="0"/>
              </a:spcAft>
              <a:buFont typeface="Wingdings 2"/>
              <a:buNone/>
              <a:defRPr/>
            </a:pPr>
            <a:r>
              <a:rPr lang="kk-KZ" sz="2600" dirty="0" smtClean="0"/>
              <a:t>- қышқышқылдың  аз мөлшері қосылғанда;</a:t>
            </a:r>
            <a:endParaRPr lang="en-US" sz="2600" dirty="0" smtClean="0"/>
          </a:p>
          <a:p>
            <a:pPr eaLnBrk="1" fontAlgn="auto" hangingPunct="1">
              <a:spcAft>
                <a:spcPts val="0"/>
              </a:spcAft>
              <a:buFont typeface="Wingdings 2"/>
              <a:buNone/>
              <a:defRPr/>
            </a:pPr>
            <a:r>
              <a:rPr lang="kk-KZ" sz="2600" dirty="0" smtClean="0"/>
              <a:t>- сілтінің аз мөлшері қосылғанда;</a:t>
            </a:r>
            <a:endParaRPr lang="en-US" sz="2600" dirty="0" smtClean="0"/>
          </a:p>
          <a:p>
            <a:pPr eaLnBrk="1" fontAlgn="auto" hangingPunct="1">
              <a:spcAft>
                <a:spcPts val="0"/>
              </a:spcAft>
              <a:buFont typeface="Wingdings 2"/>
              <a:buNone/>
              <a:defRPr/>
            </a:pPr>
            <a:r>
              <a:rPr lang="kk-KZ" sz="2600" dirty="0" smtClean="0"/>
              <a:t>- сұйылтқанда. </a:t>
            </a:r>
            <a:endParaRPr lang="en-US" sz="2600" dirty="0" smtClean="0"/>
          </a:p>
          <a:p>
            <a:pPr eaLnBrk="1" fontAlgn="auto" hangingPunct="1">
              <a:spcAft>
                <a:spcPts val="0"/>
              </a:spcAft>
              <a:buFont typeface="Wingdings 2"/>
              <a:buNone/>
              <a:defRPr/>
            </a:pPr>
            <a:endParaRPr lang="en-US" dirty="0"/>
          </a:p>
        </p:txBody>
      </p:sp>
      <p:sp>
        <p:nvSpPr>
          <p:cNvPr id="3" name="Заголовок 2"/>
          <p:cNvSpPr>
            <a:spLocks noGrp="1"/>
          </p:cNvSpPr>
          <p:nvPr>
            <p:ph type="title"/>
          </p:nvPr>
        </p:nvSpPr>
        <p:spPr>
          <a:xfrm>
            <a:off x="214313" y="1071563"/>
            <a:ext cx="8643937" cy="1524000"/>
          </a:xfrm>
        </p:spPr>
        <p:txBody>
          <a:bodyPr>
            <a:normAutofit fontScale="90000"/>
          </a:bodyPr>
          <a:lstStyle/>
          <a:p>
            <a:pPr eaLnBrk="1" fontAlgn="auto" hangingPunct="1">
              <a:spcAft>
                <a:spcPts val="0"/>
              </a:spcAft>
              <a:defRPr/>
            </a:pPr>
            <a:r>
              <a:rPr lang="kk-KZ" sz="4000" b="1" i="1" dirty="0" smtClean="0"/>
              <a:t>Мұндай қоспалардың қатысында ортаның сутектік көрсеткіші өзгермейді келесі жағдайларда:</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4"/>
          <p:cNvSpPr>
            <a:spLocks noGrp="1"/>
          </p:cNvSpPr>
          <p:nvPr>
            <p:ph type="sldNum" sz="quarter" idx="12"/>
          </p:nvPr>
        </p:nvSpPr>
        <p:spPr/>
        <p:txBody>
          <a:bodyPr/>
          <a:lstStyle/>
          <a:p>
            <a:pPr>
              <a:defRPr/>
            </a:pPr>
            <a:fld id="{07876342-7E9F-4367-8E59-2AEB0AFBB563}" type="slidenum">
              <a:rPr lang="en-US"/>
              <a:pPr>
                <a:defRPr/>
              </a:pPr>
              <a:t>8</a:t>
            </a:fld>
            <a:endParaRPr lang="en-US"/>
          </a:p>
        </p:txBody>
      </p:sp>
      <p:sp>
        <p:nvSpPr>
          <p:cNvPr id="2" name="Заголовок 1"/>
          <p:cNvSpPr>
            <a:spLocks noGrp="1"/>
          </p:cNvSpPr>
          <p:nvPr>
            <p:ph type="title"/>
          </p:nvPr>
        </p:nvSpPr>
        <p:spPr>
          <a:xfrm>
            <a:off x="357158" y="1714488"/>
            <a:ext cx="8534400" cy="3714776"/>
          </a:xfrm>
        </p:spPr>
        <p:style>
          <a:lnRef idx="2">
            <a:schemeClr val="accent2"/>
          </a:lnRef>
          <a:fillRef idx="1">
            <a:schemeClr val="lt1"/>
          </a:fillRef>
          <a:effectRef idx="0">
            <a:schemeClr val="accent2"/>
          </a:effectRef>
          <a:fontRef idx="minor">
            <a:schemeClr val="dk1"/>
          </a:fontRef>
        </p:style>
        <p:txBody>
          <a:bodyPr>
            <a:normAutofit/>
          </a:bodyPr>
          <a:lstStyle/>
          <a:p>
            <a:pPr eaLnBrk="1" fontAlgn="auto" hangingPunct="1">
              <a:spcAft>
                <a:spcPts val="0"/>
              </a:spcAft>
              <a:defRPr/>
            </a:pPr>
            <a:r>
              <a:rPr lang="kk-KZ" sz="4400" i="1" spc="50" dirty="0" smtClean="0">
                <a:ln w="12700" cmpd="sng">
                  <a:solidFill>
                    <a:schemeClr val="accent6">
                      <a:satMod val="120000"/>
                      <a:shade val="80000"/>
                    </a:schemeClr>
                  </a:solidFill>
                  <a:prstDash val="solid"/>
                </a:ln>
                <a:solidFill>
                  <a:schemeClr val="accent5">
                    <a:lumMod val="75000"/>
                  </a:schemeClr>
                </a:solidFill>
                <a:effectLst>
                  <a:glow rad="53100">
                    <a:schemeClr val="accent6">
                      <a:satMod val="180000"/>
                      <a:alpha val="30000"/>
                    </a:schemeClr>
                  </a:glow>
                </a:effectLst>
              </a:rPr>
              <a:t>Буферлік  қоспалардың   е к і   т ү р і   болады:  </a:t>
            </a:r>
            <a:r>
              <a:rPr lang="en-US" sz="4400" i="1" dirty="0" smtClean="0">
                <a:solidFill>
                  <a:schemeClr val="accent5">
                    <a:lumMod val="75000"/>
                  </a:schemeClr>
                </a:solidFill>
              </a:rPr>
              <a:t/>
            </a:r>
            <a:br>
              <a:rPr lang="en-US" sz="4400" i="1" dirty="0" smtClean="0">
                <a:solidFill>
                  <a:schemeClr val="accent5">
                    <a:lumMod val="75000"/>
                  </a:schemeClr>
                </a:solidFill>
              </a:rPr>
            </a:br>
            <a:endParaRPr lang="en-US" sz="4400" i="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2309224E-A655-490C-ADD2-4B72062DCB78}" type="slidenum">
              <a:rPr lang="en-US"/>
              <a:pPr>
                <a:defRPr/>
              </a:pPr>
              <a:t>9</a:t>
            </a:fld>
            <a:endParaRPr lang="en-US"/>
          </a:p>
        </p:txBody>
      </p:sp>
      <p:sp>
        <p:nvSpPr>
          <p:cNvPr id="2" name="Текст 1"/>
          <p:cNvSpPr>
            <a:spLocks noGrp="1"/>
          </p:cNvSpPr>
          <p:nvPr>
            <p:ph type="body" idx="1"/>
          </p:nvPr>
        </p:nvSpPr>
        <p:spPr>
          <a:xfrm>
            <a:off x="357188" y="2500313"/>
            <a:ext cx="8643937" cy="1673225"/>
          </a:xfrm>
        </p:spPr>
        <p:txBody>
          <a:bodyPr>
            <a:noAutofit/>
          </a:bodyPr>
          <a:lstStyle/>
          <a:p>
            <a:pPr eaLnBrk="1" fontAlgn="auto" hangingPunct="1">
              <a:spcAft>
                <a:spcPts val="0"/>
              </a:spcAft>
              <a:buFont typeface="Wingdings 2"/>
              <a:buNone/>
              <a:defRPr/>
            </a:pPr>
            <a:r>
              <a:rPr lang="ru-RU" sz="3600" i="1" dirty="0" err="1" smtClean="0"/>
              <a:t>бірінші</a:t>
            </a:r>
            <a:r>
              <a:rPr lang="ru-RU" sz="3600" i="1" dirty="0" smtClean="0"/>
              <a:t> </a:t>
            </a:r>
            <a:r>
              <a:rPr lang="ru-RU" sz="3600" i="1" dirty="0" err="1" smtClean="0"/>
              <a:t>түрі </a:t>
            </a:r>
            <a:r>
              <a:rPr lang="ru-RU" sz="3600" i="1" dirty="0" smtClean="0"/>
              <a:t>– </a:t>
            </a:r>
            <a:r>
              <a:rPr lang="ru-RU" sz="3600" i="1" dirty="0" err="1" smtClean="0"/>
              <a:t>қ ы</a:t>
            </a:r>
            <a:r>
              <a:rPr lang="ru-RU" sz="3600" i="1" dirty="0" smtClean="0"/>
              <a:t> </a:t>
            </a:r>
            <a:r>
              <a:rPr lang="ru-RU" sz="3600" i="1" dirty="0" err="1" smtClean="0"/>
              <a:t>ш</a:t>
            </a:r>
            <a:r>
              <a:rPr lang="ru-RU" sz="3600" i="1" dirty="0" smtClean="0"/>
              <a:t> </a:t>
            </a:r>
            <a:r>
              <a:rPr lang="ru-RU" sz="3600" i="1" dirty="0" err="1" smtClean="0"/>
              <a:t>қ ы</a:t>
            </a:r>
            <a:r>
              <a:rPr lang="ru-RU" sz="3600" i="1" dirty="0" smtClean="0"/>
              <a:t> л </a:t>
            </a:r>
            <a:r>
              <a:rPr lang="ru-RU" sz="3600" i="1" dirty="0" err="1" smtClean="0"/>
              <a:t>д</a:t>
            </a:r>
            <a:r>
              <a:rPr lang="ru-RU" sz="3600" i="1" dirty="0" smtClean="0"/>
              <a:t> </a:t>
            </a:r>
            <a:r>
              <a:rPr lang="ru-RU" sz="3600" i="1" dirty="0" err="1" smtClean="0"/>
              <a:t>ы</a:t>
            </a:r>
            <a:r>
              <a:rPr lang="ru-RU" sz="3600" i="1" dirty="0" smtClean="0"/>
              <a:t> </a:t>
            </a:r>
            <a:r>
              <a:rPr lang="ru-RU" sz="3600" i="1" dirty="0" err="1" smtClean="0"/>
              <a:t>қ   </a:t>
            </a:r>
            <a:r>
              <a:rPr lang="ru-RU" sz="3600" i="1" dirty="0" smtClean="0"/>
              <a:t>б у </a:t>
            </a:r>
            <a:r>
              <a:rPr lang="ru-RU" sz="3600" i="1" dirty="0" err="1" smtClean="0"/>
              <a:t>ф</a:t>
            </a:r>
            <a:r>
              <a:rPr lang="ru-RU" sz="3600" i="1" dirty="0" smtClean="0"/>
              <a:t> е </a:t>
            </a:r>
            <a:r>
              <a:rPr lang="ru-RU" sz="3600" i="1" dirty="0" err="1" smtClean="0"/>
              <a:t>р</a:t>
            </a:r>
            <a:r>
              <a:rPr lang="ru-RU" sz="3600" i="1" dirty="0" smtClean="0"/>
              <a:t> л </a:t>
            </a:r>
            <a:r>
              <a:rPr lang="ru-RU" sz="3600" i="1" dirty="0" err="1" smtClean="0"/>
              <a:t>і</a:t>
            </a:r>
            <a:r>
              <a:rPr lang="ru-RU" sz="3600" i="1" dirty="0" smtClean="0"/>
              <a:t> к   </a:t>
            </a:r>
            <a:r>
              <a:rPr lang="ru-RU" sz="3600" i="1" dirty="0" err="1" smtClean="0"/>
              <a:t>қ </a:t>
            </a:r>
            <a:r>
              <a:rPr lang="ru-RU" sz="3600" i="1" dirty="0" smtClean="0"/>
              <a:t>о с </a:t>
            </a:r>
            <a:r>
              <a:rPr lang="ru-RU" sz="3600" i="1" dirty="0" err="1" smtClean="0"/>
              <a:t>п</a:t>
            </a:r>
            <a:r>
              <a:rPr lang="ru-RU" sz="3600" i="1" dirty="0" smtClean="0"/>
              <a:t> а л а </a:t>
            </a:r>
            <a:r>
              <a:rPr lang="ru-RU" sz="3600" i="1" dirty="0" err="1" smtClean="0"/>
              <a:t>р</a:t>
            </a:r>
            <a:r>
              <a:rPr lang="ru-RU" sz="3600" dirty="0" smtClean="0"/>
              <a:t>,  </a:t>
            </a:r>
            <a:r>
              <a:rPr lang="ru-RU" sz="3600" dirty="0" err="1" smtClean="0"/>
              <a:t>әлсіз қышқылдан және оның күшті негізбен</a:t>
            </a:r>
            <a:r>
              <a:rPr lang="ru-RU" sz="3600" dirty="0" smtClean="0"/>
              <a:t> </a:t>
            </a:r>
            <a:r>
              <a:rPr lang="ru-RU" sz="3600" dirty="0" err="1" smtClean="0"/>
              <a:t>түзген тұзынан тұрады</a:t>
            </a:r>
            <a:r>
              <a:rPr lang="ru-RU" sz="3600" dirty="0" smtClean="0"/>
              <a:t>;</a:t>
            </a: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56</TotalTime>
  <Words>920</Words>
  <Application>Microsoft Office PowerPoint</Application>
  <PresentationFormat>Экран (4:3)</PresentationFormat>
  <Paragraphs>88</Paragraphs>
  <Slides>30</Slides>
  <Notes>0</Notes>
  <HiddenSlides>0</HiddenSlides>
  <MMClips>0</MMClips>
  <ScaleCrop>false</ScaleCrop>
  <HeadingPairs>
    <vt:vector size="8" baseType="variant">
      <vt:variant>
        <vt:lpstr>Использованные шрифты</vt:lpstr>
      </vt:variant>
      <vt:variant>
        <vt:i4>6</vt:i4>
      </vt:variant>
      <vt:variant>
        <vt:lpstr>Шаблон оформления</vt:lpstr>
      </vt:variant>
      <vt:variant>
        <vt:i4>12</vt:i4>
      </vt:variant>
      <vt:variant>
        <vt:lpstr>Внедренные серверы OLE</vt:lpstr>
      </vt:variant>
      <vt:variant>
        <vt:i4>1</vt:i4>
      </vt:variant>
      <vt:variant>
        <vt:lpstr>Заголовки слайдов</vt:lpstr>
      </vt:variant>
      <vt:variant>
        <vt:i4>30</vt:i4>
      </vt:variant>
    </vt:vector>
  </HeadingPairs>
  <TitlesOfParts>
    <vt:vector size="49" baseType="lpstr">
      <vt:lpstr>Arial</vt:lpstr>
      <vt:lpstr>Georgia</vt:lpstr>
      <vt:lpstr>Wingdings 2</vt:lpstr>
      <vt:lpstr>Wingdings</vt:lpstr>
      <vt:lpstr>Calibri</vt:lpstr>
      <vt:lpstr>Times New Roman</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Формула</vt:lpstr>
      <vt:lpstr>Буферлік ерітінділер.Түрлері. Химиялық анализде қолданылуы. Сутектік көрсеткіштері</vt:lpstr>
      <vt:lpstr>Слайд 2</vt:lpstr>
      <vt:lpstr>Слайд 3</vt:lpstr>
      <vt:lpstr>Ығыстыру үшін әртүрлі тәсілдер қолданылады:</vt:lpstr>
      <vt:lpstr>Аналитикалық химияның  т е о р и я л - ы қ   н е г і з д е р і болып табылады:</vt:lpstr>
      <vt:lpstr>Слайд 6</vt:lpstr>
      <vt:lpstr>Мұндай қоспалардың қатысында ортаның сутектік көрсеткіші өзгермейді келесі жағдайларда: </vt:lpstr>
      <vt:lpstr>Слайд 8</vt:lpstr>
      <vt:lpstr>Слайд 9</vt:lpstr>
      <vt:lpstr>Слайд 10</vt:lpstr>
      <vt:lpstr>Буферлік жүйелер жануарлар мен адам организмінде зор роль атқарады, оны мына кестеден көруге болады: </vt:lpstr>
      <vt:lpstr>Слайд 12</vt:lpstr>
      <vt:lpstr>Аналитикалық химияда келесі буферлік қоспалар қолданылады: </vt:lpstr>
      <vt:lpstr>Слайд 14</vt:lpstr>
      <vt:lpstr>Слайд 15</vt:lpstr>
      <vt:lpstr>Сонда келесі процесс жүреді де топырақтың қышқылдығы төмендейді:</vt:lpstr>
      <vt:lpstr>Егер топырақтың сілтілігі жоғары болса, алюминий топырақта   нашар еритін гидроксид АI(ОН)3 түрінде болады да, топырақ сазданады. Мұндай топырақта өсімдіктер қалыпты дами алмайды, сондықтан топырақты гипстейді, соның нәтижесінде топырақтың сілтілігі төмендейді: </vt:lpstr>
      <vt:lpstr>Слайд 18</vt:lpstr>
      <vt:lpstr>Слайд 19</vt:lpstr>
      <vt:lpstr>Буферлік ерітінділердің сутектік көрсеткіші </vt:lpstr>
      <vt:lpstr>Өзінің тұзының қатысында әлсіз сірке қышқылының диссоциациялану дәрежесі онан сайын төмендейді. Мұның себебі - тұздың толық диссоциация- лануы  нәтижесінде ерітіндіде ацетат-аниондардың концентрациясы көбейді. Ал біртекті иондар әлсіз электролиттің диссоциациясын тежейді. Осы себептен буферлік қоспада әлсіз қышқылдың бастапқы концентрациясы өзгермейді. Тұз толық диссоциацияланғандықтан ерітіндідегі ацетат-аниондардың концентрациясы тұз концентрациясына тең болады.Осыны ескере отырып сірке қышқылының диссоциациялану константасының өрнегіне өзгерістер енгізеледі</vt:lpstr>
      <vt:lpstr>Слайд 22</vt:lpstr>
      <vt:lpstr>Осы формула арқылы әлсіз қышқылдан және оның тұзынан тұратын буферлік қоспалардың  сутектік көрсеткіші есептеледі.  Скышқ = Стұз болғанда,  рН = - lgК.  Сірке қышқылының диссоциациялану константасы                      КСН3СООН = 1,8·10-5, сонда ацетатты буферлік қоспаның сутектік көрсеткіші                             (Скышқ = Стұз болғанда жағдайда) тең болады:  рН   = - lg1,8·10-5 = 5 – lg1,8 = 4,74. </vt:lpstr>
      <vt:lpstr>Слайд 24</vt:lpstr>
      <vt:lpstr>Әлсіз негізден  және оның тұзынан тұратын буферлік қоспалардың  сутектік көрсеткішін  есептеу өрнегін алу үшін аммонийлы буферлік қоспаның компоненттерінің диссоциациясын жазайық: NН4СI  NН4+   +  СI- NН4ОН  NН4+     +   ОН- </vt:lpstr>
      <vt:lpstr>Стандартты жағдайда кез-келген сулы ерітінділерде сутектік көрсеткіш пен гидроксилдік көрсеткіштің  қосындысы   рН  +  рОН  =  14  екендігін еске ала отырып аммонийлы буферлік қоспаның сутектік көрсеткішінің өрнегін жазайық: рН = 14 +  lg Кнегіз  + lg  </vt:lpstr>
      <vt:lpstr>Слайд 27</vt:lpstr>
      <vt:lpstr>Буферлік қоспаларды сапалық анализде қолдану Буферлік қоспалар сапалық анализде жиі қолданылады. Мысалы, I топ катиондарын II топ катиондарынан бөлу үшін ерітіндідегі катиондар қоспасына топтық реактивпен бірге аммонийлы буферлік ерітінді  қосылады:    </vt:lpstr>
      <vt:lpstr>Слайд 29</vt:lpstr>
      <vt:lpstr>Слайд 30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Буферлік ерітінділер.Түрлері. Химиялық анализде қолданылуы. Сутектік көрсеткіштері</dc:title>
  <dc:creator>СҰЛТАН И САЯТ БРАТЬЯ</dc:creator>
  <cp:lastModifiedBy>Student</cp:lastModifiedBy>
  <cp:revision>8</cp:revision>
  <dcterms:created xsi:type="dcterms:W3CDTF">2013-02-03T11:27:27Z</dcterms:created>
  <dcterms:modified xsi:type="dcterms:W3CDTF">2013-05-02T09:15:28Z</dcterms:modified>
</cp:coreProperties>
</file>