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58" r:id="rId4"/>
    <p:sldId id="273" r:id="rId5"/>
    <p:sldId id="259" r:id="rId6"/>
    <p:sldId id="260" r:id="rId7"/>
    <p:sldId id="274" r:id="rId8"/>
    <p:sldId id="261" r:id="rId9"/>
    <p:sldId id="262" r:id="rId10"/>
    <p:sldId id="275" r:id="rId11"/>
    <p:sldId id="263" r:id="rId12"/>
    <p:sldId id="264" r:id="rId13"/>
    <p:sldId id="265" r:id="rId14"/>
    <p:sldId id="266" r:id="rId15"/>
    <p:sldId id="276" r:id="rId16"/>
    <p:sldId id="267" r:id="rId17"/>
    <p:sldId id="268" r:id="rId18"/>
    <p:sldId id="269" r:id="rId19"/>
    <p:sldId id="270" r:id="rId20"/>
    <p:sldId id="271" r:id="rId21"/>
    <p:sldId id="272" r:id="rId22"/>
  </p:sldIdLst>
  <p:sldSz cx="9144000" cy="6858000" type="screen4x3"/>
  <p:notesSz cx="6735763" cy="9869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459EC75-579D-4D88-B419-864FB5A378E2}" type="datetimeFigureOut">
              <a:rPr lang="ru-RU"/>
              <a:pPr/>
              <a:t>02.05.2013</a:t>
            </a:fld>
            <a:endParaRPr lang="ru-RU"/>
          </a:p>
        </p:txBody>
      </p:sp>
      <p:sp>
        <p:nvSpPr>
          <p:cNvPr id="378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A90B0D-083D-42D5-B661-FD2A73F2101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A7BD4-A119-4FF3-B9E3-5EF6F9D8EFD5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F10C2-C92C-4F2A-81C8-27CBEDAA3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2F934-68F5-4B59-9150-356EECEC4361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33609-A82F-41D9-BD91-C186B19C54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A0C44-D38C-4731-B854-3713279856A0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DAA2A-AEBE-41BB-97E4-71D681AE8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A254E-BBC3-4585-A8AE-971E3229DAD8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38668-4C9F-43E8-A0B5-827D803BB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B73B9-A14B-44AC-9A86-7ED53D915DB3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820AB-2358-4169-BA2F-47C0E2E6F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4EB88-8C39-436B-90EB-1A9785169710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62D6C-C226-41D2-A5ED-0250F9910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46020-A5DE-4E11-B4A4-267496AB6986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F6359-2A61-4409-B9CF-44C5513A6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DA346-0B44-4A40-89A6-9C65C007B777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5384B-2DFA-4C1C-A8BD-14238A770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56A1E-7FD7-4F5E-8833-0588C8981D48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53205-DD0A-496D-A670-5C99E2EE8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A98B2-AE59-4DCD-8CC8-E7FA237BD506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7E07-5880-4E5D-AD2F-AAF39BF2B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9FBB4-E0ED-4564-90E9-B12D27D845E3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2E676-3982-4B75-819B-6135090DB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24671D-5705-45E1-86C8-31EF825CF79A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5FADD8-548B-4AF7-86A8-9D45483ED4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214121-24CB-43DE-8FF0-74E187D30BF8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85399"/>
            <a:ext cx="7851648" cy="16925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>
                <a:solidFill>
                  <a:schemeClr val="tx1"/>
                </a:solidFill>
              </a:rPr>
              <a:t>Нашар еритін заттың ерігіштік көбейтіндісі. Тұнбаның түзілу және еру жағдайлары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6157D4-E27A-46A1-90BE-4A600BAC7E7F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305800" cy="58681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4800" dirty="0" smtClean="0"/>
              <a:t>Мұндай    функционалдық    байланыстағы   қышқыл  мен  негіз         </a:t>
            </a:r>
            <a:r>
              <a:rPr lang="kk-KZ" sz="4800" i="1" dirty="0" smtClean="0"/>
              <a:t>қ ы ш қ ы л – н е г і з      қ о с   ж ұ б ы н</a:t>
            </a:r>
            <a:r>
              <a:rPr lang="kk-KZ" sz="4800" b="1" i="1" dirty="0" smtClean="0"/>
              <a:t>  </a:t>
            </a:r>
            <a:r>
              <a:rPr lang="kk-KZ" sz="4800" dirty="0" smtClean="0"/>
              <a:t> құрайды.</a:t>
            </a:r>
            <a:endParaRPr lang="en-US" sz="4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34F4D9-4797-41C7-A039-9C3F6ACE99F5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08236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dirty="0" smtClean="0"/>
              <a:t>Бренстед теориясы бойынша</a:t>
            </a:r>
            <a:r>
              <a:rPr lang="kk-KZ" i="1" dirty="0" smtClean="0"/>
              <a:t>   </a:t>
            </a:r>
            <a:r>
              <a:rPr lang="kk-KZ" b="1" dirty="0" smtClean="0"/>
              <a:t>қышқылдық-негіздік реакция</a:t>
            </a:r>
            <a:r>
              <a:rPr lang="kk-KZ" dirty="0" smtClean="0"/>
              <a:t>  -  </a:t>
            </a:r>
            <a:r>
              <a:rPr lang="kk-KZ" b="1" dirty="0" smtClean="0"/>
              <a:t>екі түрлі  қышқыл-негіз  қос  жұптарының  арасында протонның орын  алмастыруы болып табылады.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6969DF-27AA-4380-9D8D-987A4E152519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4577" name="Содержимое 6"/>
          <p:cNvSpPr>
            <a:spLocks noGrp="1"/>
          </p:cNvSpPr>
          <p:nvPr>
            <p:ph sz="quarter" idx="2"/>
          </p:nvPr>
        </p:nvSpPr>
        <p:spPr>
          <a:xfrm>
            <a:off x="285750" y="1071563"/>
            <a:ext cx="8215313" cy="5289550"/>
          </a:xfrm>
        </p:spPr>
        <p:txBody>
          <a:bodyPr/>
          <a:lstStyle/>
          <a:p>
            <a:pPr eaLnBrk="1" hangingPunct="1"/>
            <a:r>
              <a:rPr lang="kk-KZ" sz="2800" smtClean="0"/>
              <a:t>Мысалы:</a:t>
            </a:r>
            <a:endParaRPr lang="en-US" sz="2800" smtClean="0"/>
          </a:p>
          <a:p>
            <a:pPr eaLnBrk="1" hangingPunct="1">
              <a:buFont typeface="Wingdings 2" pitchFamily="18" charset="2"/>
              <a:buNone/>
            </a:pPr>
            <a:r>
              <a:rPr lang="kk-KZ" sz="2800" b="1" smtClean="0"/>
              <a:t>НСІ </a:t>
            </a:r>
            <a:r>
              <a:rPr lang="kk-KZ" sz="2800" smtClean="0"/>
              <a:t>(қышқыл</a:t>
            </a:r>
            <a:r>
              <a:rPr lang="kk-KZ" sz="2800" b="1" baseline="-25000" smtClean="0"/>
              <a:t>1</a:t>
            </a:r>
            <a:r>
              <a:rPr lang="kk-KZ" sz="2800" smtClean="0"/>
              <a:t>)   =</a:t>
            </a:r>
            <a:r>
              <a:rPr lang="kk-KZ" sz="2800" b="1" smtClean="0"/>
              <a:t>Н</a:t>
            </a:r>
            <a:r>
              <a:rPr lang="kk-KZ" sz="2800" b="1" baseline="30000" smtClean="0"/>
              <a:t>+</a:t>
            </a:r>
            <a:r>
              <a:rPr lang="kk-KZ" sz="2800" baseline="30000" smtClean="0"/>
              <a:t>     </a:t>
            </a:r>
            <a:r>
              <a:rPr lang="kk-KZ" sz="2800" smtClean="0"/>
              <a:t>+  </a:t>
            </a:r>
            <a:r>
              <a:rPr lang="kk-KZ" sz="2800" b="1" smtClean="0"/>
              <a:t>СІ</a:t>
            </a:r>
            <a:r>
              <a:rPr lang="kk-KZ" sz="2800" b="1" baseline="30000" smtClean="0"/>
              <a:t>-</a:t>
            </a:r>
            <a:r>
              <a:rPr lang="kk-KZ" sz="2800" baseline="30000" smtClean="0"/>
              <a:t> </a:t>
            </a:r>
            <a:r>
              <a:rPr lang="kk-KZ" sz="2800" smtClean="0"/>
              <a:t>( негіз</a:t>
            </a:r>
            <a:r>
              <a:rPr lang="kk-KZ" sz="2800" b="1" baseline="-25000" smtClean="0"/>
              <a:t>1</a:t>
            </a:r>
            <a:r>
              <a:rPr lang="kk-KZ" sz="2800" smtClean="0"/>
              <a:t>)</a:t>
            </a:r>
          </a:p>
          <a:p>
            <a:pPr eaLnBrk="1" hangingPunct="1"/>
            <a:r>
              <a:rPr lang="kk-KZ" sz="2800" smtClean="0"/>
              <a:t> НСІ (қышқыл</a:t>
            </a:r>
            <a:r>
              <a:rPr lang="kk-KZ" sz="2800" b="1" baseline="-25000" smtClean="0"/>
              <a:t>1 </a:t>
            </a:r>
            <a:r>
              <a:rPr lang="kk-KZ" sz="2800" smtClean="0"/>
              <a:t>)  +  </a:t>
            </a:r>
            <a:r>
              <a:rPr lang="kk-KZ" sz="2800" b="1" smtClean="0"/>
              <a:t>Н</a:t>
            </a:r>
            <a:r>
              <a:rPr lang="kk-KZ" sz="2800" b="1" baseline="-25000" smtClean="0"/>
              <a:t>2</a:t>
            </a:r>
            <a:r>
              <a:rPr lang="kk-KZ" sz="2800" b="1" smtClean="0"/>
              <a:t>О</a:t>
            </a:r>
            <a:r>
              <a:rPr lang="kk-KZ" sz="2800" smtClean="0"/>
              <a:t> (негіз</a:t>
            </a:r>
            <a:r>
              <a:rPr lang="kk-KZ" sz="2800" b="1" baseline="-25000" smtClean="0"/>
              <a:t>2 </a:t>
            </a:r>
            <a:r>
              <a:rPr lang="kk-KZ" sz="2800" smtClean="0"/>
              <a:t>)=Н</a:t>
            </a:r>
            <a:r>
              <a:rPr lang="kk-KZ" sz="2800" baseline="-25000" smtClean="0"/>
              <a:t>3</a:t>
            </a:r>
            <a:r>
              <a:rPr lang="kk-KZ" sz="2800" smtClean="0"/>
              <a:t>О</a:t>
            </a:r>
            <a:r>
              <a:rPr lang="kk-KZ" sz="2800" baseline="30000" smtClean="0"/>
              <a:t>+ </a:t>
            </a:r>
            <a:r>
              <a:rPr lang="kk-KZ" sz="2800" smtClean="0"/>
              <a:t>(қышқыл</a:t>
            </a:r>
            <a:r>
              <a:rPr lang="kk-KZ" sz="2800" b="1" baseline="-25000" smtClean="0"/>
              <a:t>2</a:t>
            </a:r>
            <a:r>
              <a:rPr lang="kk-KZ" sz="2800" baseline="-25000" smtClean="0"/>
              <a:t> </a:t>
            </a:r>
            <a:r>
              <a:rPr lang="kk-KZ" sz="2800" smtClean="0"/>
              <a:t>)  +  </a:t>
            </a:r>
            <a:r>
              <a:rPr lang="kk-KZ" sz="2800" b="1" smtClean="0"/>
              <a:t>СІ</a:t>
            </a:r>
            <a:r>
              <a:rPr lang="kk-KZ" sz="2800" b="1" baseline="30000" smtClean="0"/>
              <a:t> </a:t>
            </a:r>
            <a:r>
              <a:rPr lang="kk-KZ" sz="2800" smtClean="0"/>
              <a:t>(негіз</a:t>
            </a:r>
            <a:r>
              <a:rPr lang="kk-KZ" sz="2800" b="1" baseline="-25000" smtClean="0"/>
              <a:t>1</a:t>
            </a:r>
            <a:r>
              <a:rPr lang="kk-KZ" sz="2800" smtClean="0"/>
              <a:t>)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kk-KZ" sz="2800" smtClean="0"/>
              <a:t>Бұл реакциядағы қышқыл-негіз қос жұптары:  </a:t>
            </a:r>
            <a:r>
              <a:rPr lang="kk-KZ" sz="2800" b="1" smtClean="0"/>
              <a:t>НСІ/СІ</a:t>
            </a:r>
            <a:r>
              <a:rPr lang="kk-KZ" sz="2800" b="1" baseline="30000" smtClean="0"/>
              <a:t>-</a:t>
            </a:r>
            <a:r>
              <a:rPr lang="kk-KZ" sz="2800" smtClean="0"/>
              <a:t>    және   </a:t>
            </a:r>
            <a:r>
              <a:rPr lang="kk-KZ" sz="2800" b="1" smtClean="0"/>
              <a:t>Н</a:t>
            </a:r>
            <a:r>
              <a:rPr lang="kk-KZ" sz="2800" b="1" baseline="-25000" smtClean="0"/>
              <a:t>3</a:t>
            </a:r>
            <a:r>
              <a:rPr lang="kk-KZ" sz="2800" b="1" smtClean="0"/>
              <a:t>О</a:t>
            </a:r>
            <a:r>
              <a:rPr lang="kk-KZ" sz="2800" b="1" baseline="30000" smtClean="0"/>
              <a:t>+</a:t>
            </a:r>
            <a:r>
              <a:rPr lang="kk-KZ" sz="2800" b="1" smtClean="0"/>
              <a:t>/Н</a:t>
            </a:r>
            <a:r>
              <a:rPr lang="kk-KZ" sz="2800" b="1" baseline="-25000" smtClean="0"/>
              <a:t>2</a:t>
            </a:r>
            <a:r>
              <a:rPr lang="kk-KZ" sz="2800" b="1" smtClean="0"/>
              <a:t>О</a:t>
            </a:r>
            <a:endParaRPr lang="en-US" sz="2800" smtClean="0"/>
          </a:p>
          <a:p>
            <a:pPr eaLnBrk="1" hangingPunct="1"/>
            <a:r>
              <a:rPr lang="kk-KZ" sz="2800" b="1" smtClean="0"/>
              <a:t>NН</a:t>
            </a:r>
            <a:r>
              <a:rPr lang="kk-KZ" sz="2800" b="1" baseline="-25000" smtClean="0"/>
              <a:t>3</a:t>
            </a:r>
            <a:r>
              <a:rPr lang="kk-KZ" sz="2800" smtClean="0"/>
              <a:t> (негіз</a:t>
            </a:r>
            <a:r>
              <a:rPr lang="kk-KZ" sz="2800" b="1" baseline="-25000" smtClean="0"/>
              <a:t>1</a:t>
            </a:r>
            <a:r>
              <a:rPr lang="kk-KZ" sz="2800" smtClean="0"/>
              <a:t>)   +   </a:t>
            </a:r>
            <a:r>
              <a:rPr lang="kk-KZ" sz="2800" b="1" smtClean="0"/>
              <a:t>Н</a:t>
            </a:r>
            <a:r>
              <a:rPr lang="kk-KZ" sz="2800" b="1" baseline="30000" smtClean="0"/>
              <a:t>+</a:t>
            </a:r>
            <a:r>
              <a:rPr lang="kk-KZ" sz="2800" smtClean="0"/>
              <a:t>=</a:t>
            </a:r>
            <a:r>
              <a:rPr lang="kk-KZ" sz="2800" b="1" smtClean="0"/>
              <a:t>NН</a:t>
            </a:r>
            <a:r>
              <a:rPr lang="kk-KZ" sz="2800" b="1" baseline="-25000" smtClean="0"/>
              <a:t>4</a:t>
            </a:r>
            <a:r>
              <a:rPr lang="kk-KZ" sz="2800" b="1" baseline="30000" smtClean="0"/>
              <a:t>+</a:t>
            </a:r>
            <a:r>
              <a:rPr lang="kk-KZ" sz="2800" baseline="30000" smtClean="0"/>
              <a:t>  </a:t>
            </a:r>
            <a:r>
              <a:rPr lang="kk-KZ" sz="2800" smtClean="0"/>
              <a:t>(қышқыл</a:t>
            </a:r>
            <a:r>
              <a:rPr lang="kk-KZ" sz="2800" b="1" baseline="-25000" smtClean="0"/>
              <a:t>1</a:t>
            </a:r>
            <a:r>
              <a:rPr lang="kk-KZ" sz="2800" smtClean="0"/>
              <a:t>)</a:t>
            </a:r>
            <a:endParaRPr lang="en-US" sz="2800" smtClean="0"/>
          </a:p>
          <a:p>
            <a:pPr eaLnBrk="1" hangingPunct="1"/>
            <a:r>
              <a:rPr lang="kk-KZ" sz="2800" b="1" smtClean="0"/>
              <a:t>Н</a:t>
            </a:r>
            <a:r>
              <a:rPr lang="kk-KZ" sz="2800" b="1" baseline="-25000" smtClean="0"/>
              <a:t>2</a:t>
            </a:r>
            <a:r>
              <a:rPr lang="kk-KZ" sz="2800" b="1" smtClean="0"/>
              <a:t>О</a:t>
            </a:r>
            <a:r>
              <a:rPr lang="kk-KZ" sz="2800" smtClean="0"/>
              <a:t> ( қышқыл</a:t>
            </a:r>
            <a:r>
              <a:rPr lang="kk-KZ" sz="2800" b="1" baseline="-25000" smtClean="0"/>
              <a:t>2</a:t>
            </a:r>
            <a:r>
              <a:rPr lang="kk-KZ" sz="2800" smtClean="0"/>
              <a:t>)   =</a:t>
            </a:r>
            <a:r>
              <a:rPr lang="kk-KZ" sz="2800" b="1" smtClean="0"/>
              <a:t>Н</a:t>
            </a:r>
            <a:r>
              <a:rPr lang="kk-KZ" sz="2800" b="1" baseline="30000" smtClean="0"/>
              <a:t>+</a:t>
            </a:r>
            <a:r>
              <a:rPr lang="kk-KZ" sz="2800" smtClean="0"/>
              <a:t>   +   </a:t>
            </a:r>
            <a:r>
              <a:rPr lang="kk-KZ" sz="2800" b="1" smtClean="0"/>
              <a:t>ОН</a:t>
            </a:r>
            <a:r>
              <a:rPr lang="kk-KZ" sz="2800" b="1" baseline="30000" smtClean="0"/>
              <a:t>-</a:t>
            </a:r>
            <a:r>
              <a:rPr lang="kk-KZ" sz="2800" baseline="30000" smtClean="0"/>
              <a:t> </a:t>
            </a:r>
            <a:r>
              <a:rPr lang="kk-KZ" sz="2800" smtClean="0"/>
              <a:t>(негіз</a:t>
            </a:r>
            <a:r>
              <a:rPr lang="kk-KZ" sz="2800" b="1" baseline="-25000" smtClean="0"/>
              <a:t>2</a:t>
            </a:r>
            <a:r>
              <a:rPr lang="kk-KZ" sz="2800" smtClean="0"/>
              <a:t>)</a:t>
            </a:r>
            <a:endParaRPr lang="en-US" sz="2800" smtClean="0"/>
          </a:p>
          <a:p>
            <a:pPr eaLnBrk="1" hangingPunct="1">
              <a:buFont typeface="Wingdings 2" pitchFamily="18" charset="2"/>
              <a:buNone/>
            </a:pPr>
            <a:r>
              <a:rPr lang="kk-KZ" sz="2800" smtClean="0"/>
              <a:t> </a:t>
            </a:r>
            <a:endParaRPr lang="en-US" sz="28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EABE08-ED5F-45AC-BB76-09B616004DB6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395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dirty="0" smtClean="0"/>
              <a:t>Бұл реакциядағы  қышқыл-негіз қос жұптары:  </a:t>
            </a:r>
            <a:r>
              <a:rPr lang="kk-KZ" b="1" dirty="0" smtClean="0"/>
              <a:t>NН</a:t>
            </a:r>
            <a:r>
              <a:rPr lang="kk-KZ" b="1" baseline="-25000" dirty="0" smtClean="0"/>
              <a:t>4</a:t>
            </a:r>
            <a:r>
              <a:rPr lang="kk-KZ" b="1" baseline="30000" dirty="0" smtClean="0"/>
              <a:t>+</a:t>
            </a:r>
            <a:r>
              <a:rPr lang="kk-KZ" b="1" dirty="0" smtClean="0"/>
              <a:t>/NН</a:t>
            </a:r>
            <a:r>
              <a:rPr lang="kk-KZ" b="1" baseline="-25000" dirty="0" smtClean="0"/>
              <a:t>3</a:t>
            </a:r>
            <a:r>
              <a:rPr lang="kk-KZ" baseline="-25000" dirty="0" smtClean="0"/>
              <a:t> </a:t>
            </a:r>
            <a:r>
              <a:rPr lang="kk-KZ" dirty="0" smtClean="0"/>
              <a:t>   және   </a:t>
            </a:r>
            <a:r>
              <a:rPr lang="kk-KZ" b="1" dirty="0" smtClean="0"/>
              <a:t>Н</a:t>
            </a:r>
            <a:r>
              <a:rPr lang="kk-KZ" b="1" baseline="-25000" dirty="0" smtClean="0"/>
              <a:t>2</a:t>
            </a:r>
            <a:r>
              <a:rPr lang="kk-KZ" b="1" dirty="0" smtClean="0"/>
              <a:t>О/ОН</a:t>
            </a:r>
            <a:r>
              <a:rPr lang="kk-KZ" b="1" baseline="30000" dirty="0" smtClean="0"/>
              <a:t>-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k-KZ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0BEBA2-B485-44E4-92EA-45C0F07AEC6D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43182"/>
            <a:ext cx="8305800" cy="242889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3200" dirty="0" smtClean="0"/>
              <a:t> 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4000" dirty="0" err="1" smtClean="0"/>
              <a:t>Қышқылдың  протонды</a:t>
            </a:r>
            <a:r>
              <a:rPr lang="ru-RU" sz="4000" dirty="0" smtClean="0"/>
              <a:t> беру </a:t>
            </a:r>
            <a:r>
              <a:rPr lang="ru-RU" sz="4000" dirty="0" err="1" smtClean="0"/>
              <a:t>қабілеті неғұрлым жоғары болса</a:t>
            </a:r>
            <a:r>
              <a:rPr lang="ru-RU" sz="4000" dirty="0" smtClean="0"/>
              <a:t>, </a:t>
            </a:r>
            <a:r>
              <a:rPr lang="ru-RU" sz="4000" dirty="0" err="1" smtClean="0"/>
              <a:t>оған сәйкес негіздің протонды</a:t>
            </a:r>
            <a:r>
              <a:rPr lang="ru-RU" sz="4000" dirty="0" smtClean="0"/>
              <a:t> </a:t>
            </a:r>
            <a:r>
              <a:rPr lang="ru-RU" sz="4000" dirty="0" err="1" smtClean="0"/>
              <a:t>қосып алу</a:t>
            </a:r>
            <a:r>
              <a:rPr lang="ru-RU" sz="4000" dirty="0" smtClean="0"/>
              <a:t> </a:t>
            </a:r>
            <a:r>
              <a:rPr lang="ru-RU" sz="4000" dirty="0" err="1" smtClean="0"/>
              <a:t>қабілеті солғұрлым төмен болады</a:t>
            </a:r>
            <a:r>
              <a:rPr lang="ru-RU" sz="4000" dirty="0" smtClean="0"/>
              <a:t>.  </a:t>
            </a:r>
            <a:endParaRPr lang="en-US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78B365-F92A-423F-B64B-1436988BE72D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05800" cy="61539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err="1" smtClean="0"/>
              <a:t>Керісінше</a:t>
            </a:r>
            <a:r>
              <a:rPr lang="ru-RU" sz="4000" dirty="0" smtClean="0"/>
              <a:t>  </a:t>
            </a:r>
            <a:r>
              <a:rPr lang="ru-RU" sz="4000" dirty="0" err="1" smtClean="0"/>
              <a:t>негіздің протонды</a:t>
            </a:r>
            <a:r>
              <a:rPr lang="ru-RU" sz="4000" dirty="0" smtClean="0"/>
              <a:t> </a:t>
            </a:r>
            <a:r>
              <a:rPr lang="ru-RU" sz="4000" dirty="0" err="1" smtClean="0"/>
              <a:t>қосып алу</a:t>
            </a:r>
            <a:r>
              <a:rPr lang="ru-RU" sz="4000" dirty="0" smtClean="0"/>
              <a:t> </a:t>
            </a:r>
            <a:r>
              <a:rPr lang="ru-RU" sz="4000" dirty="0" err="1" smtClean="0"/>
              <a:t>қабілеті тым</a:t>
            </a:r>
            <a:r>
              <a:rPr lang="ru-RU" sz="4000" dirty="0" smtClean="0"/>
              <a:t> </a:t>
            </a:r>
            <a:r>
              <a:rPr lang="ru-RU" sz="4000" dirty="0" err="1" smtClean="0"/>
              <a:t>жоғары болса</a:t>
            </a:r>
            <a:r>
              <a:rPr lang="ru-RU" sz="4000" dirty="0" smtClean="0"/>
              <a:t>, </a:t>
            </a:r>
            <a:r>
              <a:rPr lang="ru-RU" sz="4000" dirty="0" err="1" smtClean="0"/>
              <a:t>оған сәйкес қышқылдың протонды</a:t>
            </a:r>
            <a:r>
              <a:rPr lang="ru-RU" sz="4000" dirty="0" smtClean="0"/>
              <a:t> беру </a:t>
            </a:r>
            <a:r>
              <a:rPr lang="ru-RU" sz="4000" dirty="0" err="1" smtClean="0"/>
              <a:t>қабілеті соншама</a:t>
            </a:r>
            <a:r>
              <a:rPr lang="ru-RU" sz="4000" dirty="0" smtClean="0"/>
              <a:t> </a:t>
            </a:r>
            <a:r>
              <a:rPr lang="ru-RU" sz="4000" dirty="0" err="1" smtClean="0"/>
              <a:t>төмен болады</a:t>
            </a:r>
            <a:r>
              <a:rPr lang="ru-RU" sz="4000" dirty="0" smtClean="0"/>
              <a:t>. </a:t>
            </a:r>
            <a:r>
              <a:rPr lang="ru-RU" sz="4000" dirty="0" err="1" smtClean="0"/>
              <a:t>Басқаша айтқанда, </a:t>
            </a:r>
            <a:r>
              <a:rPr lang="ru-RU" sz="4000" b="1" dirty="0" err="1" smtClean="0"/>
              <a:t>қышқыл-негіз қос жұптарында күшті қышқылға әлсіз негіз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сәйкес   келеді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керісінше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әлсіз қышқылға  күшті  негіз</a:t>
            </a:r>
            <a:r>
              <a:rPr lang="ru-RU" sz="4000" b="1" dirty="0" smtClean="0"/>
              <a:t>  </a:t>
            </a:r>
            <a:r>
              <a:rPr lang="ru-RU" sz="4000" b="1" dirty="0" err="1" smtClean="0"/>
              <a:t>сәйкес  келеді</a:t>
            </a:r>
            <a:endParaRPr lang="en-US" sz="4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2D7C74-316E-4F2B-874B-E25F484572CE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93909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b="1" dirty="0" smtClean="0"/>
              <a:t>Бренстед теориясы бойынша қышқылдар қатары және оларға сәйкес негіздер қатары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5" y="1928813"/>
          <a:ext cx="8786813" cy="4927600"/>
        </p:xfrm>
        <a:graphic>
          <a:graphicData uri="http://schemas.openxmlformats.org/drawingml/2006/table">
            <a:tbl>
              <a:tblPr/>
              <a:tblGrid>
                <a:gridCol w="1611313"/>
                <a:gridCol w="631825"/>
                <a:gridCol w="884237"/>
                <a:gridCol w="1770063"/>
                <a:gridCol w="1389062"/>
                <a:gridCol w="1016000"/>
                <a:gridCol w="1484313"/>
              </a:tblGrid>
              <a:tr h="147638">
                <a:tc gridSpan="7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Қышқылдар қатары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тым әлсіз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өте әлсіз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әлсіз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күші орташа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күшті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ОН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НS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О, НРО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НСО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S, 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СООН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НҒ, 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НSО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НNО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 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НСІ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суда 100%-ке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диссоциация-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ланады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 gridSpan="7"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Қышқылдар күшінің арту бағыты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638">
                <a:tc gridSpan="7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Сәйкес  негіздер қатары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1325">
                <a:tc gridSpan="2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күшті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күші орташа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әлсіз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өте әлсіз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тым әлсіз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О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 S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ОН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НРО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НS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НСО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Ғ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НSО</a:t>
                      </a:r>
                      <a:r>
                        <a:rPr kumimoji="0" lang="kk-KZ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СІ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суда  протонды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қосып қабілеті 100%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175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 gridSpan="7">
                  <a:txBody>
                    <a:bodyPr/>
                    <a:lstStyle/>
                    <a:p>
                      <a:pPr marL="3175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175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Негіздер  күшінің арту бағыты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00" marR="508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739" name="Line 2"/>
          <p:cNvSpPr>
            <a:spLocks noChangeShapeType="1"/>
          </p:cNvSpPr>
          <p:nvPr/>
        </p:nvSpPr>
        <p:spPr bwMode="auto">
          <a:xfrm>
            <a:off x="2714625" y="0"/>
            <a:ext cx="3200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740" name="Line 1"/>
          <p:cNvSpPr>
            <a:spLocks noChangeShapeType="1"/>
          </p:cNvSpPr>
          <p:nvPr/>
        </p:nvSpPr>
        <p:spPr bwMode="auto">
          <a:xfrm flipH="1">
            <a:off x="227013" y="19050"/>
            <a:ext cx="2971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EB784-5507-4E12-BFD6-E0F998B3D531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29668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Әрекеттесуші серіктесінің (партнерінің</a:t>
            </a:r>
            <a:r>
              <a:rPr lang="ru-RU" dirty="0" smtClean="0"/>
              <a:t>) </a:t>
            </a:r>
            <a:r>
              <a:rPr lang="ru-RU" dirty="0" err="1" smtClean="0"/>
              <a:t>табиғатына байланысты</a:t>
            </a:r>
            <a:r>
              <a:rPr lang="ru-RU" dirty="0" smtClean="0"/>
              <a:t> </a:t>
            </a:r>
            <a:r>
              <a:rPr lang="ru-RU" dirty="0" err="1" smtClean="0"/>
              <a:t>қышқылдық </a:t>
            </a:r>
            <a:r>
              <a:rPr lang="ru-RU" dirty="0" smtClean="0"/>
              <a:t>та, </a:t>
            </a:r>
            <a:r>
              <a:rPr lang="ru-RU" dirty="0" err="1" smtClean="0"/>
              <a:t>негіздік</a:t>
            </a:r>
            <a:r>
              <a:rPr lang="ru-RU" dirty="0" smtClean="0"/>
              <a:t> те </a:t>
            </a:r>
            <a:r>
              <a:rPr lang="ru-RU" dirty="0" err="1" smtClean="0"/>
              <a:t>қасиет көрсете алатын</a:t>
            </a:r>
            <a:r>
              <a:rPr lang="ru-RU" dirty="0" smtClean="0"/>
              <a:t> </a:t>
            </a:r>
            <a:r>
              <a:rPr lang="ru-RU" dirty="0" err="1" smtClean="0"/>
              <a:t>затты</a:t>
            </a:r>
            <a:r>
              <a:rPr lang="ru-RU" dirty="0" smtClean="0"/>
              <a:t>  </a:t>
            </a:r>
            <a:r>
              <a:rPr lang="ru-RU" b="1" dirty="0" err="1" smtClean="0"/>
              <a:t>амфолит</a:t>
            </a:r>
            <a:r>
              <a:rPr lang="ru-RU" b="1" i="1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атайды</a:t>
            </a:r>
            <a:r>
              <a:rPr lang="ru-RU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938FE-D116-4E3B-B24E-2DB45C0D0096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72504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dirty="0" smtClean="0"/>
              <a:t>Мысалы, амфолиттерге жатады:Н</a:t>
            </a:r>
            <a:r>
              <a:rPr lang="kk-KZ" baseline="-25000" dirty="0" smtClean="0"/>
              <a:t>2</a:t>
            </a:r>
            <a:r>
              <a:rPr lang="kk-KZ" dirty="0" smtClean="0"/>
              <a:t>О, НСО</a:t>
            </a:r>
            <a:r>
              <a:rPr lang="kk-KZ" baseline="-25000" dirty="0" smtClean="0"/>
              <a:t>3</a:t>
            </a:r>
            <a:r>
              <a:rPr lang="kk-KZ" baseline="30000" dirty="0" smtClean="0"/>
              <a:t>-</a:t>
            </a:r>
            <a:r>
              <a:rPr lang="kk-KZ" dirty="0" smtClean="0"/>
              <a:t>, Н</a:t>
            </a:r>
            <a:r>
              <a:rPr lang="kk-KZ" baseline="-25000" dirty="0" smtClean="0"/>
              <a:t>2</a:t>
            </a:r>
            <a:r>
              <a:rPr lang="kk-KZ" dirty="0" smtClean="0"/>
              <a:t>РО</a:t>
            </a:r>
            <a:r>
              <a:rPr lang="kk-KZ" baseline="-25000" dirty="0" smtClean="0"/>
              <a:t>4</a:t>
            </a:r>
            <a:r>
              <a:rPr lang="kk-KZ" baseline="30000" dirty="0" smtClean="0"/>
              <a:t>-</a:t>
            </a:r>
            <a:r>
              <a:rPr lang="kk-KZ" dirty="0" smtClean="0"/>
              <a:t>, НРО</a:t>
            </a:r>
            <a:r>
              <a:rPr lang="kk-KZ" baseline="-25000" dirty="0" smtClean="0"/>
              <a:t>4</a:t>
            </a:r>
            <a:r>
              <a:rPr lang="kk-KZ" baseline="30000" dirty="0" smtClean="0"/>
              <a:t>2-</a:t>
            </a:r>
            <a:r>
              <a:rPr lang="kk-KZ" dirty="0" smtClean="0"/>
              <a:t>,  НS</a:t>
            </a:r>
            <a:r>
              <a:rPr lang="kk-KZ" baseline="30000" dirty="0" smtClean="0"/>
              <a:t>-</a:t>
            </a:r>
            <a:r>
              <a:rPr lang="kk-KZ" dirty="0" smtClean="0"/>
              <a:t>, ОН</a:t>
            </a:r>
            <a:r>
              <a:rPr lang="kk-KZ" baseline="30000" dirty="0" smtClean="0"/>
              <a:t>-</a:t>
            </a:r>
            <a:r>
              <a:rPr lang="kk-KZ" dirty="0" smtClean="0"/>
              <a:t> және   т.б.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07D05F-7C68-4C1A-A278-6EAE583D66F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86805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dirty="0" smtClean="0"/>
              <a:t>Жалпы  алғанда     протолиттік    теория     бойынша       </a:t>
            </a:r>
            <a:r>
              <a:rPr lang="kk-KZ" i="1" dirty="0" smtClean="0"/>
              <a:t>қ ы ш қ ы л д а р,</a:t>
            </a:r>
            <a:r>
              <a:rPr lang="kk-KZ" dirty="0" smtClean="0"/>
              <a:t> </a:t>
            </a:r>
            <a:r>
              <a:rPr lang="kk-KZ" i="1" dirty="0" smtClean="0"/>
              <a:t>н е г і з д е р</a:t>
            </a:r>
            <a:r>
              <a:rPr lang="kk-KZ" dirty="0" smtClean="0"/>
              <a:t>    және    </a:t>
            </a:r>
            <a:r>
              <a:rPr lang="kk-KZ" i="1" dirty="0" smtClean="0"/>
              <a:t>а м ф о л и т т е р</a:t>
            </a:r>
            <a:r>
              <a:rPr lang="kk-KZ" dirty="0" smtClean="0"/>
              <a:t>   </a:t>
            </a:r>
            <a:r>
              <a:rPr lang="kk-KZ" b="1" dirty="0" smtClean="0"/>
              <a:t>протолиттер </a:t>
            </a:r>
            <a:r>
              <a:rPr lang="kk-KZ" b="1" i="1" dirty="0" smtClean="0"/>
              <a:t> </a:t>
            </a:r>
            <a:r>
              <a:rPr lang="kk-KZ" dirty="0" smtClean="0"/>
              <a:t>деп аталады.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82CE6-27E0-47AC-90F3-1360CF33861C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4337" name="Содержимое 3"/>
          <p:cNvSpPr>
            <a:spLocks noGrp="1"/>
          </p:cNvSpPr>
          <p:nvPr>
            <p:ph sz="half" idx="1"/>
          </p:nvPr>
        </p:nvSpPr>
        <p:spPr>
          <a:xfrm>
            <a:off x="857250" y="642938"/>
            <a:ext cx="7472363" cy="5605462"/>
          </a:xfrm>
        </p:spPr>
        <p:txBody>
          <a:bodyPr/>
          <a:lstStyle/>
          <a:p>
            <a:pPr algn="ctr" eaLnBrk="1" hangingPunct="1"/>
            <a:r>
              <a:rPr lang="kk-KZ" sz="4000" smtClean="0"/>
              <a:t>Аррениустың теориясы </a:t>
            </a:r>
          </a:p>
          <a:p>
            <a:pPr algn="ctr" eaLnBrk="1" hangingPunct="1"/>
            <a:r>
              <a:rPr lang="kk-KZ" sz="4000" smtClean="0"/>
              <a:t> (1887 ж) - заттардың  </a:t>
            </a:r>
            <a:r>
              <a:rPr lang="kk-KZ" sz="4000" i="1" smtClean="0"/>
              <a:t>с у л ы</a:t>
            </a:r>
            <a:r>
              <a:rPr lang="kk-KZ" sz="4000" smtClean="0"/>
              <a:t>  ерітіндіде </a:t>
            </a:r>
            <a:r>
              <a:rPr lang="ru-RU" sz="4000" smtClean="0"/>
              <a:t> </a:t>
            </a:r>
            <a:r>
              <a:rPr lang="kk-KZ" sz="4000" i="1" smtClean="0"/>
              <a:t>д и с с о ц и а ц и я- л а н у</a:t>
            </a:r>
            <a:r>
              <a:rPr lang="kk-KZ" sz="4000" smtClean="0"/>
              <a:t>  процесі жөніндегі теорияны жарыққа шығарды. </a:t>
            </a:r>
            <a:endParaRPr lang="en-US" sz="40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8655B4-1E2C-4EC2-9E0A-10D91EFD9B74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Протолиттік теория</a:t>
            </a:r>
            <a:r>
              <a:rPr lang="ru-RU" smtClean="0"/>
              <a:t> </a:t>
            </a:r>
            <a:endParaRPr lang="en-US" smtClean="0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Кең ауқымды қазіргі заманғы теория. Бұл теория бойынша қышқылдық-негіздік қасиетті   молекулалармен  қатар иондар да көрсете алады. </a:t>
            </a:r>
            <a:endParaRPr lang="en-US" sz="320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14CB4-73C3-4D9E-B687-C9B8FCE0EF38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“Қ </a:t>
            </a:r>
            <a:r>
              <a:rPr lang="ru-RU" i="1" dirty="0" err="1" smtClean="0"/>
              <a:t>ы</a:t>
            </a:r>
            <a:r>
              <a:rPr lang="ru-RU" i="1" dirty="0" smtClean="0"/>
              <a:t> </a:t>
            </a:r>
            <a:r>
              <a:rPr lang="ru-RU" i="1" dirty="0" err="1" smtClean="0"/>
              <a:t>ш</a:t>
            </a:r>
            <a:r>
              <a:rPr lang="ru-RU" i="1" dirty="0" smtClean="0"/>
              <a:t> </a:t>
            </a:r>
            <a:r>
              <a:rPr lang="ru-RU" i="1" dirty="0" err="1" smtClean="0"/>
              <a:t>қ ы</a:t>
            </a:r>
            <a:r>
              <a:rPr lang="ru-RU" i="1" dirty="0" smtClean="0"/>
              <a:t> л”, “</a:t>
            </a:r>
            <a:r>
              <a:rPr lang="ru-RU" i="1" dirty="0" err="1" smtClean="0"/>
              <a:t>н</a:t>
            </a:r>
            <a:r>
              <a:rPr lang="ru-RU" i="1" dirty="0" smtClean="0"/>
              <a:t> е г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”  -   с а л </a:t>
            </a:r>
            <a:r>
              <a:rPr lang="ru-RU" i="1" dirty="0" err="1" smtClean="0"/>
              <a:t>ы</a:t>
            </a:r>
            <a:r>
              <a:rPr lang="ru-RU" i="1" dirty="0" smtClean="0"/>
              <a:t> с т </a:t>
            </a:r>
            <a:r>
              <a:rPr lang="ru-RU" i="1" dirty="0" err="1" smtClean="0"/>
              <a:t>ы</a:t>
            </a:r>
            <a:r>
              <a:rPr lang="ru-RU" i="1" dirty="0" smtClean="0"/>
              <a:t> </a:t>
            </a:r>
            <a:r>
              <a:rPr lang="ru-RU" i="1" dirty="0" err="1" smtClean="0"/>
              <a:t>р</a:t>
            </a:r>
            <a:r>
              <a:rPr lang="ru-RU" i="1" dirty="0" smtClean="0"/>
              <a:t> м а л </a:t>
            </a:r>
            <a:r>
              <a:rPr lang="ru-RU" i="1" dirty="0" err="1" smtClean="0"/>
              <a:t>ы</a:t>
            </a:r>
            <a:r>
              <a:rPr lang="ru-RU" i="1" dirty="0" smtClean="0"/>
              <a:t>   </a:t>
            </a:r>
            <a:r>
              <a:rPr lang="ru-RU" i="1" dirty="0" err="1" smtClean="0"/>
              <a:t>ұ ғ ы</a:t>
            </a:r>
            <a:r>
              <a:rPr lang="ru-RU" i="1" dirty="0" smtClean="0"/>
              <a:t> м </a:t>
            </a:r>
            <a:r>
              <a:rPr lang="ru-RU" i="1" dirty="0" err="1" smtClean="0"/>
              <a:t>д</a:t>
            </a:r>
            <a:r>
              <a:rPr lang="ru-RU" i="1" dirty="0" smtClean="0"/>
              <a:t> а р.</a:t>
            </a: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800" smtClean="0"/>
              <a:t>Қандай затпен әрекеттесуіне байланысты бір зат негіздік те, қышқылдық та қасиет көрсете алады. </a:t>
            </a:r>
            <a:endParaRPr lang="en-US" sz="4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96332-246E-47D9-BE8A-C7F2FF576278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mtClean="0"/>
              <a:t>Бұл теория бойынша: </a:t>
            </a:r>
            <a:endParaRPr lang="en-US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kk-KZ" smtClean="0"/>
              <a:t>            </a:t>
            </a:r>
            <a:endParaRPr lang="en-US" smtClean="0"/>
          </a:p>
          <a:p>
            <a:pPr eaLnBrk="1" hangingPunct="1"/>
            <a:r>
              <a:rPr lang="kk-KZ" sz="3200" b="1" i="1" smtClean="0"/>
              <a:t>қышқылда</a:t>
            </a:r>
            <a:r>
              <a:rPr lang="kk-KZ" sz="3200" i="1" smtClean="0"/>
              <a:t>р</a:t>
            </a:r>
            <a:r>
              <a:rPr lang="kk-KZ" sz="3200" smtClean="0"/>
              <a:t> – суда  ерігенде  о ң зарядталған</a:t>
            </a:r>
          </a:p>
          <a:p>
            <a:pPr eaLnBrk="1" hangingPunct="1">
              <a:buFont typeface="Wingdings 2" pitchFamily="18" charset="2"/>
              <a:buNone/>
            </a:pPr>
            <a:r>
              <a:rPr lang="kk-KZ" sz="3200" smtClean="0"/>
              <a:t> </a:t>
            </a:r>
            <a:r>
              <a:rPr lang="kk-KZ" sz="3200" i="1" smtClean="0"/>
              <a:t>с у т е к</a:t>
            </a:r>
            <a:r>
              <a:rPr lang="kk-KZ" sz="3200" smtClean="0"/>
              <a:t> иондарын  </a:t>
            </a:r>
            <a:r>
              <a:rPr lang="kk-KZ" sz="3200" i="1" smtClean="0"/>
              <a:t>(п р о т о н д а р д ы</a:t>
            </a:r>
            <a:r>
              <a:rPr lang="kk-KZ" sz="3200" smtClean="0"/>
              <a:t>) бөліп диссоциацияланатын заттар;  </a:t>
            </a:r>
            <a:r>
              <a:rPr lang="kk-KZ" smtClean="0"/>
              <a:t>     </a:t>
            </a: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BD43A-52BE-43D2-BF43-97D2D431F509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439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b="1" i="1" dirty="0" smtClean="0"/>
              <a:t>негіздер</a:t>
            </a:r>
            <a:r>
              <a:rPr lang="kk-KZ" dirty="0" smtClean="0"/>
              <a:t> -  суда ерігенде  </a:t>
            </a:r>
            <a:r>
              <a:rPr lang="kk-KZ" i="1" dirty="0" smtClean="0"/>
              <a:t>т е р і с</a:t>
            </a:r>
            <a:r>
              <a:rPr lang="kk-KZ" dirty="0" smtClean="0"/>
              <a:t>   зарядталған   </a:t>
            </a:r>
            <a:br>
              <a:rPr lang="kk-KZ" dirty="0" smtClean="0"/>
            </a:br>
            <a:r>
              <a:rPr lang="kk-KZ" i="1" dirty="0" smtClean="0"/>
              <a:t>г и д р о к с и л</a:t>
            </a:r>
            <a:r>
              <a:rPr lang="kk-KZ" dirty="0" smtClean="0"/>
              <a:t>  иондарын   бөліп диссоциацияланатын заттар: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k-KZ" b="1" dirty="0" smtClean="0"/>
              <a:t>Қышқыл   </a:t>
            </a:r>
            <a:r>
              <a:rPr lang="kk-KZ" b="1" dirty="0" smtClean="0">
                <a:sym typeface="Symbol"/>
              </a:rPr>
              <a:t></a:t>
            </a:r>
            <a:r>
              <a:rPr lang="kk-KZ" b="1" dirty="0" smtClean="0"/>
              <a:t>  Анион (</a:t>
            </a:r>
            <a:r>
              <a:rPr lang="kk-KZ" i="1" dirty="0" smtClean="0"/>
              <a:t>қышқыл қалдығы</a:t>
            </a:r>
            <a:r>
              <a:rPr lang="kk-KZ" b="1" dirty="0" smtClean="0"/>
              <a:t>)   +  Н</a:t>
            </a:r>
            <a:r>
              <a:rPr lang="kk-KZ" b="1" baseline="30000" dirty="0" smtClean="0"/>
              <a:t>+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k-KZ" b="1" dirty="0" smtClean="0"/>
              <a:t>Негіз   </a:t>
            </a:r>
            <a:r>
              <a:rPr lang="kk-KZ" b="1" dirty="0" smtClean="0">
                <a:sym typeface="Symbol"/>
              </a:rPr>
              <a:t></a:t>
            </a:r>
            <a:r>
              <a:rPr lang="kk-KZ" b="1" dirty="0" smtClean="0"/>
              <a:t>   Катион   +  ОН</a:t>
            </a:r>
            <a:r>
              <a:rPr lang="kk-KZ" b="1" baseline="30000" dirty="0" smtClean="0"/>
              <a:t>-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k-KZ" baseline="30000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EBFC20-2EBB-43FA-9EEE-15CF6BEC70FB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7409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28688"/>
            <a:ext cx="8186738" cy="5432425"/>
          </a:xfrm>
        </p:spPr>
        <p:txBody>
          <a:bodyPr/>
          <a:lstStyle/>
          <a:p>
            <a:pPr eaLnBrk="1" hangingPunct="1"/>
            <a:r>
              <a:rPr lang="kk-KZ" sz="2800" smtClean="0"/>
              <a:t>Аррениус теориясы бойынша қышқыл мен негіз арасында функционалдық байланыс жоқ, тек  </a:t>
            </a:r>
            <a:r>
              <a:rPr lang="kk-KZ" sz="2800" i="1" smtClean="0"/>
              <a:t>б е й т а р а п т а н у   р е а к ц и я с ы</a:t>
            </a:r>
            <a:r>
              <a:rPr lang="kk-KZ" sz="2800" smtClean="0"/>
              <a:t>   ғана  сутек катиондары  мен  гидроксил иондарының  бір-бірімен әрекеттесу реакциясы болып табылады:</a:t>
            </a:r>
            <a:endParaRPr lang="en-US" sz="2800" smtClean="0"/>
          </a:p>
          <a:p>
            <a:pPr eaLnBrk="1" hangingPunct="1">
              <a:buFont typeface="Wingdings 2" pitchFamily="18" charset="2"/>
              <a:buNone/>
            </a:pPr>
            <a:r>
              <a:rPr lang="kk-KZ" sz="2800" b="1" smtClean="0"/>
              <a:t>                             Н</a:t>
            </a:r>
            <a:r>
              <a:rPr lang="kk-KZ" sz="2800" b="1" baseline="30000" smtClean="0"/>
              <a:t>+</a:t>
            </a:r>
            <a:r>
              <a:rPr lang="kk-KZ" sz="2800" b="1" smtClean="0"/>
              <a:t>  +  ОН</a:t>
            </a:r>
            <a:r>
              <a:rPr lang="kk-KZ" sz="2800" b="1" baseline="30000" smtClean="0"/>
              <a:t>-  </a:t>
            </a:r>
            <a:r>
              <a:rPr lang="kk-KZ" sz="2800" b="1" smtClean="0">
                <a:sym typeface="Symbol" pitchFamily="18" charset="2"/>
              </a:rPr>
              <a:t></a:t>
            </a:r>
            <a:r>
              <a:rPr lang="kk-KZ" sz="2800" b="1" smtClean="0"/>
              <a:t> Н</a:t>
            </a:r>
            <a:r>
              <a:rPr lang="kk-KZ" sz="2800" b="1" baseline="-25000" smtClean="0"/>
              <a:t>2</a:t>
            </a:r>
            <a:r>
              <a:rPr lang="kk-KZ" sz="2800" b="1" smtClean="0"/>
              <a:t>О</a:t>
            </a:r>
            <a:endParaRPr lang="en-US" sz="28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76FB6B-CA53-4EDC-8960-CBA6BCB80F96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2800" b="1" dirty="0" smtClean="0"/>
              <a:t>Бренстедтің  қышқылдар  мен  негіздердің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kk-KZ" sz="2800" b="1" dirty="0" smtClean="0"/>
              <a:t>протолиттік  теориясы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kk-KZ" sz="2800" smtClean="0"/>
              <a:t>Бренстедтің теориясы (1923 ж) – сулы және сусыз ерітінділердегі процестер жөніндегі теория. Бұл теория бойынша:</a:t>
            </a:r>
            <a:endParaRPr lang="en-US" sz="2800" smtClean="0"/>
          </a:p>
          <a:p>
            <a:pPr algn="ctr" eaLnBrk="1" hangingPunct="1"/>
            <a:r>
              <a:rPr lang="kk-KZ" sz="2800" b="1" i="1" smtClean="0"/>
              <a:t>Қышқылдар</a:t>
            </a:r>
            <a:r>
              <a:rPr lang="kk-KZ" sz="2800" smtClean="0"/>
              <a:t>  –  </a:t>
            </a:r>
            <a:r>
              <a:rPr lang="kk-KZ" sz="2800" i="1" smtClean="0"/>
              <a:t>п р о т о н д а р д ы ң   д о н о р ы  </a:t>
            </a:r>
            <a:r>
              <a:rPr lang="kk-KZ" sz="2800" smtClean="0"/>
              <a:t>бола алатын</a:t>
            </a:r>
            <a:r>
              <a:rPr lang="kk-KZ" sz="2800" i="1" smtClean="0"/>
              <a:t>  </a:t>
            </a:r>
            <a:r>
              <a:rPr lang="kk-KZ" sz="2800" smtClean="0"/>
              <a:t>бөлшектер (молекулалар мен иондар).</a:t>
            </a:r>
            <a:endParaRPr lang="en-US" sz="2800" smtClean="0"/>
          </a:p>
          <a:p>
            <a:pPr algn="ctr" eaLnBrk="1" hangingPunct="1">
              <a:buFont typeface="Wingdings 2" pitchFamily="18" charset="2"/>
              <a:buNone/>
            </a:pPr>
            <a:endParaRPr lang="en-US" sz="2800" smtClean="0"/>
          </a:p>
          <a:p>
            <a:pPr algn="ctr" eaLnBrk="1" hangingPunct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9ECD0-47C1-44E1-A1A1-F5212CD81DEA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8243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b="1" i="1" dirty="0" smtClean="0"/>
              <a:t>Негіздер</a:t>
            </a:r>
            <a:r>
              <a:rPr lang="kk-KZ" dirty="0" smtClean="0"/>
              <a:t> –  </a:t>
            </a:r>
            <a:r>
              <a:rPr lang="kk-KZ" i="1" dirty="0" smtClean="0"/>
              <a:t>п р о т о н д а р д ы ң   а к ц е п т о р ы   </a:t>
            </a:r>
            <a:r>
              <a:rPr lang="kk-KZ" dirty="0" smtClean="0"/>
              <a:t>бола алатын бөлшектер (молекулалар мен иондар).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46BEC-3F13-4D57-B210-951997F4BFE3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395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dirty="0" smtClean="0"/>
              <a:t>Бренстед теориясы бойынша қышқылдар  мен негіздер арасында мынадай тығыз байланыс бар: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k-KZ" b="1" dirty="0" smtClean="0"/>
              <a:t>Қышқыл   </a:t>
            </a:r>
            <a:r>
              <a:rPr lang="kk-KZ" b="1" dirty="0" smtClean="0">
                <a:sym typeface="Symbol"/>
              </a:rPr>
              <a:t></a:t>
            </a:r>
            <a:r>
              <a:rPr lang="kk-KZ" b="1" dirty="0" smtClean="0"/>
              <a:t>    Негіз   +   Н</a:t>
            </a:r>
            <a:r>
              <a:rPr lang="kk-KZ" b="1" baseline="30000" dirty="0" smtClean="0"/>
              <a:t>+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k-KZ" baseline="30000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4BD1F-5E3F-4A3C-8281-9847C82317BF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88" y="1643063"/>
            <a:ext cx="7772400" cy="1509712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kk-KZ" sz="16000" dirty="0" smtClean="0"/>
              <a:t>Әрбір қышқылдың өзіне сәйкес негізі, әрбір негіздің өзіне сәйкес қышқылы бар.   </a:t>
            </a:r>
            <a:endParaRPr lang="en-US" sz="16000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330</Words>
  <Application>Microsoft Office PowerPoint</Application>
  <PresentationFormat>Экран (4:3)</PresentationFormat>
  <Paragraphs>69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Calibri</vt:lpstr>
      <vt:lpstr>Constantia</vt:lpstr>
      <vt:lpstr>Wingdings 2</vt:lpstr>
      <vt:lpstr>Symbol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Бұл теория бойынша: </vt:lpstr>
      <vt:lpstr>Слайд 4</vt:lpstr>
      <vt:lpstr>Слайд 5</vt:lpstr>
      <vt:lpstr>Бренстедтің  қышқылдар  мен  негіздердің протолиттік  теориясы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Протолиттік теория </vt:lpstr>
      <vt:lpstr>“Қ ы ш қ ы л”, “н е г і з”  -   с а л ы с т ы р м а л ы   ұ ғ ы м д а р.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Нашар еритін заттың ерігіштік көбейтіндісі. Тұнбаның түзілу және еру жағдайлары</dc:title>
  <dc:creator>СҰЛТАН И САЯТ БРАТЬЯ</dc:creator>
  <cp:lastModifiedBy>Student</cp:lastModifiedBy>
  <cp:revision>5</cp:revision>
  <dcterms:created xsi:type="dcterms:W3CDTF">2013-02-07T14:27:17Z</dcterms:created>
  <dcterms:modified xsi:type="dcterms:W3CDTF">2013-05-02T09:45:31Z</dcterms:modified>
</cp:coreProperties>
</file>