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39"/>
  </p:notesMasterIdLst>
  <p:sldIdLst>
    <p:sldId id="29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7" r:id="rId36"/>
    <p:sldId id="298" r:id="rId37"/>
    <p:sldId id="299" r:id="rId38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304A65-AC01-41FD-BD0C-91FF23260398}" type="doc">
      <dgm:prSet loTypeId="urn:microsoft.com/office/officeart/2005/8/layout/vList2" loCatId="list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0830DBD-6A6B-4E89-AF9D-CD6CB6512AC5}">
      <dgm:prSet/>
      <dgm:spPr/>
      <dgm:t>
        <a:bodyPr/>
        <a:lstStyle/>
        <a:p>
          <a:r>
            <a:rPr lang="ru-RU" dirty="0" err="1" smtClean="0"/>
            <a:t>әрекеттесу аяқталысымен ерітінді</a:t>
          </a:r>
          <a:r>
            <a:rPr lang="ru-RU" dirty="0" smtClean="0"/>
            <a:t> </a:t>
          </a:r>
          <a:r>
            <a:rPr lang="ru-RU" dirty="0" err="1" smtClean="0"/>
            <a:t>түсінің өзгеруі немесе</a:t>
          </a:r>
          <a:r>
            <a:rPr lang="ru-RU" dirty="0" smtClean="0"/>
            <a:t> </a:t>
          </a:r>
          <a:r>
            <a:rPr lang="ru-RU" dirty="0" err="1" smtClean="0"/>
            <a:t>сол</a:t>
          </a:r>
          <a:r>
            <a:rPr lang="ru-RU" dirty="0" smtClean="0"/>
            <a:t> </a:t>
          </a:r>
          <a:r>
            <a:rPr lang="ru-RU" dirty="0" err="1" smtClean="0"/>
            <a:t>ерітіндіге</a:t>
          </a:r>
          <a:r>
            <a:rPr lang="ru-RU" dirty="0" smtClean="0"/>
            <a:t> </a:t>
          </a:r>
          <a:r>
            <a:rPr lang="ru-RU" dirty="0" err="1" smtClean="0"/>
            <a:t>малынған арнаулы</a:t>
          </a:r>
          <a:r>
            <a:rPr lang="ru-RU" dirty="0" smtClean="0"/>
            <a:t> </a:t>
          </a:r>
          <a:r>
            <a:rPr lang="ru-RU" dirty="0" err="1" smtClean="0"/>
            <a:t>қағаз түсінің өзгеруі;</a:t>
          </a:r>
          <a:endParaRPr lang="ru-RU" dirty="0"/>
        </a:p>
      </dgm:t>
    </dgm:pt>
    <dgm:pt modelId="{728974C9-80F3-405B-A974-14C6E30A1974}" type="parTrans" cxnId="{C7BBCC6B-DF41-43B5-887D-46218C66C43F}">
      <dgm:prSet/>
      <dgm:spPr/>
      <dgm:t>
        <a:bodyPr/>
        <a:lstStyle/>
        <a:p>
          <a:endParaRPr lang="ru-RU"/>
        </a:p>
      </dgm:t>
    </dgm:pt>
    <dgm:pt modelId="{5E711617-D139-4C9D-B20C-71E2FD3180F4}" type="sibTrans" cxnId="{C7BBCC6B-DF41-43B5-887D-46218C66C43F}">
      <dgm:prSet/>
      <dgm:spPr/>
      <dgm:t>
        <a:bodyPr/>
        <a:lstStyle/>
        <a:p>
          <a:endParaRPr lang="ru-RU"/>
        </a:p>
      </dgm:t>
    </dgm:pt>
    <dgm:pt modelId="{60BBE3CC-3844-4F0C-88E6-FE1ECF984DF3}">
      <dgm:prSet/>
      <dgm:spPr/>
      <dgm:t>
        <a:bodyPr/>
        <a:lstStyle/>
        <a:p>
          <a:r>
            <a:rPr lang="ru-RU" smtClean="0"/>
            <a:t>мөлдір ерітінділер түбінде тұнбалардың пайда болуы немесе, керісінше, көмескі ерітінділердің мөлдірленуі;</a:t>
          </a:r>
          <a:endParaRPr lang="ru-RU"/>
        </a:p>
      </dgm:t>
    </dgm:pt>
    <dgm:pt modelId="{66C401D7-144E-4E10-A02B-3BDD0B58E1B5}" type="parTrans" cxnId="{2C05FC18-DEB2-455E-AE6C-5AB2878A1CFE}">
      <dgm:prSet/>
      <dgm:spPr/>
      <dgm:t>
        <a:bodyPr/>
        <a:lstStyle/>
        <a:p>
          <a:endParaRPr lang="ru-RU"/>
        </a:p>
      </dgm:t>
    </dgm:pt>
    <dgm:pt modelId="{2BD867B0-680F-4DB7-B7C8-D6470E1FDBDF}" type="sibTrans" cxnId="{2C05FC18-DEB2-455E-AE6C-5AB2878A1CFE}">
      <dgm:prSet/>
      <dgm:spPr/>
      <dgm:t>
        <a:bodyPr/>
        <a:lstStyle/>
        <a:p>
          <a:endParaRPr lang="ru-RU"/>
        </a:p>
      </dgm:t>
    </dgm:pt>
    <dgm:pt modelId="{A7D21ED1-9C22-4D09-BD8F-81D055C825F1}">
      <dgm:prSet/>
      <dgm:spPr/>
      <dgm:t>
        <a:bodyPr/>
        <a:lstStyle/>
        <a:p>
          <a:r>
            <a:rPr lang="ru-RU" dirty="0" err="1" smtClean="0"/>
            <a:t>түсті тұнбалар қалыптасуы немесе</a:t>
          </a:r>
          <a:r>
            <a:rPr lang="ru-RU" dirty="0" smtClean="0"/>
            <a:t> </a:t>
          </a:r>
          <a:r>
            <a:rPr lang="ru-RU" dirty="0" err="1" smtClean="0"/>
            <a:t>олардың ғайып болуы</a:t>
          </a:r>
          <a:r>
            <a:rPr lang="ru-RU" dirty="0" smtClean="0"/>
            <a:t>;</a:t>
          </a:r>
          <a:endParaRPr lang="ru-RU" dirty="0"/>
        </a:p>
      </dgm:t>
    </dgm:pt>
    <dgm:pt modelId="{5E9BAD81-0D70-48C9-B4FC-778777C235B7}" type="parTrans" cxnId="{71A1AFD3-78C9-491E-80FC-7D1C0F9F7DE1}">
      <dgm:prSet/>
      <dgm:spPr/>
      <dgm:t>
        <a:bodyPr/>
        <a:lstStyle/>
        <a:p>
          <a:endParaRPr lang="ru-RU"/>
        </a:p>
      </dgm:t>
    </dgm:pt>
    <dgm:pt modelId="{89BAE1A4-242A-4C63-BAE5-47849E77E454}" type="sibTrans" cxnId="{71A1AFD3-78C9-491E-80FC-7D1C0F9F7DE1}">
      <dgm:prSet/>
      <dgm:spPr/>
      <dgm:t>
        <a:bodyPr/>
        <a:lstStyle/>
        <a:p>
          <a:endParaRPr lang="ru-RU"/>
        </a:p>
      </dgm:t>
    </dgm:pt>
    <dgm:pt modelId="{AF5F6BBE-B474-4ED8-A4A7-9CF15B0BC3D2}">
      <dgm:prSet/>
      <dgm:spPr/>
      <dgm:t>
        <a:bodyPr/>
        <a:lstStyle/>
        <a:p>
          <a:r>
            <a:rPr lang="ru-RU" smtClean="0"/>
            <a:t>әрекет кезінде тұнбаға түскен шөгінді түсінің өзгеруі.</a:t>
          </a:r>
          <a:endParaRPr lang="ru-RU"/>
        </a:p>
      </dgm:t>
    </dgm:pt>
    <dgm:pt modelId="{74E8227E-E802-4766-B64C-0A9C0BD25639}" type="parTrans" cxnId="{96D82C36-86AD-4CE0-83E0-86027C665857}">
      <dgm:prSet/>
      <dgm:spPr/>
      <dgm:t>
        <a:bodyPr/>
        <a:lstStyle/>
        <a:p>
          <a:endParaRPr lang="ru-RU"/>
        </a:p>
      </dgm:t>
    </dgm:pt>
    <dgm:pt modelId="{8C2D12EC-3103-40AA-8D60-3A7C540C39B4}" type="sibTrans" cxnId="{96D82C36-86AD-4CE0-83E0-86027C665857}">
      <dgm:prSet/>
      <dgm:spPr/>
      <dgm:t>
        <a:bodyPr/>
        <a:lstStyle/>
        <a:p>
          <a:endParaRPr lang="ru-RU"/>
        </a:p>
      </dgm:t>
    </dgm:pt>
    <dgm:pt modelId="{E779E76F-2B8E-4629-BB22-06157C5C5913}" type="pres">
      <dgm:prSet presAssocID="{50304A65-AC01-41FD-BD0C-91FF232603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AA6824-1155-4635-AC34-EBA3E5DDD130}" type="pres">
      <dgm:prSet presAssocID="{30830DBD-6A6B-4E89-AF9D-CD6CB6512AC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CAFA7-AEE2-4196-89B3-FD478E51B0DA}" type="pres">
      <dgm:prSet presAssocID="{5E711617-D139-4C9D-B20C-71E2FD3180F4}" presName="spacer" presStyleCnt="0"/>
      <dgm:spPr/>
    </dgm:pt>
    <dgm:pt modelId="{C1205FE9-343A-4C0E-8451-601DD48FBD04}" type="pres">
      <dgm:prSet presAssocID="{60BBE3CC-3844-4F0C-88E6-FE1ECF984DF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B560D-D103-4203-B266-F0A61F447F5F}" type="pres">
      <dgm:prSet presAssocID="{2BD867B0-680F-4DB7-B7C8-D6470E1FDBDF}" presName="spacer" presStyleCnt="0"/>
      <dgm:spPr/>
    </dgm:pt>
    <dgm:pt modelId="{26E7E84D-CAAF-4CAD-800F-CCDCDCBED62E}" type="pres">
      <dgm:prSet presAssocID="{A7D21ED1-9C22-4D09-BD8F-81D055C825F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6552A-0D69-4382-968E-AA8505E903E3}" type="pres">
      <dgm:prSet presAssocID="{89BAE1A4-242A-4C63-BAE5-47849E77E454}" presName="spacer" presStyleCnt="0"/>
      <dgm:spPr/>
    </dgm:pt>
    <dgm:pt modelId="{DCF81A98-0883-4FFB-9DCB-3BD6B47DEAC1}" type="pres">
      <dgm:prSet presAssocID="{AF5F6BBE-B474-4ED8-A4A7-9CF15B0BC3D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BBCC6B-DF41-43B5-887D-46218C66C43F}" srcId="{50304A65-AC01-41FD-BD0C-91FF23260398}" destId="{30830DBD-6A6B-4E89-AF9D-CD6CB6512AC5}" srcOrd="0" destOrd="0" parTransId="{728974C9-80F3-405B-A974-14C6E30A1974}" sibTransId="{5E711617-D139-4C9D-B20C-71E2FD3180F4}"/>
    <dgm:cxn modelId="{97D21431-84C2-4BEC-AEEF-A0271AADEF96}" type="presOf" srcId="{A7D21ED1-9C22-4D09-BD8F-81D055C825F1}" destId="{26E7E84D-CAAF-4CAD-800F-CCDCDCBED62E}" srcOrd="0" destOrd="0" presId="urn:microsoft.com/office/officeart/2005/8/layout/vList2"/>
    <dgm:cxn modelId="{3F9B1082-EBDC-4092-855C-780B843125F2}" type="presOf" srcId="{60BBE3CC-3844-4F0C-88E6-FE1ECF984DF3}" destId="{C1205FE9-343A-4C0E-8451-601DD48FBD04}" srcOrd="0" destOrd="0" presId="urn:microsoft.com/office/officeart/2005/8/layout/vList2"/>
    <dgm:cxn modelId="{06AD3C14-319B-423F-8EB5-342B6953B65C}" type="presOf" srcId="{50304A65-AC01-41FD-BD0C-91FF23260398}" destId="{E779E76F-2B8E-4629-BB22-06157C5C5913}" srcOrd="0" destOrd="0" presId="urn:microsoft.com/office/officeart/2005/8/layout/vList2"/>
    <dgm:cxn modelId="{848F0937-9A7C-4F86-889F-D34A912158B0}" type="presOf" srcId="{AF5F6BBE-B474-4ED8-A4A7-9CF15B0BC3D2}" destId="{DCF81A98-0883-4FFB-9DCB-3BD6B47DEAC1}" srcOrd="0" destOrd="0" presId="urn:microsoft.com/office/officeart/2005/8/layout/vList2"/>
    <dgm:cxn modelId="{2C05FC18-DEB2-455E-AE6C-5AB2878A1CFE}" srcId="{50304A65-AC01-41FD-BD0C-91FF23260398}" destId="{60BBE3CC-3844-4F0C-88E6-FE1ECF984DF3}" srcOrd="1" destOrd="0" parTransId="{66C401D7-144E-4E10-A02B-3BDD0B58E1B5}" sibTransId="{2BD867B0-680F-4DB7-B7C8-D6470E1FDBDF}"/>
    <dgm:cxn modelId="{71A1AFD3-78C9-491E-80FC-7D1C0F9F7DE1}" srcId="{50304A65-AC01-41FD-BD0C-91FF23260398}" destId="{A7D21ED1-9C22-4D09-BD8F-81D055C825F1}" srcOrd="2" destOrd="0" parTransId="{5E9BAD81-0D70-48C9-B4FC-778777C235B7}" sibTransId="{89BAE1A4-242A-4C63-BAE5-47849E77E454}"/>
    <dgm:cxn modelId="{96D82C36-86AD-4CE0-83E0-86027C665857}" srcId="{50304A65-AC01-41FD-BD0C-91FF23260398}" destId="{AF5F6BBE-B474-4ED8-A4A7-9CF15B0BC3D2}" srcOrd="3" destOrd="0" parTransId="{74E8227E-E802-4766-B64C-0A9C0BD25639}" sibTransId="{8C2D12EC-3103-40AA-8D60-3A7C540C39B4}"/>
    <dgm:cxn modelId="{B92B186C-D0D5-40E5-BA3A-DC4C59643C46}" type="presOf" srcId="{30830DBD-6A6B-4E89-AF9D-CD6CB6512AC5}" destId="{0DAA6824-1155-4635-AC34-EBA3E5DDD130}" srcOrd="0" destOrd="0" presId="urn:microsoft.com/office/officeart/2005/8/layout/vList2"/>
    <dgm:cxn modelId="{7AE1A2CE-369A-4280-BB2C-390F860248B5}" type="presParOf" srcId="{E779E76F-2B8E-4629-BB22-06157C5C5913}" destId="{0DAA6824-1155-4635-AC34-EBA3E5DDD130}" srcOrd="0" destOrd="0" presId="urn:microsoft.com/office/officeart/2005/8/layout/vList2"/>
    <dgm:cxn modelId="{0A57C3E5-2D15-4EC4-BC7B-67AF9B356751}" type="presParOf" srcId="{E779E76F-2B8E-4629-BB22-06157C5C5913}" destId="{94ECAFA7-AEE2-4196-89B3-FD478E51B0DA}" srcOrd="1" destOrd="0" presId="urn:microsoft.com/office/officeart/2005/8/layout/vList2"/>
    <dgm:cxn modelId="{A644F4C4-CBFB-4E7F-B572-57E4BBDA0886}" type="presParOf" srcId="{E779E76F-2B8E-4629-BB22-06157C5C5913}" destId="{C1205FE9-343A-4C0E-8451-601DD48FBD04}" srcOrd="2" destOrd="0" presId="urn:microsoft.com/office/officeart/2005/8/layout/vList2"/>
    <dgm:cxn modelId="{6BA8E12C-3529-4587-B1C3-04230F6271BC}" type="presParOf" srcId="{E779E76F-2B8E-4629-BB22-06157C5C5913}" destId="{600B560D-D103-4203-B266-F0A61F447F5F}" srcOrd="3" destOrd="0" presId="urn:microsoft.com/office/officeart/2005/8/layout/vList2"/>
    <dgm:cxn modelId="{66DE92BA-9D11-41BA-9280-6AA043C9445A}" type="presParOf" srcId="{E779E76F-2B8E-4629-BB22-06157C5C5913}" destId="{26E7E84D-CAAF-4CAD-800F-CCDCDCBED62E}" srcOrd="4" destOrd="0" presId="urn:microsoft.com/office/officeart/2005/8/layout/vList2"/>
    <dgm:cxn modelId="{A11FA129-78C1-41AC-A081-BBCEC5191F99}" type="presParOf" srcId="{E779E76F-2B8E-4629-BB22-06157C5C5913}" destId="{6216552A-0D69-4382-968E-AA8505E903E3}" srcOrd="5" destOrd="0" presId="urn:microsoft.com/office/officeart/2005/8/layout/vList2"/>
    <dgm:cxn modelId="{43DF1781-99DD-4898-8DCF-3FAD64D0BE12}" type="presParOf" srcId="{E779E76F-2B8E-4629-BB22-06157C5C5913}" destId="{DCF81A98-0883-4FFB-9DCB-3BD6B47DEAC1}" srcOrd="6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A786FB-3A1F-4092-B65F-3542B215AE86}" type="datetimeFigureOut">
              <a:rPr lang="ru-RU"/>
              <a:pPr/>
              <a:t>02.05.2013</a:t>
            </a:fld>
            <a:endParaRPr lang="ru-RU"/>
          </a:p>
        </p:txBody>
      </p:sp>
      <p:sp>
        <p:nvSpPr>
          <p:cNvPr id="593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DDC0FA-480F-4AD8-AE50-A561CCF7D54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6776C-F77A-4FE3-98DC-F3BC1EDEA09A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1DC5-0BE6-4623-89E8-4BA86538C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37FF0-62DB-41F6-8CD8-9DC185C03BF5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9102-BB2E-4AD6-A09A-021379819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61F36-741C-44CF-8663-EE3D309768F8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919C8-C65E-4159-AD52-44330B647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13BB2-C17C-444B-A8B6-E25C6BFD58C9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2D91B-B6E9-442A-81DB-869A4F838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D44AA-C3EA-4589-BDBD-FA680A06E30D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CCB50-A90D-4B4A-8D3B-583975C24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8CFD9-7D14-431F-A243-781232BCCE73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44DED-5FF9-4191-BB6F-8BEE972A1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5827-33CE-4167-84D6-8095F58E65A7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5C613-3A0B-4E62-9E97-388DFF08A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6F1DB-06A0-43A6-B461-13CA031C77D3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7ABF-8B34-434E-A2A1-42AC1EFB1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E47C-31D3-4858-BF49-9521DE100979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81AB5-F065-461C-8576-679129333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CC324-15F9-496E-AB93-0441D0E0BE24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6E260-20F2-488C-9FA0-523208CD4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081D7-75FF-488F-85B4-335FE505B714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4DCCD-A46D-420A-B218-C7A676D4A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18468F-5255-4287-9D79-1CF6BB178B23}" type="datetime1">
              <a:rPr lang="ru-RU"/>
              <a:pPr>
                <a:defRPr/>
              </a:pPr>
              <a:t>02.05.2013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C6BC9C"/>
                </a:solidFill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9032A4-B38C-4894-BC0E-1E838CCAD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35" r:id="rId7"/>
    <p:sldLayoutId id="2147484234" r:id="rId8"/>
    <p:sldLayoutId id="2147484242" r:id="rId9"/>
    <p:sldLayoutId id="2147484233" r:id="rId10"/>
    <p:sldLayoutId id="214748423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66B1BA-6F06-4167-A66E-A182DBF47642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31913" y="3573463"/>
            <a:ext cx="6369050" cy="7842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cap="none" smtClean="0"/>
              <a:t>Комплексонометрия –</a:t>
            </a:r>
            <a:r>
              <a:rPr lang="kk-KZ" sz="3200" cap="none" smtClean="0"/>
              <a:t>комплекс түзу реакцияна негізделген титрлеу әдісі. Металл-индикатор.</a:t>
            </a:r>
            <a:endParaRPr lang="ru-RU" sz="3200" cap="none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74062-F298-4766-900E-4D9E4AE8F8C5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971550" y="981075"/>
            <a:ext cx="6913563" cy="4702175"/>
          </a:xfrm>
        </p:spPr>
        <p:txBody>
          <a:bodyPr/>
          <a:lstStyle/>
          <a:p>
            <a:pPr marL="0" indent="-273050" algn="ctr" eaLnBrk="1" hangingPunct="1"/>
            <a:r>
              <a:rPr lang="kk-KZ" sz="2800" b="1" i="1" smtClean="0">
                <a:solidFill>
                  <a:srgbClr val="002060"/>
                </a:solidFill>
              </a:rPr>
              <a:t>Тепе-теңдікті соңғы </a:t>
            </a:r>
            <a:r>
              <a:rPr lang="en-US" sz="2800" b="1" i="1" smtClean="0">
                <a:solidFill>
                  <a:srgbClr val="002060"/>
                </a:solidFill>
              </a:rPr>
              <a:t>Mln </a:t>
            </a:r>
            <a:r>
              <a:rPr lang="kk-KZ" sz="2800" b="1" i="1" smtClean="0">
                <a:solidFill>
                  <a:srgbClr val="002060"/>
                </a:solidFill>
              </a:rPr>
              <a:t>комплексін алу жағына толық ығыстыру үшін лигандтың көп артық мөлшерін құю керек. Сондықтан бұндай реакцияларды титреметриялық анализде пайдалануға болмайды.</a:t>
            </a:r>
            <a:endParaRPr lang="ru-RU" sz="2800" b="1" i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FB6A78-4055-42B5-99E4-ACDFCC1A299D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6653212" cy="5475288"/>
          </a:xfrm>
        </p:spPr>
        <p:txBody>
          <a:bodyPr/>
          <a:lstStyle/>
          <a:p>
            <a:pPr marL="0" indent="-273050" algn="ctr" eaLnBrk="1" hangingPunct="1"/>
            <a:r>
              <a:rPr lang="kk-KZ" sz="2400" i="1" u="sng" smtClean="0">
                <a:solidFill>
                  <a:srgbClr val="002060"/>
                </a:solidFill>
              </a:rPr>
              <a:t>Титреметриялық мүддеге пайдаланылатын комплекстердің құрамындағы лигандтардың саны аз бір, не екіге сәйкес болуы керек. Ол үшін полидентантты, құрамында комплекс түзушінің бар координациялық сферасын қанықтыратын донорлы топшалары бар лигандтарды пайдалануға болады.</a:t>
            </a:r>
            <a:endParaRPr lang="ru-RU" sz="2400" i="1" u="sng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89864-2AB2-4880-807B-6107BAEF3693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116013" y="1196975"/>
            <a:ext cx="6580187" cy="5402263"/>
          </a:xfrm>
        </p:spPr>
        <p:txBody>
          <a:bodyPr/>
          <a:lstStyle/>
          <a:p>
            <a:pPr marL="0" indent="-273050" algn="ctr" eaLnBrk="1" hangingPunct="1"/>
            <a:r>
              <a:rPr lang="kk-KZ" smtClean="0"/>
              <a:t>Бейорганикалық лигандтар көбінесе монодентатты болғандықтан оларды оларды комплексонометриялық мақсатта сирек пайдаланады.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01392-8CA6-45EB-B889-89C0B9F73F35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1331913" y="1052513"/>
            <a:ext cx="6364287" cy="5330825"/>
          </a:xfrm>
        </p:spPr>
        <p:txBody>
          <a:bodyPr/>
          <a:lstStyle/>
          <a:p>
            <a:pPr marL="0" indent="-273050" algn="ctr" eaLnBrk="1" hangingPunct="1"/>
            <a:r>
              <a:rPr lang="kk-KZ" sz="2400" smtClean="0">
                <a:solidFill>
                  <a:srgbClr val="002060"/>
                </a:solidFill>
              </a:rPr>
              <a:t>Жоғарыда келтірілгендей комплексонометриялық титрлеу әдістері белгілі болғанымен бұл әдістің кең дамуы органикалық титранттарды, әсіресе 1945 жылы швейцар химигі Шварценбах ұсынған аминополикарбон қышқылдарын металл иондарын анықтауға пайдаланғаннан кейін басталды.</a:t>
            </a:r>
            <a:endParaRPr lang="ru-RU" sz="24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EEA31-E0E6-401A-A8A0-A10608E964D0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1331913" y="1052513"/>
            <a:ext cx="6840537" cy="5403850"/>
          </a:xfrm>
        </p:spPr>
        <p:txBody>
          <a:bodyPr/>
          <a:lstStyle/>
          <a:p>
            <a:pPr marL="0" indent="-273050" eaLnBrk="1" hangingPunct="1"/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Аминополикарбон қышқылдары-комплексондар, ал оларды пайдаланып титрлеу комлексонометриялық титрлеу деп аталады. Комплексондардың ең қарапайым өкілдері: иминодисірке қышқылы-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HN (CH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COOH)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нитрилоүшсірке қышықылы-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N(CH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COOH)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1D211-29E6-4FD2-83D5-A9A6CD2F6FD5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908050"/>
            <a:ext cx="7056437" cy="10017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kk-KZ" sz="2400" b="1" i="1" u="sng" cap="none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ТРИЛОН Б  – КОМПЛЕКСОНОМЕТРИЯ ӘДІСІНІҢ ТИТРАНТЫ</a:t>
            </a:r>
            <a:endParaRPr lang="ru-RU" sz="2400" i="1" u="sng" cap="none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971550" y="2349500"/>
            <a:ext cx="7777163" cy="3048000"/>
          </a:xfrm>
        </p:spPr>
        <p:txBody>
          <a:bodyPr/>
          <a:lstStyle/>
          <a:p>
            <a:pPr marL="0" indent="-273050" eaLnBrk="1" hangingPunct="1"/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Комплексонометриялық анализде титрант ретінде комплексон ІІІ-тің ерітіндісі  кеңінен қолданылады. Комплексон ІІІ-тің басқа да атаулары бар:  ЭДТА және трилон Б.  Қысқаша түрде комплексон ІІІ-ті   Nа</a:t>
            </a:r>
            <a:r>
              <a:rPr lang="kk-KZ" sz="2800" baseline="-25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kk-KZ" sz="2800" baseline="-25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 деп жазады.</a:t>
            </a:r>
            <a:endParaRPr lang="ru-RU" sz="28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14BEC-1138-4AF3-ACA6-CB5519B455A7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1042988" y="1052513"/>
            <a:ext cx="7058025" cy="4679950"/>
          </a:xfrm>
        </p:spPr>
        <p:txBody>
          <a:bodyPr/>
          <a:lstStyle/>
          <a:p>
            <a:pPr marL="0" indent="-273050" algn="ctr" eaLnBrk="1" hangingPunct="1"/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Комплексонометрия әдісімен 44 металл катиондарын анықтауға болады. Оларға   Ғе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Тһ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Сu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Ni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Zn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Сd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Аl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Мn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Са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 Мg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 Sr</a:t>
            </a:r>
            <a:r>
              <a:rPr lang="kk-KZ" sz="2800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және т.б. металл  катиондары жатады. Комплексон ІІІ-пен  комплекс түзгенде металл катиондары сутек атомдарының орнын басады. </a:t>
            </a:r>
            <a:endParaRPr lang="ru-RU" sz="2800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FA004-171B-4A91-990D-8DD68EC19DF4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836613"/>
            <a:ext cx="7704138" cy="17208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kk-KZ" sz="2400" b="1" cap="none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КОМПЛЕКСОНОМЕТРИЯЛЫҚ ТИТРЛЕУ ӘДІСІН ОРЫНДАУ ТӘСІЛДЕРІ</a:t>
            </a:r>
            <a:r>
              <a:rPr lang="ru-RU" sz="3200" cap="none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cap="none" smtClean="0">
                <a:latin typeface="Times New Roman" pitchFamily="18" charset="0"/>
                <a:cs typeface="Times New Roman" pitchFamily="18" charset="0"/>
              </a:rPr>
            </a:br>
            <a:endParaRPr lang="ru-RU" sz="3200" cap="none" smtClean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1258888" y="2438400"/>
            <a:ext cx="6513512" cy="3367088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kk-KZ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Комплексонометриялық титрлеу әдісін іске асырудың бірнеше тәсілдері бар: </a:t>
            </a:r>
          </a:p>
          <a:p>
            <a:pPr marL="0" indent="0" algn="just" eaLnBrk="1" hangingPunct="1">
              <a:buFont typeface="Wingdings" pitchFamily="2" charset="2"/>
              <a:buChar char="ü"/>
            </a:pPr>
            <a:r>
              <a:rPr lang="kk-KZ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тура титрлеу, </a:t>
            </a:r>
          </a:p>
          <a:p>
            <a:pPr marL="0" indent="0" algn="just" eaLnBrk="1" hangingPunct="1">
              <a:buFont typeface="Wingdings" pitchFamily="2" charset="2"/>
              <a:buChar char="ü"/>
            </a:pPr>
            <a:r>
              <a:rPr lang="kk-KZ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кері титрлеу, </a:t>
            </a:r>
          </a:p>
          <a:p>
            <a:pPr marL="0" indent="0" algn="just" eaLnBrk="1" hangingPunct="1">
              <a:buFont typeface="Wingdings" pitchFamily="2" charset="2"/>
              <a:buChar char="ü"/>
            </a:pPr>
            <a:r>
              <a:rPr lang="kk-KZ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орнын басып  титрлеу</a:t>
            </a:r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/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7A1F9-D448-409E-9A10-6D296BB892F9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1745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058025" cy="4649788"/>
          </a:xfrm>
        </p:spPr>
        <p:txBody>
          <a:bodyPr/>
          <a:lstStyle/>
          <a:p>
            <a:pPr marL="0" indent="449263" algn="just" eaLnBrk="1" hangingPunct="1">
              <a:lnSpc>
                <a:spcPct val="140000"/>
              </a:lnSpc>
            </a:pPr>
            <a:r>
              <a:rPr lang="kk-KZ" sz="2600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Тура титрлеу. 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Өлшеуіш колбада анализденетін ерітіндіні шектеулі белгіге дейін дистилденген сумен сұйылтады. Титрлеу үшін осы ерітіндінің  дәл көлем  бөлігін (аликвотасын) пипеткамен алады. Титрлеу сілтілік ортада жүргізіледі. Ортаның рН-ын аммонийлы буферлік қоспамен тұрақтандырады. Индикатор ретінде хромоген қараны немесе мурексидті қолданады. Эквиваленттік нүктеде ерітіндінің түсі қызылдан  көк түске аумасады. Тура титрлеу тәсілімен Мg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Sr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Ва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Zn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Со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Ni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Сu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Fе</a:t>
            </a:r>
            <a:r>
              <a:rPr lang="kk-KZ" sz="2000" b="1" i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kk-KZ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және т.б. металл катиондары анықталады.</a:t>
            </a:r>
            <a:endParaRPr lang="ru-RU" sz="2000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9263" eaLnBrk="1" hangingPunct="1">
              <a:lnSpc>
                <a:spcPct val="140000"/>
              </a:lnSpc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4B0E7-C1EC-45BD-928D-2D6E38AFA00B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2769" name="Объект 2"/>
          <p:cNvSpPr>
            <a:spLocks noGrp="1"/>
          </p:cNvSpPr>
          <p:nvPr>
            <p:ph idx="1"/>
          </p:nvPr>
        </p:nvSpPr>
        <p:spPr>
          <a:xfrm>
            <a:off x="900113" y="836613"/>
            <a:ext cx="7272337" cy="4608512"/>
          </a:xfrm>
        </p:spPr>
        <p:txBody>
          <a:bodyPr/>
          <a:lstStyle/>
          <a:p>
            <a:pPr marL="0" indent="-273050" algn="ctr" eaLnBrk="1" hangingPunct="1"/>
            <a:r>
              <a:rPr lang="kk-KZ" sz="2800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Кері титрлеу</a:t>
            </a:r>
            <a:r>
              <a:rPr lang="kk-KZ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k-KZ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Бұл әдісті тура титрлеу арқылы металл катионын анықтауға мүмкіндік болмаған жағдайда (сәйкес индикатор жоқ болғанда; комплекс түзу реакциясы өте баяу жүргенде) қолданады. Анализденетін ерітіндіге трилон Б-ның моль-эквиваленттік концентрациясы белгілі  ерітіндісінің реакцияға қажет мөлшерден артық алынған дәл көлемін құяды. </a:t>
            </a:r>
            <a:endParaRPr lang="ru-RU" sz="2400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220D7-66B1-40A2-8A3B-862FB7E9FB11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1187450" y="1268413"/>
            <a:ext cx="6519863" cy="4464050"/>
          </a:xfrm>
        </p:spPr>
        <p:txBody>
          <a:bodyPr/>
          <a:lstStyle/>
          <a:p>
            <a:pPr marL="0" indent="-273050" eaLnBrk="1" hangingPunct="1"/>
            <a:r>
              <a:rPr lang="kk-KZ" sz="33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Комплексонометрия</a:t>
            </a:r>
            <a:r>
              <a:rPr lang="kk-KZ" sz="3300" b="1" i="1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kk-KZ" sz="3300" smtClean="0">
                <a:latin typeface="Times New Roman" pitchFamily="18" charset="0"/>
                <a:cs typeface="Times New Roman" pitchFamily="18" charset="0"/>
              </a:rPr>
              <a:t> металл катиондарының комплексондармен комплекс түзу реакциясына түсуіне негізделген</a:t>
            </a:r>
            <a:r>
              <a:rPr lang="kk-KZ" sz="33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300" smtClean="0">
                <a:latin typeface="Times New Roman" pitchFamily="18" charset="0"/>
                <a:cs typeface="Times New Roman" pitchFamily="18" charset="0"/>
              </a:rPr>
              <a:t>титриметриялық анализдің бір түрі. </a:t>
            </a:r>
            <a:endParaRPr lang="ru-RU" sz="3300" smtClean="0">
              <a:latin typeface="Times New Roman" pitchFamily="18" charset="0"/>
              <a:cs typeface="Times New Roman" pitchFamily="18" charset="0"/>
            </a:endParaRPr>
          </a:p>
          <a:p>
            <a:pPr marL="0" indent="-273050" eaLnBrk="1" hangingPunct="1"/>
            <a:endParaRPr lang="ru-RU" sz="1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FEAAA-5A97-48E6-A81A-A977370B2154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971550" y="1052513"/>
            <a:ext cx="7200900" cy="4433887"/>
          </a:xfrm>
        </p:spPr>
        <p:txBody>
          <a:bodyPr/>
          <a:lstStyle/>
          <a:p>
            <a:pPr marL="0" indent="-273050" algn="ctr" eaLnBrk="1" hangingPunct="1"/>
            <a:r>
              <a:rPr lang="kk-KZ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Реакцияны аяғына дейін жүргізу үшін ерітіндіні қыздырады, содан кейін  суытады. Ерітіндідегі трилон Б-ның артық мөлшерін концентрациясы белгілі магний сульфатының ерітіндісімен титрлейді. Индикатор ретінде хромоген қара немесе мурексид қолданады. Ерітіндінің түсі эквиваленттік нүктеде көк түстен қызылға аумасады.</a:t>
            </a:r>
            <a:endParaRPr lang="ru-RU" sz="2400" b="1" i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A9F23-4B59-45B6-BADF-4F3A060B55D1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4817" name="Объект 2"/>
          <p:cNvSpPr>
            <a:spLocks noGrp="1"/>
          </p:cNvSpPr>
          <p:nvPr>
            <p:ph idx="1"/>
          </p:nvPr>
        </p:nvSpPr>
        <p:spPr>
          <a:xfrm>
            <a:off x="1042988" y="1125538"/>
            <a:ext cx="7200900" cy="4432300"/>
          </a:xfrm>
        </p:spPr>
        <p:txBody>
          <a:bodyPr/>
          <a:lstStyle/>
          <a:p>
            <a:pPr marL="0" indent="-273050" eaLnBrk="1" hangingPunct="1"/>
            <a:r>
              <a:rPr lang="kk-KZ" sz="2400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Орнын басып титрлеу.  </a:t>
            </a:r>
            <a:r>
              <a:rPr lang="kk-KZ" sz="2400" smtClean="0">
                <a:latin typeface="Times New Roman" pitchFamily="18" charset="0"/>
                <a:cs typeface="Times New Roman" pitchFamily="18" charset="0"/>
              </a:rPr>
              <a:t>Титрлеу тәсілі трилон Б-ның магний иондарымен   түзген комплексінің басқа металл катиондарымен түзген комплекстерімен салыстырғанда тұрақтылығының төмен болуына негізделген. Осы себепке байланысты басқа металдар магнийді оның трилон Б-мен түзген комплексінен  ығыстырып шығарады. 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47672-2D8D-4B44-99E8-D922DBF56D33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3914775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Сапалық және мөлшерлік анализде комплекс түзілу реакциялары өте жиі қолданылады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B0CFF-AA64-4505-8ABA-E0904CD350A5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785813"/>
            <a:ext cx="8229600" cy="5072062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30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1893</a:t>
            </a:r>
            <a:r>
              <a:rPr lang="kk-KZ" sz="30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ж. Жасалған А. Вернердің координациялық теориясына сәйкес, комплексті қосылыстың молекулалары ішкі координациялық сферамен бірге, сыртқысын да түзетін иондар немесе молекулалардан тұрады.</a:t>
            </a:r>
            <a:endParaRPr lang="ru-RU" sz="3000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AD610C-D5E3-4BB9-9E15-C029D20BC273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12908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Ішкі сфераның ортасында бір не бірнеше орталық атомдар бар, оларды комплекс түзушілер деп атайды және көбінесе М әрпімен белгілейді.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3A073-C943-4BC9-AD4A-9B984A158F4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5577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Оларды айнала қарама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қарсы зарядты иондар немесе полюсті молекулалар топтасады, олар лигандтар деп аталады және 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әрпімен белгіленеді. 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4196B-2A00-4553-AD62-F89319BF6917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5577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Координациялық қосылыстардан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гөрі 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Коплексті қосылыстар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ұғымы кеңдеу болуына қарамастан оларды тәжірибеде онша бөліп қарамайды.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E03283-EB2F-4CFD-BBD3-C6B138E62937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9863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 қосылыстарды қос тұздардан ажырата білу қажет, себебі олар тек қана физика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химиялық қасиеттерімен емес , сонымен бірге құрылысымен де ерекшеленеді.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9D085D-4D78-4225-9999-4A4484AC32D9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27196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Қос тұздарға мысал ретінде ашудастарды 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аммонийлі, темір, хромді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аламыз, олар екі тұздың ерітінділердің кристалдану жолымен алынады. 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733C-6EB3-465F-BDD6-6084BBC3EA65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0576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 тұздар жай және комплексті иондарға диссоциацияланады, соңғысы жай иондарға өте аз мөлшерде диссоцияланады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BC55E-6556-4661-A298-3E783BC5714D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052513"/>
            <a:ext cx="6400800" cy="14335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u="sng" dirty="0" err="1" smtClean="0">
                <a:solidFill>
                  <a:srgbClr val="0070C0"/>
                </a:solidFill>
              </a:rPr>
              <a:t>Комплексонометриялы</a:t>
            </a:r>
            <a:r>
              <a:rPr lang="kk-KZ" sz="2800" b="1" i="1" u="sng" dirty="0" smtClean="0">
                <a:solidFill>
                  <a:srgbClr val="0070C0"/>
                </a:solidFill>
              </a:rPr>
              <a:t>қ әдістің жалпы сипаттамасы</a:t>
            </a:r>
            <a:endParaRPr lang="ru-RU" sz="2800" b="1" i="1" u="sng" dirty="0">
              <a:solidFill>
                <a:srgbClr val="0070C0"/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042988" y="2565400"/>
            <a:ext cx="7273925" cy="3527425"/>
          </a:xfrm>
        </p:spPr>
        <p:txBody>
          <a:bodyPr/>
          <a:lstStyle/>
          <a:p>
            <a:pPr marL="0" indent="-273050" eaLnBrk="1" hangingPunct="1"/>
            <a:r>
              <a:rPr lang="kk-KZ" sz="2800" smtClean="0"/>
              <a:t>Комполексонометриялық титрлеу әдісінде анықтайтын зат пен титранттың арасында жүретін комплекстік қосылыс түзіллу реакциясы пайданаланылады</a:t>
            </a:r>
            <a:r>
              <a:rPr lang="kk-KZ" sz="1800" smtClean="0"/>
              <a:t>.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9E0DF-D730-4FF9-B33E-1C199A7C85FB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427196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Ішкі координациялық сферада болатын лигандтар саны, комплекс түзушінің координациялық санын көрсетеді, ол </a:t>
            </a:r>
            <a:r>
              <a:rPr lang="en-US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2, 3, 4, 5, 6, 7, 8 </a:t>
            </a: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тең.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B0B18B-AA05-4331-9252-E0876132EE99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8625" y="714375"/>
            <a:ext cx="8229600" cy="5272088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kk-KZ" sz="33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Сыртқы сферасыз комплексті қосылыстың атын былай құрады</a:t>
            </a:r>
            <a:r>
              <a:rPr lang="en-US" sz="33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kk-KZ" sz="33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ең алдымен сандық қосымшаларымен лигандтарды тізіп, онан соң комплекс түзуші элементтің атын атайды, барлығы қосылып жазылады.</a:t>
            </a:r>
            <a:endParaRPr lang="ru-RU" sz="3300" cap="none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170347-FA53-43B7-BA3B-4DEC97976D70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34861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/>
              <a:t>Ерітіндіде комплексті қосылыстардың түзілуі Сатылап жүреді. Комплексті қосылыстар аз диссоциацияланады.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E0AB3-712C-44A0-9A7D-25253CDA14CE}" type="slidenum">
              <a:rPr lang="ru-RU"/>
              <a:pPr>
                <a:defRPr/>
              </a:pPr>
              <a:t>33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1371600"/>
            <a:ext cx="8229600" cy="37719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cap="non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Лигандтардың координациялық санына және дентаттығына байланысты, орталық атом бірнеше лигандтар қосып алуға бейім.</a:t>
            </a:r>
            <a:endParaRPr lang="ru-RU" cap="none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0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E8F24-B7AA-47CF-B5D5-66D7AA0A0924}" type="slidenum">
              <a:rPr lang="ru-RU"/>
              <a:pPr>
                <a:defRPr/>
              </a:pPr>
              <a:t>34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275" y="2357438"/>
            <a:ext cx="8229600" cy="30003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sz="3200" cap="none" smtClean="0"/>
              <a:t>Редокс</a:t>
            </a:r>
            <a:r>
              <a:rPr lang="en-US" sz="3200" cap="none" smtClean="0">
                <a:latin typeface="Gill Sans MT"/>
              </a:rPr>
              <a:t>-</a:t>
            </a:r>
            <a:r>
              <a:rPr lang="kk-KZ" sz="3200" cap="none" smtClean="0"/>
              <a:t>жұптардың тотыққан түрі қалай комплекс түзілу реакциясындағы ерітіндегі иондар немесе молекулалармен реакцияға түсетін болса, тотықсызданған түрі де дәл солай түседі.</a:t>
            </a:r>
            <a:endParaRPr lang="ru-RU" sz="3200" cap="none" smtClean="0"/>
          </a:p>
        </p:txBody>
      </p:sp>
      <p:sp>
        <p:nvSpPr>
          <p:cNvPr id="4813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68425" y="2344738"/>
            <a:ext cx="6323013" cy="1250950"/>
          </a:xfrm>
        </p:spPr>
        <p:txBody>
          <a:bodyPr tIns="0"/>
          <a:lstStyle/>
          <a:p>
            <a:pPr marL="26988" indent="0">
              <a:buFont typeface="Wingdings" pitchFamily="2" charset="2"/>
              <a:buNone/>
            </a:pPr>
            <a:endParaRPr lang="ru-RU" sz="150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FFF2C3-BCA9-4E4F-820E-22E4DDAE9E94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772400" cy="1143000"/>
          </a:xfrm>
        </p:spPr>
        <p:txBody>
          <a:bodyPr wrap="square" bIns="91440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kk-KZ" u="sng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Индикатор дегеніміз не?</a:t>
            </a:r>
            <a:endParaRPr lang="ru-RU" u="sng" cap="none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28600" y="1447800"/>
            <a:ext cx="8915400" cy="4572000"/>
          </a:xfrm>
        </p:spPr>
        <p:txBody>
          <a:bodyPr/>
          <a:lstStyle/>
          <a:p>
            <a:pPr marL="273050" indent="-273050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(латынша: indico – нұсқаймын, анықтаймын) </a:t>
            </a:r>
          </a:p>
          <a:p>
            <a:pPr marL="273050" indent="-273050"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белгілі бір геологиялық, топырақтық, гидрологиялық, климаттық жағдайларға тән әр-текті табиғи объектілер (өсімдіктер, қазба организмдер, кейбір минералдар және т.б.). Көптеген индикаторлар нақты қарекетте қолданылады (мыс., кейбір өсімдік индикаторлары бойынша грунт суларының жаты тереңдігі мен минералдану дәрежесін білуге болады; бірқатар индикаторлар (өсімдіктер мен минералдар) пайдалы қазбалар қорларын, мыс, мырыш және т.б. кенорындарын іздестіруді жеңілдетеді.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A530C-BA39-4FE4-BB48-350A41DF845B}" type="slidenum">
              <a:rPr lang="ru-RU"/>
              <a:pPr>
                <a:defRPr/>
              </a:pPr>
              <a:t>36</a:t>
            </a:fld>
            <a:endParaRPr lang="ru-RU"/>
          </a:p>
        </p:txBody>
      </p:sp>
      <p:sp>
        <p:nvSpPr>
          <p:cNvPr id="59394" name="Заголовок 5"/>
          <p:cNvSpPr>
            <a:spLocks noGrp="1"/>
          </p:cNvSpPr>
          <p:nvPr>
            <p:ph type="title" idx="4294967295"/>
          </p:nvPr>
        </p:nvSpPr>
        <p:spPr bwMode="auto">
          <a:xfrm>
            <a:off x="914400" y="4724400"/>
            <a:ext cx="7772400" cy="1362075"/>
          </a:xfrm>
        </p:spPr>
        <p:txBody>
          <a:bodyPr wrap="square" bIns="91440" numCol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400" cap="none" smtClean="0">
                <a:latin typeface="Times New Roman" pitchFamily="18" charset="0"/>
                <a:cs typeface="Times New Roman" pitchFamily="18" charset="0"/>
              </a:rPr>
              <a:t>Зерттелуші ерітіндіге аз мөлшерде енгізіліп, сол ерітіндіде химиялық әрекеттердің толық аяқталғандығын көрсететін заттар:</a:t>
            </a:r>
            <a:br>
              <a:rPr lang="ru-RU" sz="4400" cap="none" smtClean="0">
                <a:latin typeface="Times New Roman" pitchFamily="18" charset="0"/>
                <a:cs typeface="Times New Roman" pitchFamily="18" charset="0"/>
              </a:rPr>
            </a:br>
            <a:endParaRPr lang="ru-RU" sz="4400" cap="none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Текст 6"/>
          <p:cNvSpPr>
            <a:spLocks noGrp="1"/>
          </p:cNvSpPr>
          <p:nvPr>
            <p:ph type="body" idx="4294967295"/>
          </p:nvPr>
        </p:nvSpPr>
        <p:spPr>
          <a:xfrm>
            <a:off x="838200" y="2590800"/>
            <a:ext cx="7772400" cy="133826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ru-RU" sz="1700" smtClean="0">
              <a:solidFill>
                <a:srgbClr val="898989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7F6F1-54CE-4AA6-A401-8E90171047B8}" type="slidenum">
              <a:rPr lang="ru-RU"/>
              <a:pPr>
                <a:defRPr/>
              </a:pPr>
              <a:t>37</a:t>
            </a:fld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4294967295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90522-4D84-45E8-A016-E1E9B1F5E876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1258888" y="1196975"/>
            <a:ext cx="6769100" cy="5330825"/>
          </a:xfrm>
        </p:spPr>
        <p:txBody>
          <a:bodyPr/>
          <a:lstStyle/>
          <a:p>
            <a:pPr marL="0" indent="-273050" eaLnBrk="1" hangingPunct="1"/>
            <a:r>
              <a:rPr lang="kk-KZ" smtClean="0">
                <a:solidFill>
                  <a:srgbClr val="0070C0"/>
                </a:solidFill>
              </a:rPr>
              <a:t>Бұл әдісте металл иондарын титрант ретінде лигандтарды алып титрлейді. Комплексонометрия негізінен аналитикалық химияда ертеден пайдаланып келеді. </a:t>
            </a:r>
            <a:endParaRPr lang="ru-RU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C5971-5BF3-40EC-8DAE-F4047FA07753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129462" cy="5330825"/>
          </a:xfrm>
        </p:spPr>
        <p:txBody>
          <a:bodyPr/>
          <a:lstStyle/>
          <a:p>
            <a:pPr marL="0" indent="-273050" algn="ctr" eaLnBrk="1" hangingPunct="1"/>
            <a:r>
              <a:rPr lang="kk-KZ" sz="2400" b="1" i="1" smtClean="0">
                <a:solidFill>
                  <a:srgbClr val="0070C0"/>
                </a:solidFill>
              </a:rPr>
              <a:t>Меркуриметриялық әдісте эквивалентті нүктені анықтауға натрийдің нитропрусидің пайдаланады. Бұл қосылыс эквивалентті нүктеде иондармен ақ кристалды тұнба береді.Нитропуссид индикаторының бір артықшылығы-галоген иондарын тікелей күшті қышқыл ортада анықтауға болады.</a:t>
            </a:r>
            <a:endParaRPr lang="ru-RU" sz="2400" b="1" i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A8561-EC9F-4266-849F-9CCEF108E9FB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1331913" y="908050"/>
            <a:ext cx="6364287" cy="5403850"/>
          </a:xfrm>
        </p:spPr>
        <p:txBody>
          <a:bodyPr/>
          <a:lstStyle/>
          <a:p>
            <a:pPr marL="0" indent="-273050" algn="ctr" eaLnBrk="1" hangingPunct="1"/>
            <a:r>
              <a:rPr lang="kk-KZ" sz="2400" b="1" smtClean="0">
                <a:solidFill>
                  <a:srgbClr val="0070C0"/>
                </a:solidFill>
              </a:rPr>
              <a:t>Бұл титрлеуде индикатор ретінде дифенилкарбазид және дифенилкарбазонды пайдалануға да болады. </a:t>
            </a:r>
            <a:r>
              <a:rPr lang="en-US" sz="2400" b="1" smtClean="0">
                <a:solidFill>
                  <a:srgbClr val="0070C0"/>
                </a:solidFill>
              </a:rPr>
              <a:t>Hg2+ </a:t>
            </a:r>
            <a:r>
              <a:rPr lang="kk-KZ" sz="2400" b="1" smtClean="0">
                <a:solidFill>
                  <a:srgbClr val="0070C0"/>
                </a:solidFill>
              </a:rPr>
              <a:t>иондары бейтарап, не әлсіз қышқыл ортада дифенилкарбазидпен көк түсті қосылыс түзеді, ал дифенилкарбазонмен </a:t>
            </a:r>
            <a:r>
              <a:rPr lang="en-US" sz="2400" b="1" smtClean="0">
                <a:solidFill>
                  <a:srgbClr val="0070C0"/>
                </a:solidFill>
              </a:rPr>
              <a:t>pH </a:t>
            </a:r>
            <a:r>
              <a:rPr lang="kk-KZ" sz="2400" b="1" smtClean="0">
                <a:solidFill>
                  <a:srgbClr val="0070C0"/>
                </a:solidFill>
              </a:rPr>
              <a:t>1,5-2,0 тұсында өте жақсы нәтиже алынады.</a:t>
            </a:r>
            <a:endParaRPr lang="ru-RU" sz="2400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36DC4-3BA4-49BB-84E9-F19EAA042BB7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1258888" y="1052513"/>
            <a:ext cx="6985000" cy="5330825"/>
          </a:xfrm>
        </p:spPr>
        <p:txBody>
          <a:bodyPr/>
          <a:lstStyle/>
          <a:p>
            <a:pPr marL="0" indent="-273050" eaLnBrk="1" hangingPunct="1"/>
            <a:r>
              <a:rPr lang="kk-KZ" sz="2400" b="1" i="1" smtClean="0">
                <a:solidFill>
                  <a:srgbClr val="7030A0"/>
                </a:solidFill>
              </a:rPr>
              <a:t>Комлексонометрниялық әдісте де пайдалантын реакциялар титреметриялық анализдегі реакцияларға қойылатын шарттарға жауап беруі керек. Соның ішінде бұл әдіс үшін ең маңыздысы-реакцияның нәтижесінде белгілі стихометриялық құрамы бар қосылыс түзілуі.</a:t>
            </a:r>
            <a:endParaRPr lang="ru-RU" sz="2400" b="1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A0C7E-CA2A-49B6-BAB1-D0A7623C8786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1341438"/>
            <a:ext cx="6364287" cy="5330825"/>
          </a:xfrm>
        </p:spPr>
        <p:txBody>
          <a:bodyPr rtlCol="0">
            <a:normAutofit fontScale="92500"/>
          </a:bodyPr>
          <a:lstStyle/>
          <a:p>
            <a:pPr marL="0" indent="-274320" algn="ctr" eaLnBrk="1" fontAlgn="auto" hangingPunct="1">
              <a:spcAft>
                <a:spcPts val="0"/>
              </a:spcAft>
              <a:defRPr/>
            </a:pPr>
            <a:r>
              <a:rPr lang="kk-KZ" b="1" u="sng" dirty="0" smtClean="0">
                <a:solidFill>
                  <a:srgbClr val="7030A0"/>
                </a:solidFill>
              </a:rPr>
              <a:t>Монодентатты лигандтары пайдаланғанда метал иондарының координациялық санына қарай </a:t>
            </a:r>
            <a:r>
              <a:rPr lang="en-US" b="1" u="sng" dirty="0" smtClean="0">
                <a:solidFill>
                  <a:srgbClr val="7030A0"/>
                </a:solidFill>
              </a:rPr>
              <a:t>“n” </a:t>
            </a:r>
            <a:r>
              <a:rPr lang="kk-KZ" b="1" u="sng" dirty="0" smtClean="0">
                <a:solidFill>
                  <a:srgbClr val="7030A0"/>
                </a:solidFill>
              </a:rPr>
              <a:t>бірнеше комплекстік қосылыстар түзілуі мүмкін: </a:t>
            </a:r>
            <a:r>
              <a:rPr lang="en-US" b="1" u="sng" dirty="0" smtClean="0">
                <a:solidFill>
                  <a:srgbClr val="7030A0"/>
                </a:solidFill>
              </a:rPr>
              <a:t>ML1, Ml2, Ml3……</a:t>
            </a:r>
            <a:r>
              <a:rPr lang="en-US" b="1" u="sng" dirty="0" err="1" smtClean="0">
                <a:solidFill>
                  <a:srgbClr val="7030A0"/>
                </a:solidFill>
              </a:rPr>
              <a:t>Mln</a:t>
            </a:r>
            <a:r>
              <a:rPr lang="en-US" b="1" u="sng" dirty="0" smtClean="0">
                <a:solidFill>
                  <a:srgbClr val="7030A0"/>
                </a:solidFill>
              </a:rPr>
              <a:t>.</a:t>
            </a:r>
            <a:endParaRPr lang="ru-RU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C5BDC-3DD6-42F4-B073-8E057B9BB384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1116013" y="981075"/>
            <a:ext cx="6911975" cy="5475288"/>
          </a:xfrm>
        </p:spPr>
        <p:txBody>
          <a:bodyPr/>
          <a:lstStyle/>
          <a:p>
            <a:pPr marL="0" indent="-273050" algn="ctr" eaLnBrk="1" hangingPunct="1"/>
            <a:r>
              <a:rPr lang="kk-KZ" sz="2800" b="1" i="1" smtClean="0">
                <a:solidFill>
                  <a:srgbClr val="7030A0"/>
                </a:solidFill>
              </a:rPr>
              <a:t>Егер әр комплекске сәйкес сатылай тұрақтылық константаларының</a:t>
            </a:r>
            <a:r>
              <a:rPr lang="en-US" sz="2800" b="1" i="1" smtClean="0">
                <a:solidFill>
                  <a:srgbClr val="7030A0"/>
                </a:solidFill>
              </a:rPr>
              <a:t> B1, B2….. Bn </a:t>
            </a:r>
            <a:r>
              <a:rPr lang="kk-KZ" sz="2800" b="1" i="1" smtClean="0">
                <a:solidFill>
                  <a:srgbClr val="7030A0"/>
                </a:solidFill>
              </a:rPr>
              <a:t>бір бірінен айырмашылығы болмаса, онда ерітіндіге </a:t>
            </a:r>
            <a:r>
              <a:rPr lang="en-US" sz="2800" b="1" i="1" smtClean="0">
                <a:solidFill>
                  <a:srgbClr val="7030A0"/>
                </a:solidFill>
              </a:rPr>
              <a:t>L </a:t>
            </a:r>
            <a:r>
              <a:rPr lang="kk-KZ" sz="2800" b="1" i="1" smtClean="0">
                <a:solidFill>
                  <a:srgbClr val="7030A0"/>
                </a:solidFill>
              </a:rPr>
              <a:t>лигандын қосқанда келтірілген қосылыстардың бәрі түзіледі.</a:t>
            </a:r>
            <a:endParaRPr lang="ru-RU" sz="2800" b="1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115</TotalTime>
  <Words>848</Words>
  <Application>Microsoft Office PowerPoint</Application>
  <PresentationFormat>Экран (4:3)</PresentationFormat>
  <Paragraphs>44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37</vt:i4>
      </vt:variant>
    </vt:vector>
  </HeadingPairs>
  <TitlesOfParts>
    <vt:vector size="53" baseType="lpstr">
      <vt:lpstr>Arial</vt:lpstr>
      <vt:lpstr>Constantia</vt:lpstr>
      <vt:lpstr>Wingdings</vt:lpstr>
      <vt:lpstr>Calibri</vt:lpstr>
      <vt:lpstr>Garamond</vt:lpstr>
      <vt:lpstr>Times New Roman</vt:lpstr>
      <vt:lpstr>Gill Sans MT</vt:lpstr>
      <vt:lpstr>Cambria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Комплексонометрия –комплекс түзу реакцияна негізделген титрлеу әдісі. Металл-индикатор.</vt:lpstr>
      <vt:lpstr>Слайд 2</vt:lpstr>
      <vt:lpstr>КОМПЛЕКСОНОМЕТРИЯЛЫҚ ӘДІСТІҢ ЖАЛПЫ СИПАТТАМАСЫ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ТРИЛОН Б  – КОМПЛЕКСОНОМЕТРИЯ ӘДІСІНІҢ ТИТРАНТЫ</vt:lpstr>
      <vt:lpstr>Слайд 16</vt:lpstr>
      <vt:lpstr>КОМПЛЕКСОНОМЕТРИЯЛЫҚ ТИТРЛЕУ ӘДІСІН ОРЫНДАУ ТӘСІЛДЕРІ </vt:lpstr>
      <vt:lpstr>Слайд 18</vt:lpstr>
      <vt:lpstr>Слайд 19</vt:lpstr>
      <vt:lpstr>Слайд 20</vt:lpstr>
      <vt:lpstr>Слайд 21</vt:lpstr>
      <vt:lpstr>Сапалық және мөлшерлік анализде комплекс түзілу реакциялары өте жиі қолданылады</vt:lpstr>
      <vt:lpstr>1893ж. Жасалған А. Вернердің координациялық теориясына сәйкес, комплексті қосылыстың молекулалары ішкі координациялық сферамен бірге, сыртқысын да түзетін иондар немесе молекулалардан тұрады.</vt:lpstr>
      <vt:lpstr>Ішкі сфераның ортасында бір не бірнеше орталық атомдар бар, оларды комплекс түзушілер деп атайды және көбінесе М әрпімен белгілейді.</vt:lpstr>
      <vt:lpstr>Оларды айнала қарама-қарсы зарядты иондар немесе полюсті молекулалар топтасады, олар лигандтар деп аталады және L әрпімен белгіленеді. </vt:lpstr>
      <vt:lpstr>“Координациялық қосылыстардан” гөрі “Коплексті қосылыстар” ұғымы кеңдеу болуына қарамастан оларды тәжірибеде онша бөліп қарамайды.</vt:lpstr>
      <vt:lpstr>Комплекс қосылыстарды қос тұздардан ажырата білу қажет, себебі олар тек қана физика-химиялық қасиеттерімен емес , сонымен бірге құрылысымен де ерекшеленеді.</vt:lpstr>
      <vt:lpstr>Қос тұздарға мысал ретінде ашудастарды (аммонийлі, темір, хромді) аламыз, олар екі тұздың ерітінділердің кристалдану жолымен алынады. </vt:lpstr>
      <vt:lpstr>Комплекс тұздар жай және комплексті иондарға диссоциацияланады, соңғысы жай иондарға өте аз мөлшерде диссоцияланады</vt:lpstr>
      <vt:lpstr>Ішкі координациялық сферада болатын лигандтар саны, комплекс түзушінің координациялық санын көрсетеді, ол 2, 3, 4, 5, 6, 7, 8 тең.</vt:lpstr>
      <vt:lpstr>Сыртқы сферасыз комплексті қосылыстың атын былай құрады: ең алдымен сандық қосымшаларымен лигандтарды тізіп, онан соң комплекс түзуші элементтің атын атайды, барлығы қосылып жазылады.</vt:lpstr>
      <vt:lpstr>Ерітіндіде комплексті қосылыстардың түзілуі Сатылап жүреді. Комплексті қосылыстар аз диссоциацияланады.</vt:lpstr>
      <vt:lpstr>Лигандтардың координациялық санына және дентаттығына байланысты, орталық атом бірнеше лигандтар қосып алуға бейім.</vt:lpstr>
      <vt:lpstr>Редокс-жұптардың тотыққан түрі қалай комплекс түзілу реакциясындағы ерітіндегі иондар немесе молекулалармен реакцияға түсетін болса, тотықсызданған түрі де дәл солай түседі.</vt:lpstr>
      <vt:lpstr>Индикатор дегеніміз не?</vt:lpstr>
      <vt:lpstr>Зерттелуші ерітіндіге аз мөлшерде енгізіліп, сол ерітіндіде химиялық әрекеттердің толық аяқталғандығын көрсететін заттар: 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АСЕЛЯ</dc:creator>
  <cp:lastModifiedBy>Student</cp:lastModifiedBy>
  <cp:revision>17</cp:revision>
  <dcterms:created xsi:type="dcterms:W3CDTF">2013-03-12T18:22:12Z</dcterms:created>
  <dcterms:modified xsi:type="dcterms:W3CDTF">2013-05-02T09:30:12Z</dcterms:modified>
</cp:coreProperties>
</file>