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s/slide56.xml" ContentType="application/vnd.openxmlformats-officedocument.presentationml.slide+xml"/>
  <Override PartName="/ppt/slides/slide58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heme/themeOverride3.xml" ContentType="application/vnd.openxmlformats-officedocument.themeOverride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theme/themeOverride1.xml" ContentType="application/vnd.openxmlformats-officedocument.themeOverr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theme/themeOverride4.xml" ContentType="application/vnd.openxmlformats-officedocument.themeOverride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1"/>
  </p:notesMasterIdLst>
  <p:sldIdLst>
    <p:sldId id="322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8" r:id="rId16"/>
    <p:sldId id="270" r:id="rId17"/>
    <p:sldId id="271" r:id="rId18"/>
    <p:sldId id="272" r:id="rId19"/>
    <p:sldId id="273" r:id="rId20"/>
    <p:sldId id="277" r:id="rId21"/>
    <p:sldId id="274" r:id="rId22"/>
    <p:sldId id="276" r:id="rId23"/>
    <p:sldId id="280" r:id="rId24"/>
    <p:sldId id="281" r:id="rId25"/>
    <p:sldId id="282" r:id="rId26"/>
    <p:sldId id="283" r:id="rId27"/>
    <p:sldId id="284" r:id="rId28"/>
    <p:sldId id="285" r:id="rId29"/>
    <p:sldId id="286" r:id="rId30"/>
    <p:sldId id="287" r:id="rId31"/>
    <p:sldId id="288" r:id="rId32"/>
    <p:sldId id="289" r:id="rId33"/>
    <p:sldId id="291" r:id="rId34"/>
    <p:sldId id="290" r:id="rId35"/>
    <p:sldId id="292" r:id="rId36"/>
    <p:sldId id="293" r:id="rId37"/>
    <p:sldId id="294" r:id="rId38"/>
    <p:sldId id="295" r:id="rId39"/>
    <p:sldId id="311" r:id="rId40"/>
    <p:sldId id="296" r:id="rId41"/>
    <p:sldId id="297" r:id="rId42"/>
    <p:sldId id="312" r:id="rId43"/>
    <p:sldId id="298" r:id="rId44"/>
    <p:sldId id="299" r:id="rId45"/>
    <p:sldId id="313" r:id="rId46"/>
    <p:sldId id="300" r:id="rId47"/>
    <p:sldId id="301" r:id="rId48"/>
    <p:sldId id="314" r:id="rId49"/>
    <p:sldId id="302" r:id="rId50"/>
    <p:sldId id="310" r:id="rId51"/>
    <p:sldId id="315" r:id="rId52"/>
    <p:sldId id="303" r:id="rId53"/>
    <p:sldId id="304" r:id="rId54"/>
    <p:sldId id="305" r:id="rId55"/>
    <p:sldId id="306" r:id="rId56"/>
    <p:sldId id="316" r:id="rId57"/>
    <p:sldId id="307" r:id="rId58"/>
    <p:sldId id="309" r:id="rId59"/>
    <p:sldId id="308" r:id="rId60"/>
  </p:sldIdLst>
  <p:sldSz cx="9144000" cy="6858000" type="screen4x3"/>
  <p:notesSz cx="6735763" cy="986948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20" y="-2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1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30D2F47-6601-479B-9FC5-5D696926E4C0}" type="doc">
      <dgm:prSet loTypeId="urn:microsoft.com/office/officeart/2005/8/layout/pyramid2" loCatId="list" qsTypeId="urn:microsoft.com/office/officeart/2005/8/quickstyle/simple1#1" qsCatId="simple" csTypeId="urn:microsoft.com/office/officeart/2005/8/colors/accent1_2#1" csCatId="accent1" phldr="1"/>
      <dgm:spPr/>
      <dgm:t>
        <a:bodyPr/>
        <a:lstStyle/>
        <a:p>
          <a:endParaRPr lang="ru-RU"/>
        </a:p>
      </dgm:t>
    </dgm:pt>
    <dgm:pt modelId="{D3CF24BD-BA47-4E57-9D35-765AD73B580F}">
      <dgm:prSet custT="1"/>
      <dgm:spPr/>
      <dgm:t>
        <a:bodyPr/>
        <a:lstStyle/>
        <a:p>
          <a:r>
            <a:rPr lang="ru-RU" sz="1600" i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екі ортаның шекарасы арқылы өткен жарықтың сыну бұрышын тікелей өлшеу әдістері;</a:t>
          </a:r>
          <a:endParaRPr lang="ru-RU" sz="1600" i="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C45C22D2-0C1F-4BD8-A5A5-102FEB450791}" type="parTrans" cxnId="{B9C6BA97-F5D9-49F3-8870-F9AF36EE8E5A}">
      <dgm:prSet/>
      <dgm:spPr/>
      <dgm:t>
        <a:bodyPr/>
        <a:lstStyle/>
        <a:p>
          <a:endParaRPr lang="ru-RU"/>
        </a:p>
      </dgm:t>
    </dgm:pt>
    <dgm:pt modelId="{CBFC727D-6D46-43F7-B3EC-F350D046BF82}" type="sibTrans" cxnId="{B9C6BA97-F5D9-49F3-8870-F9AF36EE8E5A}">
      <dgm:prSet/>
      <dgm:spPr/>
      <dgm:t>
        <a:bodyPr/>
        <a:lstStyle/>
        <a:p>
          <a:endParaRPr lang="ru-RU"/>
        </a:p>
      </dgm:t>
    </dgm:pt>
    <dgm:pt modelId="{37303524-6589-4239-B017-153BE2042DE4}">
      <dgm:prSet custT="1"/>
      <dgm:spPr/>
      <dgm:t>
        <a:bodyPr/>
        <a:lstStyle/>
        <a:p>
          <a:r>
            <a:rPr lang="ru-RU" sz="14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интерференциялық әдістер.</a:t>
          </a:r>
          <a:r>
            <a:rPr lang="ru-RU" sz="1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 Рефрактометрия </a:t>
          </a:r>
          <a:r>
            <a:rPr lang="ru-RU" sz="14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заттың құрамы </a:t>
          </a:r>
          <a:r>
            <a:rPr lang="ru-RU" sz="1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мен </a:t>
          </a:r>
          <a:r>
            <a:rPr lang="ru-RU" sz="14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құрылымын анықтау үшін физикалық химияда</a:t>
          </a:r>
          <a:r>
            <a:rPr lang="ru-RU" sz="1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, </a:t>
          </a:r>
          <a:r>
            <a:rPr lang="ru-RU" sz="14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сондай-ақ </a:t>
          </a:r>
          <a:r>
            <a:rPr lang="ru-RU" sz="1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химия, фармацевтика, </a:t>
          </a:r>
          <a:r>
            <a:rPr lang="ru-RU" sz="14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тамақ, </a:t>
          </a:r>
          <a:r>
            <a:rPr lang="ru-RU" sz="1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т.б. </a:t>
          </a:r>
          <a:r>
            <a:rPr lang="ru-RU" sz="14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өнеркәсіп салаларында</a:t>
          </a:r>
          <a:r>
            <a:rPr lang="ru-RU" sz="1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әр түрлі өнімдердің сапасы</a:t>
          </a:r>
          <a:r>
            <a:rPr lang="ru-RU" sz="1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 мен </a:t>
          </a:r>
          <a:r>
            <a:rPr lang="ru-RU" sz="14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құрамын бақылау үшін кеңінен қолданылады</a:t>
          </a:r>
          <a:r>
            <a:rPr lang="ru-RU" sz="1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.</a:t>
          </a:r>
          <a:endParaRPr lang="ru-RU" sz="14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7C6C5CF9-1A83-4539-A37A-6FA6FED4EB97}" type="parTrans" cxnId="{0860A7F1-9298-4474-B671-426B2F967E7F}">
      <dgm:prSet/>
      <dgm:spPr/>
      <dgm:t>
        <a:bodyPr/>
        <a:lstStyle/>
        <a:p>
          <a:endParaRPr lang="ru-RU"/>
        </a:p>
      </dgm:t>
    </dgm:pt>
    <dgm:pt modelId="{7C85CBC5-FBEE-4C95-BB39-CE4B0EC5749E}" type="sibTrans" cxnId="{0860A7F1-9298-4474-B671-426B2F967E7F}">
      <dgm:prSet/>
      <dgm:spPr/>
      <dgm:t>
        <a:bodyPr/>
        <a:lstStyle/>
        <a:p>
          <a:endParaRPr lang="ru-RU"/>
        </a:p>
      </dgm:t>
    </dgm:pt>
    <dgm:pt modelId="{3BC9C6B3-8F8B-449A-8F20-A51B816FDB5C}">
      <dgm:prSet custT="1"/>
      <dgm:spPr/>
      <dgm:t>
        <a:bodyPr/>
        <a:lstStyle/>
        <a:p>
          <a:r>
            <a:rPr lang="ru-RU" sz="16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жарықтың толық іштей</a:t>
          </a:r>
          <a:r>
            <a:rPr lang="ru-RU" sz="1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 </a:t>
          </a:r>
          <a:r>
            <a:rPr lang="ru-RU" sz="16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шағылу құбылысына негізделген</a:t>
          </a:r>
          <a:r>
            <a:rPr lang="ru-RU" sz="1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 </a:t>
          </a:r>
          <a:r>
            <a:rPr lang="ru-RU" sz="16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әдістер;</a:t>
          </a:r>
          <a:endParaRPr lang="ru-RU" sz="16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BA124153-E033-42A7-8B6F-6CC2048B7C87}" type="sibTrans" cxnId="{8C3839FB-5BDD-4532-BEDB-5671A34467AA}">
      <dgm:prSet/>
      <dgm:spPr/>
      <dgm:t>
        <a:bodyPr/>
        <a:lstStyle/>
        <a:p>
          <a:endParaRPr lang="ru-RU"/>
        </a:p>
      </dgm:t>
    </dgm:pt>
    <dgm:pt modelId="{ECACD7ED-C73F-4AB7-A1E6-FA3EB42590CA}" type="parTrans" cxnId="{8C3839FB-5BDD-4532-BEDB-5671A34467AA}">
      <dgm:prSet/>
      <dgm:spPr/>
      <dgm:t>
        <a:bodyPr/>
        <a:lstStyle/>
        <a:p>
          <a:endParaRPr lang="ru-RU"/>
        </a:p>
      </dgm:t>
    </dgm:pt>
    <dgm:pt modelId="{2EDD7F5B-F5A1-4944-9DE0-8EC8C8F5DB5C}" type="pres">
      <dgm:prSet presAssocID="{630D2F47-6601-479B-9FC5-5D696926E4C0}" presName="compositeShape" presStyleCnt="0">
        <dgm:presLayoutVars>
          <dgm:dir/>
          <dgm:resizeHandles/>
        </dgm:presLayoutVars>
      </dgm:prSet>
      <dgm:spPr/>
      <dgm:t>
        <a:bodyPr/>
        <a:lstStyle/>
        <a:p>
          <a:endParaRPr lang="ru-RU"/>
        </a:p>
      </dgm:t>
    </dgm:pt>
    <dgm:pt modelId="{A3B0C080-CB51-4662-913E-3EE5AC7B1625}" type="pres">
      <dgm:prSet presAssocID="{630D2F47-6601-479B-9FC5-5D696926E4C0}" presName="pyramid" presStyleLbl="node1" presStyleIdx="0" presStyleCnt="1" custScaleX="149995"/>
      <dgm:spPr/>
    </dgm:pt>
    <dgm:pt modelId="{0F0682C4-94A3-4BEA-A46A-1C8F18A3418A}" type="pres">
      <dgm:prSet presAssocID="{630D2F47-6601-479B-9FC5-5D696926E4C0}" presName="theList" presStyleCnt="0"/>
      <dgm:spPr/>
    </dgm:pt>
    <dgm:pt modelId="{934A2BC7-F6CE-4717-991D-E6475F0F2334}" type="pres">
      <dgm:prSet presAssocID="{D3CF24BD-BA47-4E57-9D35-765AD73B580F}" presName="aNode" presStyleLbl="fgAcc1" presStyleIdx="0" presStyleCnt="3" custScaleY="13215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0BB84A0-A7FE-4575-81E5-57B74C84895B}" type="pres">
      <dgm:prSet presAssocID="{D3CF24BD-BA47-4E57-9D35-765AD73B580F}" presName="aSpace" presStyleCnt="0"/>
      <dgm:spPr/>
    </dgm:pt>
    <dgm:pt modelId="{2B8C88C1-BD19-4E6E-8695-EA225D8C13BE}" type="pres">
      <dgm:prSet presAssocID="{3BC9C6B3-8F8B-449A-8F20-A51B816FDB5C}" presName="aNode" presStyleLbl="fgAcc1" presStyleIdx="1" presStyleCnt="3" custScaleY="16167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91367F6-CBBC-429C-9918-7C5601497867}" type="pres">
      <dgm:prSet presAssocID="{3BC9C6B3-8F8B-449A-8F20-A51B816FDB5C}" presName="aSpace" presStyleCnt="0"/>
      <dgm:spPr/>
    </dgm:pt>
    <dgm:pt modelId="{395499ED-5861-4DD4-A430-9AAEA52E9440}" type="pres">
      <dgm:prSet presAssocID="{37303524-6589-4239-B017-153BE2042DE4}" presName="aNode" presStyleLbl="fgAcc1" presStyleIdx="2" presStyleCnt="3" custScaleY="18927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7EC6297-E368-46E6-8427-B0065953A02B}" type="pres">
      <dgm:prSet presAssocID="{37303524-6589-4239-B017-153BE2042DE4}" presName="aSpace" presStyleCnt="0"/>
      <dgm:spPr/>
    </dgm:pt>
  </dgm:ptLst>
  <dgm:cxnLst>
    <dgm:cxn modelId="{28B91686-D7C4-4672-B47D-241DD4A8E9EB}" type="presOf" srcId="{630D2F47-6601-479B-9FC5-5D696926E4C0}" destId="{2EDD7F5B-F5A1-4944-9DE0-8EC8C8F5DB5C}" srcOrd="0" destOrd="0" presId="urn:microsoft.com/office/officeart/2005/8/layout/pyramid2"/>
    <dgm:cxn modelId="{0860A7F1-9298-4474-B671-426B2F967E7F}" srcId="{630D2F47-6601-479B-9FC5-5D696926E4C0}" destId="{37303524-6589-4239-B017-153BE2042DE4}" srcOrd="2" destOrd="0" parTransId="{7C6C5CF9-1A83-4539-A37A-6FA6FED4EB97}" sibTransId="{7C85CBC5-FBEE-4C95-BB39-CE4B0EC5749E}"/>
    <dgm:cxn modelId="{1CF4185A-D979-4A6D-B184-E85E9D47E72C}" type="presOf" srcId="{3BC9C6B3-8F8B-449A-8F20-A51B816FDB5C}" destId="{2B8C88C1-BD19-4E6E-8695-EA225D8C13BE}" srcOrd="0" destOrd="0" presId="urn:microsoft.com/office/officeart/2005/8/layout/pyramid2"/>
    <dgm:cxn modelId="{68EDD0DB-B62B-4857-A617-B3F0EFD0762D}" type="presOf" srcId="{D3CF24BD-BA47-4E57-9D35-765AD73B580F}" destId="{934A2BC7-F6CE-4717-991D-E6475F0F2334}" srcOrd="0" destOrd="0" presId="urn:microsoft.com/office/officeart/2005/8/layout/pyramid2"/>
    <dgm:cxn modelId="{B9C6BA97-F5D9-49F3-8870-F9AF36EE8E5A}" srcId="{630D2F47-6601-479B-9FC5-5D696926E4C0}" destId="{D3CF24BD-BA47-4E57-9D35-765AD73B580F}" srcOrd="0" destOrd="0" parTransId="{C45C22D2-0C1F-4BD8-A5A5-102FEB450791}" sibTransId="{CBFC727D-6D46-43F7-B3EC-F350D046BF82}"/>
    <dgm:cxn modelId="{8C3839FB-5BDD-4532-BEDB-5671A34467AA}" srcId="{630D2F47-6601-479B-9FC5-5D696926E4C0}" destId="{3BC9C6B3-8F8B-449A-8F20-A51B816FDB5C}" srcOrd="1" destOrd="0" parTransId="{ECACD7ED-C73F-4AB7-A1E6-FA3EB42590CA}" sibTransId="{BA124153-E033-42A7-8B6F-6CC2048B7C87}"/>
    <dgm:cxn modelId="{1B23DBB1-6349-42D1-A031-87767A4A7AEA}" type="presOf" srcId="{37303524-6589-4239-B017-153BE2042DE4}" destId="{395499ED-5861-4DD4-A430-9AAEA52E9440}" srcOrd="0" destOrd="0" presId="urn:microsoft.com/office/officeart/2005/8/layout/pyramid2"/>
    <dgm:cxn modelId="{42DA95F0-45F1-4D0A-8A30-F857A5EAF798}" type="presParOf" srcId="{2EDD7F5B-F5A1-4944-9DE0-8EC8C8F5DB5C}" destId="{A3B0C080-CB51-4662-913E-3EE5AC7B1625}" srcOrd="0" destOrd="0" presId="urn:microsoft.com/office/officeart/2005/8/layout/pyramid2"/>
    <dgm:cxn modelId="{4D56E83A-8BD7-44B0-959A-DF832922E348}" type="presParOf" srcId="{2EDD7F5B-F5A1-4944-9DE0-8EC8C8F5DB5C}" destId="{0F0682C4-94A3-4BEA-A46A-1C8F18A3418A}" srcOrd="1" destOrd="0" presId="urn:microsoft.com/office/officeart/2005/8/layout/pyramid2"/>
    <dgm:cxn modelId="{CBCB0311-2AD1-48DB-BD62-95E4B9330039}" type="presParOf" srcId="{0F0682C4-94A3-4BEA-A46A-1C8F18A3418A}" destId="{934A2BC7-F6CE-4717-991D-E6475F0F2334}" srcOrd="0" destOrd="0" presId="urn:microsoft.com/office/officeart/2005/8/layout/pyramid2"/>
    <dgm:cxn modelId="{AAECAC22-FB0D-43A5-AB2E-F76B752EDAC1}" type="presParOf" srcId="{0F0682C4-94A3-4BEA-A46A-1C8F18A3418A}" destId="{A0BB84A0-A7FE-4575-81E5-57B74C84895B}" srcOrd="1" destOrd="0" presId="urn:microsoft.com/office/officeart/2005/8/layout/pyramid2"/>
    <dgm:cxn modelId="{1CCE1653-BF25-4E56-8B9B-981F3B2B1D71}" type="presParOf" srcId="{0F0682C4-94A3-4BEA-A46A-1C8F18A3418A}" destId="{2B8C88C1-BD19-4E6E-8695-EA225D8C13BE}" srcOrd="2" destOrd="0" presId="urn:microsoft.com/office/officeart/2005/8/layout/pyramid2"/>
    <dgm:cxn modelId="{184E7DFF-E6CB-4036-B392-99A1081D4894}" type="presParOf" srcId="{0F0682C4-94A3-4BEA-A46A-1C8F18A3418A}" destId="{891367F6-CBBC-429C-9918-7C5601497867}" srcOrd="3" destOrd="0" presId="urn:microsoft.com/office/officeart/2005/8/layout/pyramid2"/>
    <dgm:cxn modelId="{333320C2-C74B-4DFE-8256-A1B7FCD67810}" type="presParOf" srcId="{0F0682C4-94A3-4BEA-A46A-1C8F18A3418A}" destId="{395499ED-5861-4DD4-A430-9AAEA52E9440}" srcOrd="4" destOrd="0" presId="urn:microsoft.com/office/officeart/2005/8/layout/pyramid2"/>
    <dgm:cxn modelId="{C6E3744F-F0F2-4815-B0AA-416A9F7E82DF}" type="presParOf" srcId="{0F0682C4-94A3-4BEA-A46A-1C8F18A3418A}" destId="{87EC6297-E368-46E6-8427-B0065953A02B}" srcOrd="5" destOrd="0" presId="urn:microsoft.com/office/officeart/2005/8/layout/pyramid2"/>
  </dgm:cxnLst>
  <dgm:bg/>
  <dgm:whole/>
  <dgm:extLst>
    <a:ext uri="http://schemas.microsoft.com/office/drawing/2008/diagram"/>
  </dgm:extLst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9413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9216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14763" y="0"/>
            <a:ext cx="2919412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9AF68666-7622-4003-ACF9-1F5740B06B37}" type="datetimeFigureOut">
              <a:rPr lang="ru-RU"/>
              <a:pPr/>
              <a:t>02.05.2013</a:t>
            </a:fld>
            <a:endParaRPr lang="ru-RU"/>
          </a:p>
        </p:txBody>
      </p:sp>
      <p:sp>
        <p:nvSpPr>
          <p:cNvPr id="92164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900113" y="739775"/>
            <a:ext cx="4935537" cy="37020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9216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3100" y="4687888"/>
            <a:ext cx="5389563" cy="444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9216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4188"/>
            <a:ext cx="2919413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9216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4763" y="9374188"/>
            <a:ext cx="2919412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55FBABD-63AC-4A78-B5FB-1075EBE8E931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2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2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3.wav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audio" Target="../media/audio4.wav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audio" Target="../media/audio5.wav"/><Relationship Id="rId1" Type="http://schemas.openxmlformats.org/officeDocument/2006/relationships/themeOverride" Target="../theme/themeOverride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6.wav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audio" Target="../media/audio7.wav"/><Relationship Id="rId1" Type="http://schemas.openxmlformats.org/officeDocument/2006/relationships/themeOverride" Target="../theme/themeOverride3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8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9.wav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audio" Target="../media/audio10.wav"/><Relationship Id="rId1" Type="http://schemas.openxmlformats.org/officeDocument/2006/relationships/themeOverride" Target="../theme/themeOverride4.xml"/><Relationship Id="rId4" Type="http://schemas.openxmlformats.org/officeDocument/2006/relationships/image" Target="../media/image1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ый треугольник 9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5" name="Группа 1"/>
          <p:cNvGrpSpPr>
            <a:grpSpLocks/>
          </p:cNvGrpSpPr>
          <p:nvPr/>
        </p:nvGrpSpPr>
        <p:grpSpPr bwMode="auto">
          <a:xfrm>
            <a:off x="-3175" y="4953000"/>
            <a:ext cx="9147175" cy="1911350"/>
            <a:chOff x="-3765" y="4832896"/>
            <a:chExt cx="9147765" cy="2032192"/>
          </a:xfrm>
        </p:grpSpPr>
        <p:sp>
          <p:nvSpPr>
            <p:cNvPr id="6" name="Полилиния 6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7" name="Полилиния 7"/>
            <p:cNvSpPr>
              <a:spLocks/>
            </p:cNvSpPr>
            <p:nvPr/>
          </p:nvSpPr>
          <p:spPr bwMode="auto">
            <a:xfrm>
              <a:off x="35926" y="5135025"/>
              <a:ext cx="9108074" cy="838869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8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cxnSp>
          <p:nvCxnSpPr>
            <p:cNvPr id="10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1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111796AA-BD02-4FB0-A53D-1659CB8C6A88}" type="datetime1">
              <a:rPr lang="en-US"/>
              <a:pPr>
                <a:defRPr/>
              </a:pPr>
              <a:t>5/2/2013</a:t>
            </a:fld>
            <a:endParaRPr lang="en-US"/>
          </a:p>
        </p:txBody>
      </p:sp>
      <p:sp>
        <p:nvSpPr>
          <p:cNvPr id="12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E8F0F4"/>
                </a:solidFill>
              </a:defRPr>
            </a:lvl1pPr>
          </a:lstStyle>
          <a:p>
            <a:endParaRPr lang="ru-RU"/>
          </a:p>
        </p:txBody>
      </p:sp>
      <p:sp>
        <p:nvSpPr>
          <p:cNvPr id="13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54D1172C-2D6B-4BD0-8AB6-6E163A927D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dissolve/>
    <p:sndAc>
      <p:stSnd>
        <p:snd r:embed="rId1" name="chimes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74811B-4A0E-4865-8669-36AE3D468280}" type="datetime1">
              <a:rPr lang="en-US"/>
              <a:pPr>
                <a:defRPr/>
              </a:pPr>
              <a:t>5/2/2013</a:t>
            </a:fld>
            <a:endParaRPr lang="en-US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080BF1-E108-4272-864D-EC73979DAB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dissolve/>
    <p:sndAc>
      <p:stSnd>
        <p:snd r:embed="rId1" name="chimes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0E7C2C-1590-48B0-9D18-0C9849DBC2C1}" type="datetime1">
              <a:rPr lang="en-US"/>
              <a:pPr>
                <a:defRPr/>
              </a:pPr>
              <a:t>5/2/2013</a:t>
            </a:fld>
            <a:endParaRPr lang="en-US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1C5646-EFFD-498F-9311-4C0353A5B5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dissolve/>
    <p:sndAc>
      <p:stSnd>
        <p:snd r:embed="rId1" name="chimes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96459E-47EA-4111-80A9-9D36CFA7F23A}" type="datetime1">
              <a:rPr lang="en-US"/>
              <a:pPr>
                <a:defRPr/>
              </a:pPr>
              <a:t>5/2/2013</a:t>
            </a:fld>
            <a:endParaRPr lang="en-US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D70DB8-E7A6-40EA-96B7-BA2D76B892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dissolve/>
    <p:sndAc>
      <p:stSnd>
        <p:snd r:embed="rId1" name="chimes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ашивка 6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Нашивка 7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173D128-4204-4C9E-976C-DAE3B51BF0CA}" type="datetime1">
              <a:rPr lang="en-US"/>
              <a:pPr>
                <a:defRPr/>
              </a:pPr>
              <a:t>5/2/2013</a:t>
            </a:fld>
            <a:endParaRPr lang="en-US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97AAAAE-FCCF-46C7-B9DE-4742E0EDFC1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  <p:sndAc>
      <p:stSnd>
        <p:snd r:embed="rId2" name="chimes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89D3D57-B539-43A9-A0ED-042EB9DA1A9C}" type="datetime1">
              <a:rPr lang="en-US"/>
              <a:pPr>
                <a:defRPr/>
              </a:pPr>
              <a:t>5/2/2013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D509F11-8642-4369-96C1-24B53B5288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  <p:sndAc>
      <p:stSnd>
        <p:snd r:embed="rId2" name="chimes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096B414-9E80-410C-BBCB-DEE22C1315A0}" type="datetime1">
              <a:rPr lang="en-US"/>
              <a:pPr>
                <a:defRPr/>
              </a:pPr>
              <a:t>5/2/2013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1BCD4E7-2E6A-4255-A22A-4A85E5B6AC2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dissolve/>
    <p:sndAc>
      <p:stSnd>
        <p:snd r:embed="rId1" name="chimes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403733E-A9DA-4D92-8844-0F0DF51356A9}" type="datetime1">
              <a:rPr lang="en-US"/>
              <a:pPr>
                <a:defRPr/>
              </a:pPr>
              <a:t>5/2/2013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9CBD49C-C372-4917-A156-4AF2DDFDCB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  <p:sndAc>
      <p:stSnd>
        <p:snd r:embed="rId2" name="chimes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9464F0-C903-4CEC-B0D0-1516B5449C6D}" type="datetime1">
              <a:rPr lang="en-US"/>
              <a:pPr>
                <a:defRPr/>
              </a:pPr>
              <a:t>5/2/2013</a:t>
            </a:fld>
            <a:endParaRPr lang="en-US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8518E6-4B3B-4CCA-93D1-45A472EF162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dissolve/>
    <p:sndAc>
      <p:stSnd>
        <p:snd r:embed="rId1" name="chimes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5FA4CD2-49AA-49AD-90DC-65B16C95D7E1}" type="datetime1">
              <a:rPr lang="en-US"/>
              <a:pPr>
                <a:defRPr/>
              </a:pPr>
              <a:t>5/2/2013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2DAEA4E-20D3-495D-AD75-34FBB6003B3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dissolve/>
    <p:sndAc>
      <p:stSnd>
        <p:snd r:embed="rId1" name="chimes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лилиния 7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Полилиния 8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7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4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8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Нашивка 11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Нашивка 12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EA4FF827-8678-4163-B50F-EEA4E8BB5624}" type="datetime1">
              <a:rPr lang="en-US"/>
              <a:pPr>
                <a:defRPr/>
              </a:pPr>
              <a:t>5/2/2013</a:t>
            </a:fld>
            <a:endParaRPr lang="en-US"/>
          </a:p>
        </p:txBody>
      </p:sp>
      <p:sp>
        <p:nvSpPr>
          <p:cNvPr id="12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3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03BC8C34-850A-4859-BF51-D3B00BD784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  <p:sndAc>
      <p:stSnd>
        <p:snd r:embed="rId2" name="chimes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4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3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EB79C5D9-8E5B-4482-AA97-6515EC8D3B51}" type="datetime1">
              <a:rPr lang="en-US"/>
              <a:pPr>
                <a:defRPr/>
              </a:pPr>
              <a:t>5/2/2013</a:t>
            </a:fld>
            <a:endParaRPr lang="en-US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Lucida Sans Unicode" pitchFamily="34" charset="0"/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b="0">
                <a:solidFill>
                  <a:schemeClr val="tx1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CA0933A4-48AC-48BE-BE61-D8EE8530C17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</p:sldLayoutIdLst>
  <p:transition>
    <p:dissolve/>
    <p:sndAc>
      <p:stSnd>
        <p:snd r:embed="rId13" name="chimes.wav"/>
      </p:stSnd>
    </p:sndAc>
  </p:transition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D137C80-CCF2-480E-9401-867D88AC8C06}" type="slidenum">
              <a:rPr lang="en-US"/>
              <a:pPr>
                <a:defRPr/>
              </a:pPr>
              <a:t>1</a:t>
            </a:fld>
            <a:endParaRPr lang="en-US"/>
          </a:p>
        </p:txBody>
      </p:sp>
      <p:sp>
        <p:nvSpPr>
          <p:cNvPr id="91138" name="Rectangle 2"/>
          <p:cNvSpPr>
            <a:spLocks noGrp="1"/>
          </p:cNvSpPr>
          <p:nvPr>
            <p:ph type="title" idx="4294967295"/>
          </p:nvPr>
        </p:nvSpPr>
        <p:spPr bwMode="auto">
          <a:xfrm>
            <a:off x="457200" y="274638"/>
            <a:ext cx="8229600" cy="4297362"/>
          </a:xfrm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/>
            <a:r>
              <a:rPr lang="ru-RU" smtClean="0">
                <a:effectLst/>
                <a:latin typeface="Arial" charset="0"/>
              </a:rPr>
              <a:t>Рефрактометрия. Поляриметрия.</a:t>
            </a:r>
          </a:p>
        </p:txBody>
      </p:sp>
      <p:sp>
        <p:nvSpPr>
          <p:cNvPr id="91139" name="Rectangle 3"/>
          <p:cNvSpPr>
            <a:spLocks noGrp="1"/>
          </p:cNvSpPr>
          <p:nvPr>
            <p:ph type="body" idx="4294967295"/>
          </p:nvPr>
        </p:nvSpPr>
        <p:spPr>
          <a:xfrm>
            <a:off x="457200" y="990600"/>
            <a:ext cx="8229600" cy="5016500"/>
          </a:xfrm>
        </p:spPr>
        <p:txBody>
          <a:bodyPr/>
          <a:lstStyle/>
          <a:p>
            <a:endParaRPr lang="ru-RU" sz="3600" smtClean="0">
              <a:latin typeface="Arial" charset="0"/>
            </a:endParaRPr>
          </a:p>
        </p:txBody>
      </p:sp>
    </p:spTree>
  </p:cSld>
  <p:clrMapOvr>
    <a:masterClrMapping/>
  </p:clrMapOvr>
  <p:transition>
    <p:dissolve/>
    <p:sndAc>
      <p:stSnd>
        <p:snd r:embed="rId2" name="chimes.wav"/>
      </p:stSnd>
    </p:sndAc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7D42196-63B8-46F7-94E9-76A5C9224500}" type="slidenum">
              <a:rPr lang="en-US"/>
              <a:pPr>
                <a:defRPr/>
              </a:pPr>
              <a:t>10</a:t>
            </a:fld>
            <a:endParaRPr lang="en-US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864100"/>
          </a:xfrm>
        </p:spPr>
        <p:txBody>
          <a:bodyPr>
            <a:normAutofit/>
          </a:bodyPr>
          <a:lstStyle/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Екі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мөлдір ортаның арасындағы шекараға жарық сәулесі түскенде, 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осы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шекаралық бетте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жарық 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аз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болса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да,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шағылысады және одан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өткен жарық екінші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ортада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да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өз бағытын шамалы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болса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өзгертіп таралады</a:t>
            </a:r>
            <a:endParaRPr lang="ru-RU" sz="3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ru-RU" dirty="0"/>
          </a:p>
        </p:txBody>
      </p:sp>
      <p:pic>
        <p:nvPicPr>
          <p:cNvPr id="22530" name="Рисунок 3" descr="Хим1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54100" y="4495800"/>
            <a:ext cx="75565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  <p:sndAc>
      <p:stSnd>
        <p:snd r:embed="rId2" name="chimes.wav"/>
      </p:stSnd>
    </p:sndAc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88F59BF-8167-4EDE-92E0-7389F00ACD6F}" type="slidenum">
              <a:rPr lang="en-US"/>
              <a:pPr>
                <a:defRPr/>
              </a:pPr>
              <a:t>11</a:t>
            </a:fld>
            <a:endParaRPr lang="en-US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092700"/>
          </a:xfrm>
        </p:spPr>
        <p:txBody>
          <a:bodyPr>
            <a:normAutofit/>
          </a:bodyPr>
          <a:lstStyle/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Ауасыз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ортада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ал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бірінші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ортада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Демек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осы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екі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теңдеуден мына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өрнек шығады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kk-KZ" sz="3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яғни шартты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сыну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көрсеткіші абсолюттік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сыну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көрсеткіштерінің қатынасына тең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немесе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ru-RU" dirty="0"/>
          </a:p>
        </p:txBody>
      </p:sp>
      <p:pic>
        <p:nvPicPr>
          <p:cNvPr id="23554" name="Рисунок 3" descr="АуасызОртада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67200" y="914400"/>
            <a:ext cx="2819400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5" name="Рисунок 4" descr="Бірінші_Ортада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343400" y="1447800"/>
            <a:ext cx="27432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6" name="Рисунок 5" descr="Сонымен.PN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19400" y="2590800"/>
            <a:ext cx="4724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7" name="Рисунок 6" descr="Абсолютсыну.PN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514600" y="4495800"/>
            <a:ext cx="2895600" cy="703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  <p:sndAc>
      <p:stSnd>
        <p:snd r:embed="rId2" name="chimes.wav"/>
      </p:stSnd>
    </p:sndAc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C9792F-81EA-4624-9DAD-98B16912609D}" type="slidenum">
              <a:rPr lang="en-US"/>
              <a:pPr>
                <a:defRPr/>
              </a:pPr>
              <a:t>12</a:t>
            </a:fld>
            <a:endParaRPr lang="en-US"/>
          </a:p>
        </p:txBody>
      </p:sp>
      <p:pic>
        <p:nvPicPr>
          <p:cNvPr id="24577" name="Содержимое 3" descr="220px-Жарыктынсынуы.JPG"/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1373188" y="1447800"/>
            <a:ext cx="6627812" cy="5000625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800" dirty="0" err="1" smtClean="0">
                <a:latin typeface="Times New Roman" pitchFamily="18" charset="0"/>
                <a:cs typeface="Times New Roman" pitchFamily="18" charset="0"/>
              </a:rPr>
              <a:t>Екінші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dirty="0" err="1" smtClean="0">
                <a:latin typeface="Times New Roman" pitchFamily="18" charset="0"/>
                <a:cs typeface="Times New Roman" pitchFamily="18" charset="0"/>
              </a:rPr>
              <a:t>ортадағы жарықтың сынуы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  <p:sndAc>
      <p:stSnd>
        <p:snd r:embed="rId2" name="chimes.wav"/>
      </p:stSnd>
    </p:sndAc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ABCEA71-76A9-4F9C-9BF8-4A1F31DC9205}" type="slidenum">
              <a:rPr lang="en-US"/>
              <a:pPr>
                <a:defRPr/>
              </a:pPr>
              <a:t>13</a:t>
            </a:fld>
            <a:endParaRPr lang="en-US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711700"/>
          </a:xfrm>
        </p:spPr>
        <p:txBody>
          <a:bodyPr>
            <a:normAutofit/>
          </a:bodyPr>
          <a:lstStyle/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Сыну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көрсеткіші жарықтың түсу бұрышына тәуелді емес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бірақ ол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жарық толқынының ұзындығы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мен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температурасына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тәуелді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сондықтан заттың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сыну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көрсеткіші тұрақты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температура мен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бір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монохроматты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жарықта өлшенеді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Бұл параметрлерді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н252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деп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белгілейді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яғни </a:t>
            </a:r>
            <a:r>
              <a:rPr lang="ru-RU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Д- 25°С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кезінде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натрийдің </a:t>
            </a:r>
            <a:r>
              <a:rPr lang="ru-RU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589 нм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сары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сызықты толқын ұзындығында жүргізілгендігін білдіреді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Арнайы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жағдайларда ауаның қысымын, ылғалдылығын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да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ескеруге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тура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келеді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әйтсе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де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көбінесе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(2)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теңдеу жарамды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  <p:sndAc>
      <p:stSnd>
        <p:snd r:embed="rId2" name="chimes.wav"/>
      </p:stSnd>
    </p:sndAc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6F9568C-1723-4D39-AA3F-B01A3AA71697}" type="slidenum">
              <a:rPr lang="en-US"/>
              <a:pPr>
                <a:defRPr/>
              </a:pPr>
              <a:t>14</a:t>
            </a:fld>
            <a:endParaRPr lang="en-US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864100"/>
          </a:xfrm>
        </p:spPr>
        <p:txBody>
          <a:bodyPr>
            <a:normAutofit lnSpcReduction="10000"/>
          </a:bodyPr>
          <a:lstStyle/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Тәжірибе көрсеткендей, егер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жарық ауа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арқылы өтіп, сұйық ауадан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тығыздау екінші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ортаға жеткенде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ондағы түсу </a:t>
            </a:r>
            <a:r>
              <a:rPr lang="ru-RU" sz="28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800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берілу</a:t>
            </a:r>
            <a:r>
              <a:rPr lang="ru-RU" sz="28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бұрышы 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сыну </a:t>
            </a:r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бұрышынан әлдеқайда үлкен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Егер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сыну </a:t>
            </a:r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бұрышы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l-GR" sz="28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α2 = 90° </a:t>
            </a:r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болса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яғни сәуле жарықты басымдау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сындыратын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ортадан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бәсеңдеу сындыратын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ортаға ауысқанда 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сыну </a:t>
            </a:r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құбылысы болмайды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өйткені сін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90° = 1 </a:t>
            </a:r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және 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(3) </a:t>
            </a:r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түрленеді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ru-RU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365760" indent="-256032" algn="ctr"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ru-RU" sz="66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н2= </a:t>
            </a:r>
            <a:r>
              <a:rPr lang="ru-RU" sz="6600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сін</a:t>
            </a:r>
            <a:r>
              <a:rPr lang="el-GR" sz="66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α1(8)</a:t>
            </a:r>
            <a:endParaRPr lang="ru-RU" sz="6600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  <p:sndAc>
      <p:stSnd>
        <p:snd r:embed="rId2" name="chimes.wav"/>
      </p:stSnd>
    </p:sndAc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4C459F-1FFC-43C0-A30B-B462CA8CD8C1}" type="slidenum">
              <a:rPr lang="en-US"/>
              <a:pPr>
                <a:defRPr/>
              </a:pPr>
              <a:t>15</a:t>
            </a:fld>
            <a:endParaRPr lang="en-US"/>
          </a:p>
        </p:txBody>
      </p:sp>
      <p:pic>
        <p:nvPicPr>
          <p:cNvPr id="27649" name="Содержимое 3" descr="refraktometr.jpg"/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0" y="0"/>
            <a:ext cx="9144000" cy="6931025"/>
          </a:xfrm>
        </p:spPr>
      </p:pic>
    </p:spTree>
  </p:cSld>
  <p:clrMapOvr>
    <a:masterClrMapping/>
  </p:clrMapOvr>
  <p:transition>
    <p:dissolve/>
    <p:sndAc>
      <p:stSnd>
        <p:snd r:embed="rId2" name="chimes.wav"/>
      </p:stSnd>
    </p:sndAc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F72F3AE-2C98-46E4-8E75-5C5A7C8245FA}" type="slidenum">
              <a:rPr lang="en-US"/>
              <a:pPr>
                <a:defRPr/>
              </a:pPr>
              <a:t>16</a:t>
            </a:fld>
            <a:endParaRPr lang="en-US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4940300"/>
          </a:xfrm>
        </p:spPr>
        <p:txBody>
          <a:bodyPr>
            <a:normAutofit/>
          </a:bodyPr>
          <a:lstStyle/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мұндағы 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сыну </a:t>
            </a:r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құбылысы байқалмайтын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l-GR" sz="28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α1</a:t>
            </a:r>
            <a:r>
              <a:rPr lang="el-G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бұрышын толық, ішкі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шағылу </a:t>
            </a:r>
            <a:r>
              <a:rPr lang="ru-RU" sz="28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800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шекті</a:t>
            </a:r>
            <a:r>
              <a:rPr lang="ru-RU" sz="28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немесе</a:t>
            </a:r>
            <a:r>
              <a:rPr lang="ru-RU" sz="28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межелі</a:t>
            </a:r>
            <a:r>
              <a:rPr lang="ru-RU" sz="28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бұрышы деп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атайды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Мұндайда сәуле сынбастан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толық шағылады.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Жоғарыдағы 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(8) </a:t>
            </a:r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теңдеу толық ішкі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сынудың шарты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мен </a:t>
            </a:r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жағдайы бойынша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сыну </a:t>
            </a:r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көрсеткішін есептеуге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болатынын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көрсетеді және ол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рефрактометрлік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талдау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тәжірибесінде жиі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пайдаланылады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Заттың 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сыну </a:t>
            </a:r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көрсеткіші 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мен </a:t>
            </a:r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тығыздығы өзара сәйкес өзгереді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яғни көрсеткіш 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пен </a:t>
            </a:r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тығыздық бір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мезгілде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бірдей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не </a:t>
            </a:r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өсіп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не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кеміп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отырады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  <p:sndAc>
      <p:stSnd>
        <p:snd r:embed="rId2" name="chimes.wav"/>
      </p:stSnd>
    </p:sndAc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9CD0F3F-29BC-49DA-8D63-5D897956C1C5}" type="slidenum">
              <a:rPr lang="en-US"/>
              <a:pPr>
                <a:defRPr/>
              </a:pPr>
              <a:t>17</a:t>
            </a:fld>
            <a:endParaRPr lang="en-US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864100"/>
          </a:xfrm>
        </p:spPr>
        <p:txBody>
          <a:bodyPr>
            <a:normAutofit fontScale="92500" lnSpcReduction="20000"/>
          </a:bodyPr>
          <a:lstStyle/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Кейбір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заттың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сыну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көрсеткіші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оның тығыздығы белгілі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бір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тәуелділікте болатыны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теориялық және тәжірибелік тұрғыдан айқындалған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365760" indent="-256032" algn="ctr"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ru-RU" sz="6000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</a:t>
            </a:r>
            <a:r>
              <a:rPr lang="ru-RU" sz="60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6000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60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6000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=р</a:t>
            </a:r>
            <a:r>
              <a:rPr lang="ru-RU" sz="60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•</a:t>
            </a:r>
            <a:r>
              <a:rPr lang="ru-RU" sz="6000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60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(9)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мұндағы р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пропорционалдық коэффициентті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меншікті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рефракция, ал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онын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молекулалық салмаққа көбейтіндісін мольдік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рефракция Р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дейді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365760" indent="-256032" algn="ctr"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ru-RU" sz="65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Р=М•</a:t>
            </a:r>
            <a:r>
              <a:rPr lang="ru-RU" sz="6500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65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(10)</a:t>
            </a:r>
            <a:endParaRPr lang="ru-RU" sz="6500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  <p:sndAc>
      <p:stSnd>
        <p:snd r:embed="rId2" name="chimes.wav"/>
      </p:stSnd>
    </p:sndAc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FC892BB-01BE-4646-8675-E7667B63788A}" type="slidenum">
              <a:rPr lang="en-US"/>
              <a:pPr>
                <a:defRPr/>
              </a:pPr>
              <a:t>18</a:t>
            </a:fld>
            <a:endParaRPr lang="en-US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4940300"/>
          </a:xfrm>
        </p:spPr>
        <p:txBody>
          <a:bodyPr>
            <a:normAutofit/>
          </a:bodyPr>
          <a:lstStyle/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Негізінде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Лоренц-Лорентц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формуласы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теориялық тұрғыдан қолдау тапқан:</a:t>
            </a:r>
            <a:endParaRPr lang="ru-RU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ru-RU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365760" indent="-256032" algn="ctr"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ru-RU" sz="6000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Р=\фрац</a:t>
            </a:r>
            <a:r>
              <a:rPr lang="ru-RU" sz="60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{(н2-1)М}{(н2+2)П} (11)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ru-RU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мұндағы 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 - </a:t>
            </a:r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мольдік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рефракция, </a:t>
            </a:r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ол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температура, </a:t>
            </a:r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қысым сияқты сыртқы себептерге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тәуелсіз.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  <p:sndAc>
      <p:stSnd>
        <p:snd r:embed="rId2" name="chimes.wav"/>
      </p:stSnd>
    </p:sndAc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FEE0C4-112A-4BE9-BC45-76413A153097}" type="slidenum">
              <a:rPr lang="en-US"/>
              <a:pPr>
                <a:defRPr/>
              </a:pPr>
              <a:t>19</a:t>
            </a:fld>
            <a:endParaRPr lang="en-US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016500"/>
          </a:xfrm>
        </p:spPr>
        <p:txBody>
          <a:bodyPr>
            <a:normAutofit/>
          </a:bodyPr>
          <a:lstStyle/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Органикалық химияда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мольдік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рефракциялардын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аддитивтілігі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кеңінен пайдаланылады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яғни қосылыстың мольдік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рефракциясы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осы </a:t>
            </a:r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қосылысты түзетін элементтердің атомдық рефракциялары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косындысына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ал </a:t>
            </a:r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қоспаның рефракциясы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оның құраушыларының мольдік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рефракциялары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косындысына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тең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Ерітінділердің мольдік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рефракциясын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олардың құрамының </a:t>
            </a:r>
            <a:r>
              <a:rPr lang="ru-RU" sz="28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800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мольдік</a:t>
            </a:r>
            <a:r>
              <a:rPr lang="ru-RU" sz="28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үлестігі</a:t>
            </a:r>
            <a:r>
              <a:rPr lang="ru-RU" sz="28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сызықтық функциясы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ретінде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қарастырады.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  <p:sndAc>
      <p:stSnd>
        <p:snd r:embed="rId2" name="chimes.wav"/>
      </p:stSnd>
    </p:sndAc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8CF413-2763-400D-ABC3-F3B338A298FC}" type="slidenum">
              <a:rPr lang="en-US"/>
              <a:pPr>
                <a:defRPr/>
              </a:pPr>
              <a:t>2</a:t>
            </a:fld>
            <a:endParaRPr lang="en-US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Рефрактометрия </a:t>
            </a:r>
            <a:r>
              <a:rPr lang="ru-RU" sz="36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3600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латынша</a:t>
            </a:r>
            <a:r>
              <a:rPr lang="ru-RU" sz="36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Рефрацтұс </a:t>
            </a:r>
            <a:r>
              <a:rPr lang="ru-RU" sz="36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— </a:t>
            </a:r>
            <a:r>
              <a:rPr lang="ru-RU" sz="3600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сынған және </a:t>
            </a:r>
            <a:r>
              <a:rPr lang="ru-RU" sz="36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...метрия) </a:t>
            </a:r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— </a:t>
            </a:r>
            <a:r>
              <a:rPr lang="ru-RU" sz="3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оптикалық сәуле шығару спектрінің әр түрлі телімдерінде</a:t>
            </a:r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қатты</a:t>
            </a:r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сұйық және </a:t>
            </a:r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газ </a:t>
            </a:r>
            <a:r>
              <a:rPr lang="ru-RU" sz="3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тәрізді орталардың </a:t>
            </a:r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сыну </a:t>
            </a:r>
            <a:r>
              <a:rPr lang="ru-RU" sz="3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көрсеткішін </a:t>
            </a:r>
            <a:r>
              <a:rPr lang="ru-RU" sz="36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3600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36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өлшеудің әдістері </a:t>
            </a:r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мен </a:t>
            </a:r>
            <a:r>
              <a:rPr lang="ru-RU" sz="3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құралдарына арналған оптикалық техниканың бөлімі</a:t>
            </a:r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  <a:endParaRPr lang="ru-RU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kk-KZ" sz="4800" dirty="0" smtClean="0">
                <a:latin typeface="Times New Roman" pitchFamily="18" charset="0"/>
                <a:cs typeface="Times New Roman" pitchFamily="18" charset="0"/>
              </a:rPr>
              <a:t>Рефратометрия дегеніміз не?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  <p:sndAc>
      <p:stSnd>
        <p:snd r:embed="rId2" name="chimes.wav"/>
      </p:stSnd>
    </p:sndAc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F6B44CB-AFE7-4130-B1DB-A37CD0CE8F73}" type="slidenum">
              <a:rPr lang="en-US"/>
              <a:pPr>
                <a:defRPr/>
              </a:pPr>
              <a:t>20</a:t>
            </a:fld>
            <a:endParaRPr lang="en-US"/>
          </a:p>
        </p:txBody>
      </p:sp>
      <p:pic>
        <p:nvPicPr>
          <p:cNvPr id="32769" name="Содержимое 3" descr="1530.jpg"/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0" y="0"/>
            <a:ext cx="9148763" cy="6858000"/>
          </a:xfrm>
        </p:spPr>
      </p:pic>
    </p:spTree>
  </p:cSld>
  <p:clrMapOvr>
    <a:masterClrMapping/>
  </p:clrMapOvr>
  <p:transition>
    <p:dissolve/>
    <p:sndAc>
      <p:stSnd>
        <p:snd r:embed="rId2" name="chimes.wav"/>
      </p:stSnd>
    </p:sndAc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55C464D-E097-4CA5-A91E-4EFEACAE042F}" type="slidenum">
              <a:rPr lang="en-US"/>
              <a:pPr>
                <a:defRPr/>
              </a:pPr>
              <a:t>21</a:t>
            </a:fld>
            <a:endParaRPr lang="en-US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28600" y="1219200"/>
            <a:ext cx="8915400" cy="4787900"/>
          </a:xfrm>
        </p:spPr>
        <p:txBody>
          <a:bodyPr>
            <a:noAutofit/>
          </a:bodyPr>
          <a:lstStyle/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sz="3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Күрделі қосылыстардың рефракциясын</a:t>
            </a:r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анықтау үшін іс</a:t>
            </a:r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жүзінде байланыс</a:t>
            </a:r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рефракцияларын</a:t>
            </a:r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есептеуге</a:t>
            </a:r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тура </a:t>
            </a:r>
            <a:r>
              <a:rPr lang="ru-RU" sz="3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келеді</a:t>
            </a:r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3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Бұл есептеулер</a:t>
            </a:r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Органикалық қосылысты анықтауға, сипаттауға, құрылымын айқындауға көмектеседі.</a:t>
            </a:r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Ал </a:t>
            </a:r>
            <a:r>
              <a:rPr lang="ru-RU" sz="3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әрбір атомдардын</a:t>
            </a:r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рефракция </a:t>
            </a:r>
            <a:r>
              <a:rPr lang="ru-RU" sz="3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мәні анықтамалық кестелерде</a:t>
            </a:r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келтірілген</a:t>
            </a:r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  <a:endParaRPr lang="ru-RU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  <p:sndAc>
      <p:stSnd>
        <p:snd r:embed="rId2" name="chimes.wav"/>
      </p:stSnd>
    </p:sndAc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7A4DB11-5322-42BD-9330-1DC595BD594A}" type="slidenum">
              <a:rPr lang="en-US"/>
              <a:pPr>
                <a:defRPr/>
              </a:pPr>
              <a:t>22</a:t>
            </a:fld>
            <a:endParaRPr lang="en-US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787900"/>
          </a:xfrm>
        </p:spPr>
        <p:txBody>
          <a:bodyPr>
            <a:noAutofit/>
          </a:bodyPr>
          <a:lstStyle/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Мольдік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рефракция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физикалық-химиялық есептеулер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заттың құрылымын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молекуладағы байланысты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анықтау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Органикалық қосылысты айқындау үшін кеңінен пайдаланылады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Заттың концентрациясын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анықтау үшін градуирленген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график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әдісін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яғни 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сыну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көрсеткішінің зат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концентрациясына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тәуелділігін жиі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қолданады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Әдетте мұндай тәуелділік түзу сызықты болады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  <p:sndAc>
      <p:stSnd>
        <p:snd r:embed="rId2" name="chimes.wav"/>
      </p:stSnd>
    </p:sndAc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246764E-F8C9-4C74-995D-8B0D4C49B563}" type="slidenum">
              <a:rPr lang="en-US"/>
              <a:pPr>
                <a:defRPr/>
              </a:pPr>
              <a:t>23</a:t>
            </a:fld>
            <a:endParaRPr lang="en-US"/>
          </a:p>
        </p:txBody>
      </p:sp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7200" dirty="0" err="1" smtClean="0">
                <a:latin typeface="Times New Roman" pitchFamily="18" charset="0"/>
                <a:cs typeface="Times New Roman" pitchFamily="18" charset="0"/>
              </a:rPr>
              <a:t>Поляриметрия</a:t>
            </a:r>
            <a:endParaRPr lang="ru-RU" sz="7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  <p:sndAc>
      <p:stSnd>
        <p:snd r:embed="rId2" name="chimes.wav"/>
      </p:stSnd>
    </p:sndAc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E5E5038-2F60-4188-AC6C-294DCE569D61}" type="slidenum">
              <a:rPr lang="en-US"/>
              <a:pPr>
                <a:defRPr/>
              </a:pPr>
              <a:t>24</a:t>
            </a:fld>
            <a:endParaRPr lang="en-US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sz="4400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Поляриметрия</a:t>
            </a:r>
            <a:r>
              <a:rPr lang="ru-RU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4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жарықтың поляризациялану</a:t>
            </a:r>
            <a:r>
              <a:rPr lang="ru-RU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дәрежесін және ортаның оптикалық активтілігін</a:t>
            </a:r>
            <a:r>
              <a:rPr lang="ru-RU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өлшеуге негізделген</a:t>
            </a:r>
            <a:r>
              <a:rPr lang="ru-RU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зерттеулер</a:t>
            </a:r>
            <a:r>
              <a:rPr lang="ru-RU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тәсілдері.</a:t>
            </a:r>
            <a:endParaRPr lang="ru-RU" sz="4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5400" dirty="0" err="1" smtClean="0">
                <a:latin typeface="Times New Roman" pitchFamily="18" charset="0"/>
                <a:cs typeface="Times New Roman" pitchFamily="18" charset="0"/>
              </a:rPr>
              <a:t>Поляриметрия</a:t>
            </a: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400" dirty="0" err="1" smtClean="0">
                <a:latin typeface="Times New Roman" pitchFamily="18" charset="0"/>
                <a:cs typeface="Times New Roman" pitchFamily="18" charset="0"/>
              </a:rPr>
              <a:t>дегеніміз</a:t>
            </a: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 не?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  <p:sndAc>
      <p:stSnd>
        <p:snd r:embed="rId2" name="chimes.wav"/>
      </p:stSnd>
    </p:sndAc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44BE906-C06D-4873-8BC6-79F7F4ECB759}" type="slidenum">
              <a:rPr lang="en-US"/>
              <a:pPr>
                <a:defRPr/>
              </a:pPr>
              <a:t>25</a:t>
            </a:fld>
            <a:endParaRPr lang="en-US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5245100"/>
          </a:xfrm>
        </p:spPr>
        <p:txBody>
          <a:bodyPr>
            <a:noAutofit/>
          </a:bodyPr>
          <a:lstStyle/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Поляриметрия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әдісі поляризацияланған жарықты зерттеуге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негізделген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 Поляризация </a:t>
            </a:r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жазықтығының айналу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бұрышын өлшейді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ол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анықталатын заттың концентрациясына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тура </a:t>
            </a:r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пропорционал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мән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365760" indent="-256032" algn="ctr"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el-GR" sz="60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β = (α*</a:t>
            </a:r>
            <a:r>
              <a:rPr lang="ru-RU" sz="60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л*Т) / 10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ru-RU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мұндағы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l-GR" sz="28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β -</a:t>
            </a:r>
            <a:r>
              <a:rPr lang="el-G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поляризация </a:t>
            </a:r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жазыктығының айналу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бұрышы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; </a:t>
            </a:r>
            <a:r>
              <a:rPr lang="el-GR" sz="28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α</a:t>
            </a:r>
            <a:r>
              <a:rPr lang="el-G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поляризация </a:t>
            </a:r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жазықтығының меншікгі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айналымы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ол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зат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табиғатын білдіреді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; л - кювета </a:t>
            </a:r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ұзындығы </a:t>
            </a:r>
            <a:r>
              <a:rPr lang="ru-RU" sz="28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800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түтікше</a:t>
            </a:r>
            <a:r>
              <a:rPr lang="ru-RU" sz="28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), см; Т - </a:t>
            </a:r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анықталатын заты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бар </a:t>
            </a:r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ерітіндінің титрі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г/см3.</a:t>
            </a:r>
            <a:endParaRPr lang="ru-RU" sz="2800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  <p:sndAc>
      <p:stSnd>
        <p:snd r:embed="rId2" name="chimes.wav"/>
      </p:stSnd>
    </p:sndAc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3D5C3EB-DDDC-4B73-88B9-3B391AE43825}" type="slidenum">
              <a:rPr lang="en-US"/>
              <a:pPr>
                <a:defRPr/>
              </a:pPr>
              <a:t>26</a:t>
            </a:fld>
            <a:endParaRPr lang="en-US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092700"/>
          </a:xfrm>
        </p:spPr>
        <p:txBody>
          <a:bodyPr>
            <a:noAutofit/>
          </a:bodyPr>
          <a:lstStyle/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Өлшенетін бұрыш аналитикалық 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сигнал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болады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Табиғи жарық сәулесінің толқыны барлық жазықтықта болады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және оның бағыты 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перпендикуляр. Анализ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жасаған кезде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толқыны 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тек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бір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жазықтыкта поляризацияланған сәуле қажет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Ол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үшін арнаулы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кристалдары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бар,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жарық сәулесі өткен кезде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поляризацияланатын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қондырғыларды </a:t>
            </a:r>
            <a:r>
              <a:rPr lang="ru-RU" sz="32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3200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поляризаторлар</a:t>
            </a:r>
            <a:r>
              <a:rPr lang="ru-RU" sz="32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орналастырады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  <p:sndAc>
      <p:stSnd>
        <p:snd r:embed="rId2" name="chimes.wav"/>
      </p:stSnd>
    </p:sndAc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465B850-CC65-433F-B60D-7AF44C87757A}" type="slidenum">
              <a:rPr lang="en-US"/>
              <a:pPr>
                <a:defRPr/>
              </a:pPr>
              <a:t>27</a:t>
            </a:fld>
            <a:endParaRPr lang="en-US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864100"/>
          </a:xfrm>
        </p:spPr>
        <p:txBody>
          <a:bodyPr>
            <a:normAutofit/>
          </a:bodyPr>
          <a:lstStyle/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Осындай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сәулені оптикалық активті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заты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бар </a:t>
            </a:r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ерітіндіден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өткізсек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онда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өткен жарықтың жазықтық бұрышы белгілі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бір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бағытқа айналады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- оны поляризация </a:t>
            </a:r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жазықтығының айналу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бұрышы деп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атайды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ru-RU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Қондырғыларда 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анализатор </a:t>
            </a:r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болады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ол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поляризациялау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жазықтьнының бұрылу бұрышын анықтайды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  <p:sndAc>
      <p:stSnd>
        <p:snd r:embed="rId2" name="chimes.wav"/>
      </p:stSnd>
    </p:sndAc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6037F0-1EE6-40B6-A7D0-8B1DF61728DA}" type="slidenum">
              <a:rPr lang="en-US"/>
              <a:pPr>
                <a:defRPr/>
              </a:pPr>
              <a:t>28</a:t>
            </a:fld>
            <a:endParaRPr lang="en-US"/>
          </a:p>
        </p:txBody>
      </p:sp>
      <p:pic>
        <p:nvPicPr>
          <p:cNvPr id="40961" name="Содержимое 3" descr="800px-An_him_1.png"/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0" y="1752600"/>
            <a:ext cx="8883650" cy="426720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Поляриметрияны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зерттеудің схемасын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былай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жасауға болады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  <p:sndAc>
      <p:stSnd>
        <p:snd r:embed="rId2" name="chimes.wav"/>
      </p:stSnd>
    </p:sndAc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6F305AE-5CC8-40E8-BA62-776DACFD593C}" type="slidenum">
              <a:rPr lang="en-US"/>
              <a:pPr>
                <a:defRPr/>
              </a:pPr>
              <a:t>29</a:t>
            </a:fld>
            <a:endParaRPr lang="en-US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711700"/>
          </a:xfrm>
        </p:spPr>
        <p:txBody>
          <a:bodyPr>
            <a:normAutofit/>
          </a:bodyPr>
          <a:lstStyle/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Поляриметрия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әдісінің негізгі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мәселесі 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анализге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алынған заттың оптикалық активтігі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ru-RU" sz="3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Анализге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берілген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заттың концентрациясын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анықтау үшін градуирленген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қисық, молярлы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қасиет әдісін қолданады.</a:t>
            </a:r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  <p:sndAc>
      <p:stSnd>
        <p:snd r:embed="rId2" name="chimes.wav"/>
      </p:stSnd>
    </p:sndAc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6DB8925-3243-4DA5-BD8A-9AD7E315E125}" type="slidenum">
              <a:rPr lang="en-US"/>
              <a:pPr>
                <a:defRPr/>
              </a:pPr>
              <a:t>3</a:t>
            </a:fld>
            <a:endParaRPr lang="en-US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481138"/>
          <a:ext cx="8229600" cy="51482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800" dirty="0" err="1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Рефрактометрияның негізгі</a:t>
            </a:r>
            <a:r>
              <a:rPr lang="ru-RU" sz="48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dirty="0" err="1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әдістері:</a:t>
            </a:r>
            <a:endParaRPr lang="ru-RU" sz="4800" dirty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  <p:sndAc>
      <p:stSnd>
        <p:snd r:embed="rId2" name="chimes.wav"/>
      </p:stSnd>
    </p:sndAc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385768-33E2-48B3-BE39-C34AFA60E6AA}" type="slidenum">
              <a:rPr lang="en-US"/>
              <a:pPr>
                <a:defRPr/>
              </a:pPr>
              <a:t>30</a:t>
            </a:fld>
            <a:endParaRPr lang="en-US"/>
          </a:p>
        </p:txBody>
      </p:sp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85800" y="2057400"/>
            <a:ext cx="7772400" cy="1829761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6000" dirty="0" err="1" smtClean="0">
                <a:latin typeface="Times New Roman" pitchFamily="18" charset="0"/>
                <a:cs typeface="Times New Roman" pitchFamily="18" charset="0"/>
              </a:rPr>
              <a:t>Поляриметрия</a:t>
            </a: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6000" dirty="0" err="1" smtClean="0">
                <a:latin typeface="Times New Roman" pitchFamily="18" charset="0"/>
                <a:cs typeface="Times New Roman" pitchFamily="18" charset="0"/>
              </a:rPr>
              <a:t>Теориялық негіздері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  <p:sndAc>
      <p:stSnd>
        <p:snd r:embed="rId2" name="chimes.wav"/>
      </p:stSnd>
    </p:sndAc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F9A0B04-013B-41BA-B06C-3942AD7DC1EC}" type="slidenum">
              <a:rPr lang="en-US"/>
              <a:pPr>
                <a:defRPr/>
              </a:pPr>
              <a:t>31</a:t>
            </a:fld>
            <a:endParaRPr lang="en-US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sz="4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Поляризациялану</a:t>
            </a:r>
            <a: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жазықтығын айналдыру</a:t>
            </a:r>
            <a: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құбылысын </a:t>
            </a:r>
            <a:r>
              <a:rPr lang="ru-RU" sz="40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Д.Арго 1811 </a:t>
            </a:r>
            <a:r>
              <a:rPr lang="ru-RU" sz="4000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жылы</a:t>
            </a:r>
            <a: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кристалды</a:t>
            </a:r>
            <a: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кварцты</a:t>
            </a:r>
            <a: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ал </a:t>
            </a:r>
            <a:r>
              <a:rPr lang="ru-RU" sz="4000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Ж.Био</a:t>
            </a:r>
            <a:r>
              <a:rPr lang="ru-RU" sz="40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(1815) </a:t>
            </a:r>
            <a:r>
              <a:rPr lang="ru-RU" sz="4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ерітіндіні</a:t>
            </a:r>
            <a: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зерттеу</a:t>
            </a:r>
            <a: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кезінде</a:t>
            </a:r>
            <a: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ашқан</a:t>
            </a:r>
            <a: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  <a:endParaRPr lang="ru-RU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  <p:sndAc>
      <p:stSnd>
        <p:snd r:embed="rId2" name="chimes.wav"/>
      </p:stSnd>
    </p:sndAc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1E68EB2-5E70-4A4C-B57F-3436A2B7B053}" type="slidenum">
              <a:rPr lang="en-US"/>
              <a:pPr>
                <a:defRPr/>
              </a:pPr>
              <a:t>32</a:t>
            </a:fld>
            <a:endParaRPr lang="en-US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711700"/>
          </a:xfrm>
        </p:spPr>
        <p:txBody>
          <a:bodyPr>
            <a:normAutofit/>
          </a:bodyPr>
          <a:lstStyle/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Поляризацияланбаған сәуле шығару ағынын </a:t>
            </a:r>
            <a:r>
              <a:rPr lang="ru-RU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(жарықты</a:t>
            </a:r>
            <a:r>
              <a:rPr lang="ru-RU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толқын таралу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сызығының бойындағы жазықтықта тербелетін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толқын шоғы түрінде қабылдауға болады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Егер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сәуленің көлденең қимасын жазықтықта тік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бағытталған десек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онда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электромагниттік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сәуле шығарудың таралу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жазықтығын тілше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сызықшамен көрсетуге болады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Егер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жарықтың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осы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ағымын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поляризатор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арқылы өткізсе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онда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әрбір толқын артоганал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құраушыларға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яғни өзара біріне-бірі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тік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бағытта орналасқан жазықтыққа жіктеледі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  <p:sndAc>
      <p:stSnd>
        <p:snd r:embed="rId2" name="chimes.wav"/>
      </p:stSnd>
    </p:sndAc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2D6DA4C-DE93-425C-8674-216AA95AF3AD}" type="slidenum">
              <a:rPr lang="en-US"/>
              <a:pPr>
                <a:defRPr/>
              </a:pPr>
              <a:t>33</a:t>
            </a:fld>
            <a:endParaRPr lang="en-US"/>
          </a:p>
        </p:txBody>
      </p:sp>
      <p:pic>
        <p:nvPicPr>
          <p:cNvPr id="46081" name="Содержимое 3" descr="Кәдімгі_және_электромагниттік.PNG"/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381000" y="1600200"/>
            <a:ext cx="8382000" cy="4321175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04800" y="304800"/>
            <a:ext cx="8534400" cy="121920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Кәдімгі және электромагниттік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сәуле шығарудың тербелу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векторлары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  <p:sndAc>
      <p:stSnd>
        <p:snd r:embed="rId2" name="chimes.wav"/>
      </p:stSnd>
    </p:sndAc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478C889-C254-48B0-89D9-8DDA528284BE}" type="slidenum">
              <a:rPr lang="en-US"/>
              <a:pPr>
                <a:defRPr/>
              </a:pPr>
              <a:t>34</a:t>
            </a:fld>
            <a:endParaRPr lang="en-US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864100"/>
          </a:xfrm>
        </p:spPr>
        <p:txBody>
          <a:bodyPr>
            <a:normAutofit/>
          </a:bodyPr>
          <a:lstStyle/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Ал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поляризациялаушы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материал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жіктелген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екі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кұраушының </a:t>
            </a:r>
            <a:r>
              <a:rPr lang="ru-RU" sz="32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3200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айталық</a:t>
            </a:r>
            <a:r>
              <a:rPr lang="ru-RU" sz="32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 СОС')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бірін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өзіне сіңіретін, 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ал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екіншісінің </a:t>
            </a:r>
            <a:r>
              <a:rPr lang="ru-RU" sz="32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3200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мысалы</a:t>
            </a:r>
            <a:r>
              <a:rPr lang="ru-RU" sz="32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БОБ')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өткізетін ерекше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қасиеті болады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Толық поляризацияның жағдайында электромагниттік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тербелістің шығар ағымында ол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тек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бір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жазықтықта ғана өтеді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Мұндай ағымды поляризацияланған немесе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жазық поляризацияланған деп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атайды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  <p:sndAc>
      <p:stSnd>
        <p:snd r:embed="rId2" name="chimes.wav"/>
      </p:stSnd>
    </p:sndAc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34A2D6-96B7-495C-9DD8-7801E29418BB}" type="slidenum">
              <a:rPr lang="en-US"/>
              <a:pPr>
                <a:defRPr/>
              </a:pPr>
              <a:t>35</a:t>
            </a:fld>
            <a:endParaRPr lang="en-US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635500"/>
          </a:xfrm>
        </p:spPr>
        <p:txBody>
          <a:bodyPr>
            <a:normAutofit/>
          </a:bodyPr>
          <a:lstStyle/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Сол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сияқты поляризацияланған жарық ағымының жолына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қойылған екінші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поляризатор </a:t>
            </a:r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құрастырушы сәуле шығаруды өткізеді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Бұл оның 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поляризация </a:t>
            </a:r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өсіне 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параллель </a:t>
            </a:r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өтеді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Демек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поляризацияланған сәуле анализатордан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тек </a:t>
            </a:r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бір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бұрышқа бұрғанда ғана өтеді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ал </a:t>
            </a:r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оның ығысуы кезінде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айталық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анализаторды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90°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бұрышқа бұрғанда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ағымның қуаттылығы нөлге дейін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төмендейді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  <p:sndAc>
      <p:stSnd>
        <p:snd r:embed="rId2" name="chimes.wav"/>
      </p:stSnd>
    </p:sndAc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5360F52-98C7-41F5-8A9D-695917078FEA}" type="slidenum">
              <a:rPr lang="en-US"/>
              <a:pPr>
                <a:defRPr/>
              </a:pPr>
              <a:t>36</a:t>
            </a:fld>
            <a:endParaRPr lang="en-US"/>
          </a:p>
        </p:txBody>
      </p:sp>
      <p:pic>
        <p:nvPicPr>
          <p:cNvPr id="49153" name="Содержимое 3" descr="Сәуле_шығару.іып_иоляризациялану_схемасы.JPG"/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381000" y="1905000"/>
            <a:ext cx="8405813" cy="358140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800" dirty="0" err="1" smtClean="0">
                <a:latin typeface="Times New Roman" pitchFamily="18" charset="0"/>
                <a:cs typeface="Times New Roman" pitchFamily="18" charset="0"/>
              </a:rPr>
              <a:t>Сәуле шығарудың иоляризациялану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dirty="0" err="1" smtClean="0">
                <a:latin typeface="Times New Roman" pitchFamily="18" charset="0"/>
                <a:cs typeface="Times New Roman" pitchFamily="18" charset="0"/>
              </a:rPr>
              <a:t>схемасы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  <p:sndAc>
      <p:stSnd>
        <p:snd r:embed="rId2" name="chimes.wav"/>
      </p:stSnd>
    </p:sndAc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9926926-9A4C-41A9-97E0-4ED1AE3904CA}" type="slidenum">
              <a:rPr lang="en-US"/>
              <a:pPr>
                <a:defRPr/>
              </a:pPr>
              <a:t>37</a:t>
            </a:fld>
            <a:endParaRPr lang="en-US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4940300"/>
          </a:xfrm>
        </p:spPr>
        <p:txBody>
          <a:bodyPr>
            <a:normAutofit/>
          </a:bodyPr>
          <a:lstStyle/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Шамның сәуле шығаруы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параллель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шоқ түрінде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линза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колиматордан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өте отырып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поляризатор </a:t>
            </a:r>
            <a:r>
              <a:rPr lang="ru-RU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тік</a:t>
            </a:r>
            <a:r>
              <a:rPr lang="ru-RU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оптикалық өсі </a:t>
            </a:r>
            <a:r>
              <a:rPr lang="ru-RU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бар)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А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арқылы өтеді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Егер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Б поляризатор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өсі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 поляризатор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өсіне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параллель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болса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онда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сәуле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осы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поляризатордан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өтеді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де, А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және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поляризаторларына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перпендикуляр В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поляризатордан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өтпейді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 Ал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оның жазықтығын бұрғанда </a:t>
            </a:r>
            <a:r>
              <a:rPr lang="ru-RU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айталық</a:t>
            </a:r>
            <a:r>
              <a:rPr lang="ru-RU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90°</a:t>
            </a:r>
            <a:r>
              <a:rPr lang="ru-RU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-қа дейін</a:t>
            </a:r>
            <a:r>
              <a:rPr lang="ru-RU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одан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өтетін сәуле қуаттылығы максимумға дейін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жоғарылайды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  <p:sndAc>
      <p:stSnd>
        <p:snd r:embed="rId2" name="chimes.wav"/>
      </p:stSnd>
    </p:sndAc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0C532A-DA23-4EF1-9D78-F5A205843513}" type="slidenum">
              <a:rPr lang="en-US"/>
              <a:pPr>
                <a:defRPr/>
              </a:pPr>
              <a:t>38</a:t>
            </a:fld>
            <a:endParaRPr lang="en-US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711700"/>
          </a:xfrm>
        </p:spPr>
        <p:txBody>
          <a:bodyPr>
            <a:normAutofit/>
          </a:bodyPr>
          <a:lstStyle/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Бірінен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кейін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бірі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ретімен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перпендикуляр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орналасқан 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 мен В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поляризаторын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айқасқан дейді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Ендеше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осындай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поляризаторларды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көбейтіп және оларды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қисындастыра орналастыру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бұрау арқылы кез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келген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жарық ағымын керекті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шамада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мысалы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нөлден </a:t>
            </a:r>
            <a:r>
              <a:rPr lang="ru-RU" sz="32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100%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дейінгі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аралықта поляризациялауға болады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  <p:sndAc>
      <p:stSnd>
        <p:snd r:embed="rId2" name="chimes.wav"/>
      </p:stSnd>
    </p:sndAc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FAE433A-068B-4DEB-84F4-1063FB9AE9DC}" type="slidenum">
              <a:rPr lang="en-US"/>
              <a:pPr>
                <a:defRPr/>
              </a:pPr>
              <a:t>39</a:t>
            </a:fld>
            <a:endParaRPr lang="en-US"/>
          </a:p>
        </p:txBody>
      </p:sp>
      <p:pic>
        <p:nvPicPr>
          <p:cNvPr id="52225" name="Содержимое 3" descr="Figure01.jpg"/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0" y="0"/>
            <a:ext cx="9144000" cy="6950075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>
    <p:dissolve/>
    <p:sndAc>
      <p:stSnd>
        <p:snd r:embed="rId2" name="chimes.wav"/>
      </p:stSnd>
    </p:sndAc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7B1ACF-1D6C-4E89-A8CF-9EA07F16A330}" type="slidenum">
              <a:rPr lang="en-US"/>
              <a:pPr>
                <a:defRPr/>
              </a:pPr>
              <a:t>4</a:t>
            </a:fld>
            <a:endParaRPr lang="en-US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81000" y="1143000"/>
            <a:ext cx="8534400" cy="4864100"/>
          </a:xfrm>
        </p:spPr>
        <p:txBody>
          <a:bodyPr>
            <a:normAutofit/>
          </a:bodyPr>
          <a:lstStyle/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Рефрактометрия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әдістері аэро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және гидродинамикалық зерттеулерде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қатты үлгілер 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мен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сұйықтықтардың әртектілігін тексеру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үшін пайдаланылады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 Рефрактометрия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оптикалық өнеркәсіпте ерекше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рөл атқарады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өйткені н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мен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шынының және 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т.б. оптик.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материалдардың дисперсиясы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олардың маңызды сипаттамалары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болып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табылады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  <p:sndAc>
      <p:stSnd>
        <p:snd r:embed="rId2" name="chimes.wav"/>
      </p:stSnd>
    </p:sndAc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B226BE4-04B6-4A57-AF74-EEC946931B44}" type="slidenum">
              <a:rPr lang="en-US"/>
              <a:pPr>
                <a:defRPr/>
              </a:pPr>
              <a:t>40</a:t>
            </a:fld>
            <a:endParaRPr lang="en-US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787900"/>
          </a:xfrm>
        </p:spPr>
        <p:txBody>
          <a:bodyPr>
            <a:normAutofit/>
          </a:bodyPr>
          <a:lstStyle/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Молекулаларында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кристалдық және молекулалық кұрылымды симметриясы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жоқ көптеген мөлдір түсті заттар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поляризацияланған сәуле шығару жазықтығын айландыруға қабілетті келеді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Бұл заттарды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оптикалық активті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қосылыстар деп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атайды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 Поляризация </a:t>
            </a:r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жазықтығының бұрылу бұрышы кей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аралықта ауысады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Егер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осы </a:t>
            </a:r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айналу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жазықтығы сағат тілінің бағыты бойынша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болса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онда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айналымды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оң 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(+), ал </a:t>
            </a:r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кері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болса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теріс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(-) </a:t>
            </a:r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дейді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  <p:sndAc>
      <p:stSnd>
        <p:snd r:embed="rId2" name="chimes.wav"/>
      </p:stSnd>
    </p:sndAc>
  </p:transition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6E9FFFD-4EC8-45E4-B3A0-D14E2FA8CB18}" type="slidenum">
              <a:rPr lang="en-US"/>
              <a:pPr>
                <a:defRPr/>
              </a:pPr>
              <a:t>41</a:t>
            </a:fld>
            <a:endParaRPr lang="en-US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33400" y="1143000"/>
            <a:ext cx="8153400" cy="4864100"/>
          </a:xfrm>
        </p:spPr>
        <p:txBody>
          <a:bodyPr>
            <a:normAutofit/>
          </a:bodyPr>
          <a:lstStyle/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Айналу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дәрежесі сәуле жолында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кездесетін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молекула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санына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ерітінділер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үшін оның концентрациясына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және оның ыдыс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өлшемімен анықталатын қалдығына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толқын ұзындығы 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мен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температураға тәуелді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Меншікті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айналдыру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шамасын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мына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формуламен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есептейді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:</a:t>
            </a:r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  <p:sndAc>
      <p:stSnd>
        <p:snd r:embed="rId2" name="chimes.wav"/>
      </p:stSnd>
    </p:sndAc>
  </p:transition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7F11C98-4B63-4B4B-83B3-2DD26C6AD4DC}" type="slidenum">
              <a:rPr lang="en-US"/>
              <a:pPr>
                <a:defRPr/>
              </a:pPr>
              <a:t>42</a:t>
            </a:fld>
            <a:endParaRPr lang="en-US"/>
          </a:p>
        </p:txBody>
      </p:sp>
      <p:pic>
        <p:nvPicPr>
          <p:cNvPr id="55297" name="Содержимое 3" descr="horvath08046.jpg"/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0" y="0"/>
            <a:ext cx="9144000" cy="6867525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>
    <p:dissolve/>
    <p:sndAc>
      <p:stSnd>
        <p:snd r:embed="rId2" name="chimes.wav"/>
      </p:stSnd>
    </p:sndAc>
  </p:transition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2901C0C-3C74-4368-8615-27F425EF1BF0}" type="slidenum">
              <a:rPr lang="en-US"/>
              <a:pPr>
                <a:defRPr/>
              </a:pPr>
              <a:t>43</a:t>
            </a:fld>
            <a:endParaRPr lang="en-US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ru-RU" dirty="0" smtClean="0"/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ru-RU" dirty="0" smtClean="0"/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мұндағы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l-GR" sz="32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α - </a:t>
            </a:r>
            <a:r>
              <a:rPr lang="ru-RU" sz="3200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ішінде</a:t>
            </a:r>
            <a:r>
              <a:rPr lang="ru-RU" sz="32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1 мл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ерітілген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С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заты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бар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ерітіндінін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поляризация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жазықтығының бұрылу бұрышы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;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ерітінді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құйылған ыдыстың ұзындығы 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32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 см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температурасы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- т,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толқын ұзындығы 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el-GR" sz="32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λ </a:t>
            </a:r>
            <a:r>
              <a:rPr lang="el-GR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Кейбір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заттардың меншікті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айналу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мәндері.</a:t>
            </a:r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6322" name="Рисунок 3" descr="Толқын_ұзындығы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76400" y="685800"/>
            <a:ext cx="55626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  <p:sndAc>
      <p:stSnd>
        <p:snd r:embed="rId2" name="chimes.wav"/>
      </p:stSnd>
    </p:sndAc>
  </p:transition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34AAAE-C537-4DAC-8FD6-ACDF427CBBF0}" type="slidenum">
              <a:rPr lang="en-US"/>
              <a:pPr>
                <a:defRPr/>
              </a:pPr>
              <a:t>44</a:t>
            </a:fld>
            <a:endParaRPr lang="en-US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525963"/>
          </a:xfrm>
        </p:spPr>
        <p:txBody>
          <a:bodyPr>
            <a:normAutofit/>
          </a:bodyPr>
          <a:lstStyle/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Егер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оптикалық сипаты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әр текті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кристалл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аркылы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поляризацияланған жарықты өткізсе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онда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жарық толқындарының әр түрлі сынуымен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қос кескін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байқалады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Кристалдың оптикалық өсімен жазықтығы сәйкес келетін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толқындар 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аз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сынады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кристалда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сыну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көрсеткіші әр түрлі 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перпендикуляр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жазықтықтарда екіге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айырылған жарық сәулесі байқалады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  <p:sndAc>
      <p:stSnd>
        <p:snd r:embed="rId2" name="chimes.wav"/>
      </p:stSnd>
    </p:sndAc>
  </p:transition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9DD1724-13D0-4E40-96EE-5265FF5073A7}" type="slidenum">
              <a:rPr lang="en-US"/>
              <a:pPr>
                <a:defRPr/>
              </a:pPr>
              <a:t>45</a:t>
            </a:fld>
            <a:endParaRPr lang="en-US"/>
          </a:p>
        </p:txBody>
      </p:sp>
      <p:pic>
        <p:nvPicPr>
          <p:cNvPr id="58369" name="Содержимое 3" descr="1313379621_title.jpg"/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>
    <p:dissolve/>
    <p:sndAc>
      <p:stSnd>
        <p:snd r:embed="rId2" name="chimes.wav"/>
      </p:stSnd>
    </p:sndAc>
  </p:transition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2EF2000-C904-4FE8-A029-628ADC62E233}" type="slidenum">
              <a:rPr lang="en-US"/>
              <a:pPr>
                <a:defRPr/>
              </a:pPr>
              <a:t>46</a:t>
            </a:fld>
            <a:endParaRPr lang="en-US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525963"/>
          </a:xfrm>
        </p:spPr>
        <p:txBody>
          <a:bodyPr>
            <a:normAutofit/>
          </a:bodyPr>
          <a:lstStyle/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Нақ 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осы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принципке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поляризатордың 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 Николь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призманың әрекеті негізделген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Ол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исланд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шпатымен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жапсыра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желімделген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екі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призмадан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тұрады</a:t>
            </a:r>
            <a:r>
              <a:rPr lang="ru-RU" sz="3200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.«Призмада</a:t>
            </a:r>
            <a:r>
              <a:rPr lang="ru-RU" sz="32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жарық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сәулесі іштен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шағылысады 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да,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екіншісі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толық поляризацияланып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призмадан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өтеді.</a:t>
            </a:r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  <p:sndAc>
      <p:stSnd>
        <p:snd r:embed="rId2" name="chimes.wav"/>
      </p:stSnd>
    </p:sndAc>
  </p:transition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B5F5E0-9C85-4C28-81B5-B35E2B095ABF}" type="slidenum">
              <a:rPr lang="en-US"/>
              <a:pPr>
                <a:defRPr/>
              </a:pPr>
              <a:t>47</a:t>
            </a:fld>
            <a:endParaRPr lang="en-US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525963"/>
          </a:xfrm>
        </p:spPr>
        <p:txBody>
          <a:bodyPr>
            <a:normAutofit/>
          </a:bodyPr>
          <a:lstStyle/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Мұндай поляризацияланған сәуле және оның поляризациялану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жазықтығы оптикалық активті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зат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ерітіндісіне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айналады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ru-RU" sz="3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Оңға айналатын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қосылыстың химиялық формуласы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алдына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ал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солға айналатындікіне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1 -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әріпін қояды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  <p:sndAc>
      <p:stSnd>
        <p:snd r:embed="rId2" name="chimes.wav"/>
      </p:stSnd>
    </p:sndAc>
  </p:transition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768F539-BED6-4936-99EB-0C30B1F2D967}" type="slidenum">
              <a:rPr lang="en-US"/>
              <a:pPr>
                <a:defRPr/>
              </a:pPr>
              <a:t>48</a:t>
            </a:fld>
            <a:endParaRPr lang="en-US"/>
          </a:p>
        </p:txBody>
      </p:sp>
      <p:pic>
        <p:nvPicPr>
          <p:cNvPr id="61441" name="Содержимое 3" descr="polyarimetr.jpg"/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0" y="0"/>
            <a:ext cx="9070975" cy="685800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dirty="0"/>
          </a:p>
        </p:txBody>
      </p:sp>
    </p:spTree>
  </p:cSld>
  <p:clrMapOvr>
    <a:masterClrMapping/>
  </p:clrMapOvr>
  <p:transition>
    <p:dissolve/>
    <p:sndAc>
      <p:stSnd>
        <p:snd r:embed="rId2" name="chimes.wav"/>
      </p:stSnd>
    </p:sndAc>
  </p:transition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E4E4853-91EB-491B-B9E8-A441233B1520}" type="slidenum">
              <a:rPr lang="en-US"/>
              <a:pPr>
                <a:defRPr/>
              </a:pPr>
              <a:t>49</a:t>
            </a:fld>
            <a:endParaRPr lang="en-US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635500"/>
          </a:xfrm>
        </p:spPr>
        <p:txBody>
          <a:bodyPr>
            <a:normAutofit/>
          </a:bodyPr>
          <a:lstStyle/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Оптикалық активті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емес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қосылыстардың оңға және солға айналатын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изомерлер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қоспасын рацемиялық, қосылыстар деп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атайды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да,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олардың атауы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алдына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д1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қояды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мысалы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д1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алма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қышқылы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 Ал осы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әріптердің үлкен таңбалы түрі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сол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заттың оптикалық активтігімен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қатар олардың қандай қатарға жататындығын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да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көрсетеді және оларды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салыстырушы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зат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ретінде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таңбалайды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 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  <p:sndAc>
      <p:stSnd>
        <p:snd r:embed="rId2" name="chimes.wav"/>
      </p:stSnd>
    </p:sndAc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30CE7FB-220D-4ABA-86EF-67A5B787417C}" type="slidenum">
              <a:rPr lang="en-US"/>
              <a:pPr>
                <a:defRPr/>
              </a:pPr>
              <a:t>5</a:t>
            </a:fld>
            <a:endParaRPr lang="en-US"/>
          </a:p>
        </p:txBody>
      </p:sp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85800" y="2209800"/>
            <a:ext cx="7772400" cy="1829761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7200" dirty="0" err="1" smtClean="0">
                <a:latin typeface="Times New Roman" pitchFamily="18" charset="0"/>
                <a:cs typeface="Times New Roman" pitchFamily="18" charset="0"/>
              </a:rPr>
              <a:t>Рефрактометрлік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 теория</a:t>
            </a:r>
            <a:endParaRPr lang="ru-RU" sz="7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  <p:sndAc>
      <p:stSnd>
        <p:snd r:embed="rId2" name="chimes.wav"/>
      </p:stSnd>
    </p:sndAc>
  </p:transition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0A72B6-C026-4FD1-AF43-ABE8AB687D70}" type="slidenum">
              <a:rPr lang="en-US"/>
              <a:pPr>
                <a:defRPr/>
              </a:pPr>
              <a:t>50</a:t>
            </a:fld>
            <a:endParaRPr lang="en-US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Органикалық қосылыстардағы төрт түрлі функционалды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топиен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байланысқан көміртек атомын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ассиметриялық дейді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де,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кұрамында мұндай атомдар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болатын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қосылыстар оптикалық активті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зат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қатарына жатады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  <a:endParaRPr lang="ru-RU" sz="3200" dirty="0"/>
          </a:p>
        </p:txBody>
      </p:sp>
    </p:spTree>
  </p:cSld>
  <p:clrMapOvr>
    <a:masterClrMapping/>
  </p:clrMapOvr>
  <p:transition>
    <p:dissolve/>
    <p:sndAc>
      <p:stSnd>
        <p:snd r:embed="rId2" name="chimes.wav"/>
      </p:stSnd>
    </p:sndAc>
  </p:transition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AEB7D08-A044-4988-9597-1B5FB2D2F4A3}" type="slidenum">
              <a:rPr lang="en-US"/>
              <a:pPr>
                <a:defRPr/>
              </a:pPr>
              <a:t>51</a:t>
            </a:fld>
            <a:endParaRPr lang="en-US"/>
          </a:p>
        </p:txBody>
      </p:sp>
      <p:pic>
        <p:nvPicPr>
          <p:cNvPr id="64513" name="Содержимое 3" descr="Image18.gif"/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dirty="0"/>
          </a:p>
        </p:txBody>
      </p:sp>
    </p:spTree>
  </p:cSld>
  <p:clrMapOvr>
    <a:masterClrMapping/>
  </p:clrMapOvr>
  <p:transition>
    <p:dissolve/>
    <p:sndAc>
      <p:stSnd>
        <p:snd r:embed="rId2" name="chimes.wav"/>
      </p:stSnd>
    </p:sndAc>
  </p:transition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E22AB7D-7E02-4E04-B5FA-3C255B08BB8A}" type="slidenum">
              <a:rPr lang="en-US"/>
              <a:pPr>
                <a:defRPr/>
              </a:pPr>
              <a:t>52</a:t>
            </a:fld>
            <a:endParaRPr lang="en-US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711700"/>
          </a:xfrm>
        </p:spPr>
        <p:txBody>
          <a:bodyPr>
            <a:normAutofit/>
          </a:bodyPr>
          <a:lstStyle/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Поляризациялану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жазықтығын 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кристалл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заттармен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айландыру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сол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қосылыстың маңызды қасиеті болып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есептелінеді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және оларды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кристалды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химияда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микроскопия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техникасында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пайдаланады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Сандық өлшеулер негізінде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1,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сондай-ақ поляризациялану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жазықтығының мольдік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айналу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шамасының тәуелділіктері жатыр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:</a:t>
            </a:r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  <p:sndAc>
      <p:stSnd>
        <p:snd r:embed="rId2" name="chimes.wav"/>
      </p:stSnd>
    </p:sndAc>
  </p:transition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D9B6570-9994-487D-B8CE-53E02508D52A}" type="slidenum">
              <a:rPr lang="en-US"/>
              <a:pPr>
                <a:defRPr/>
              </a:pPr>
              <a:t>53</a:t>
            </a:fld>
            <a:endParaRPr lang="en-US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016500"/>
          </a:xfrm>
        </p:spPr>
        <p:txBody>
          <a:bodyPr>
            <a:normAutofit/>
          </a:bodyPr>
          <a:lstStyle/>
          <a:p>
            <a:pPr marL="365760" indent="-256032" algn="ctr"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el-GR" sz="60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φ = α</a:t>
            </a:r>
            <a:r>
              <a:rPr lang="ru-RU" sz="60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el-GR" sz="60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λ</a:t>
            </a:r>
            <a:r>
              <a:rPr lang="ru-RU" sz="60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 (2)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ru-RU" sz="3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мұндағы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l-GR" sz="32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φ</a:t>
            </a:r>
            <a:r>
              <a:rPr lang="el-GR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поляризация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жазықтығының мольдік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айналу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шамасы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Поляризациялану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жазықтығы мольдік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не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меншікті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айналуының жарық толқынының ұзындығына тәуелділігін оптикалық айналу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дисперсиясы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(ОАД)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деп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атайды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  <p:sndAc>
      <p:stSnd>
        <p:snd r:embed="rId2" name="chimes.wav"/>
      </p:stSnd>
    </p:sndAc>
  </p:transition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622E97-665B-4924-801C-7068D06C2383}" type="slidenum">
              <a:rPr lang="en-US"/>
              <a:pPr>
                <a:defRPr/>
              </a:pPr>
              <a:t>54</a:t>
            </a:fld>
            <a:endParaRPr lang="en-US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864100"/>
          </a:xfrm>
        </p:spPr>
        <p:txBody>
          <a:bodyPr>
            <a:normAutofit/>
          </a:bodyPr>
          <a:lstStyle/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Оптикалық айналу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толқын ұзындығы кішірейген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сайын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әуелі артады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да, </a:t>
            </a:r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сосын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ол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сіңіру спектрінің жолақ аймағында ең жоғарғы мәніне 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максимумге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жетіп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ең кіші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800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минимумге</a:t>
            </a:r>
            <a:r>
              <a:rPr lang="ru-RU" sz="28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мәнге дейін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түсіп, баяу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өсе бастайды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және 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оны </a:t>
            </a:r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Коттон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эффектісі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дейді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el-GR" sz="36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α=(φ</a:t>
            </a:r>
            <a:r>
              <a:rPr lang="ru-RU" sz="36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мах-</a:t>
            </a:r>
            <a:r>
              <a:rPr lang="el-GR" sz="36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φ</a:t>
            </a:r>
            <a:r>
              <a:rPr lang="ru-RU" sz="3600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мін</a:t>
            </a:r>
            <a:r>
              <a:rPr lang="ru-RU" sz="36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): 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100 </a:t>
            </a:r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шамасын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амплитуда </a:t>
            </a:r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деп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атайды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ал </a:t>
            </a:r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толқын ұзындығы өсі бойындағы арақашықтықты Коттон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эффектісінін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ені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дейді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  <p:sndAc>
      <p:stSnd>
        <p:snd r:embed="rId2" name="chimes.wav"/>
      </p:stSnd>
    </p:sndAc>
  </p:transition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B51EA4B-98BB-47E7-ACC3-B820121145E1}" type="slidenum">
              <a:rPr lang="en-US"/>
              <a:pPr>
                <a:defRPr/>
              </a:pPr>
              <a:t>55</a:t>
            </a:fld>
            <a:endParaRPr lang="en-US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4940300"/>
          </a:xfrm>
        </p:spPr>
        <p:txBody>
          <a:bodyPr>
            <a:noAutofit/>
          </a:bodyPr>
          <a:lstStyle/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Поляризациялау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жазықтығының айналуы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байқалмайтын жарық толқынының ұзындығын нөлдік айналу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толқын ұзындығы деп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атайды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Құрамдас бөліктің 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 </a:t>
            </a:r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солға 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 </a:t>
            </a:r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және оңға 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4ДР </a:t>
            </a:r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айналудың берілген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ортада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өздеріне сәйкес 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сыну </a:t>
            </a:r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көрсеткіштері 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н_Л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және н_Р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және 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осы </a:t>
            </a:r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ортадағы мольдік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сіңіру көбейткіштері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l-G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ε_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 </a:t>
            </a:r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және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l-G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ε_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 бар. </a:t>
            </a:r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Бұлардың айырмасы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сақиналы дихроизмді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сипаттайды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ru-RU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365760" indent="-256032" algn="ctr"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el-GR" sz="54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Δε=ε_</a:t>
            </a:r>
            <a:r>
              <a:rPr lang="ru-RU" sz="54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Л-</a:t>
            </a:r>
            <a:r>
              <a:rPr lang="el-GR" sz="54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ε_</a:t>
            </a:r>
            <a:r>
              <a:rPr lang="ru-RU" sz="54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Р. (3)</a:t>
            </a:r>
            <a:endParaRPr lang="ru-RU" sz="5400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  <p:sndAc>
      <p:stSnd>
        <p:snd r:embed="rId2" name="chimes.wav"/>
      </p:stSnd>
    </p:sndAc>
  </p:transition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7F5E2D6-EBCF-4ED1-9D9D-1FB90F5EB0BD}" type="slidenum">
              <a:rPr lang="en-US"/>
              <a:pPr>
                <a:defRPr/>
              </a:pPr>
              <a:t>56</a:t>
            </a:fld>
            <a:endParaRPr lang="en-US"/>
          </a:p>
        </p:txBody>
      </p:sp>
      <p:pic>
        <p:nvPicPr>
          <p:cNvPr id="69633" name="Содержимое 3" descr="polarimr.gif"/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ransition>
    <p:dissolve/>
    <p:sndAc>
      <p:stSnd>
        <p:snd r:embed="rId2" name="chimes.wav"/>
      </p:stSnd>
    </p:sndAc>
  </p:transition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443FE7B-5AC2-41EB-9FBB-AFFC2A393DFF}" type="slidenum">
              <a:rPr lang="en-US"/>
              <a:pPr>
                <a:defRPr/>
              </a:pPr>
              <a:t>57</a:t>
            </a:fld>
            <a:endParaRPr lang="en-US"/>
          </a:p>
        </p:txBody>
      </p:sp>
      <p:pic>
        <p:nvPicPr>
          <p:cNvPr id="70657" name="Содержимое 3" descr="Эллипстікті_өрнек.JPG"/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457200" y="1752600"/>
            <a:ext cx="8412163" cy="274320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Бұл мольдік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эллипстікті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өрнектейді: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  <p:sndAc>
      <p:stSnd>
        <p:snd r:embed="rId2" name="chimes.wav"/>
      </p:stSnd>
    </p:sndAc>
  </p:transition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FE64750-40B2-4EED-A628-8EEA140A79CE}" type="slidenum">
              <a:rPr lang="en-US"/>
              <a:pPr>
                <a:defRPr/>
              </a:pPr>
              <a:t>58</a:t>
            </a:fld>
            <a:endParaRPr lang="en-US"/>
          </a:p>
        </p:txBody>
      </p:sp>
      <p:pic>
        <p:nvPicPr>
          <p:cNvPr id="71681" name="Содержимое 3" descr="6_3оптикалық_айналдыру.JPG"/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914400" y="1828800"/>
            <a:ext cx="7315200" cy="4168775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Оптикалық айналдыру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диспермсияның қисығы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  <p:sndAc>
      <p:stSnd>
        <p:snd r:embed="rId2" name="chimes.wav"/>
      </p:stSnd>
    </p:sndAc>
  </p:transition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CF5AF7-013C-46D8-A864-52357DFA6A5C}" type="slidenum">
              <a:rPr lang="en-US"/>
              <a:pPr>
                <a:defRPr/>
              </a:pPr>
              <a:t>59</a:t>
            </a:fld>
            <a:endParaRPr lang="en-US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711700"/>
          </a:xfrm>
        </p:spPr>
        <p:txBody>
          <a:bodyPr>
            <a:normAutofit/>
          </a:bodyPr>
          <a:lstStyle/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Көптеген органикалық және координациялық қосылыстардың информациясы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мен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стереохимиялық кұрылымы жайлы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бағалы деректерді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алуға жарық толқын ұзындығына тәуелді сақиналы 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дихроизм, </a:t>
            </a:r>
            <a:r>
              <a:rPr lang="ru-RU" sz="32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ОАД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қисығы және Коттон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эффектісі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сипаттамасы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мүмкіндік береді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  <p:sndAc>
      <p:stSnd>
        <p:snd r:embed="rId2" name="chimes.wav"/>
      </p:stSnd>
    </p:sndAc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4DE064-6855-4A92-931C-9A3A19A47158}" type="slidenum">
              <a:rPr lang="en-US"/>
              <a:pPr>
                <a:defRPr/>
              </a:pPr>
              <a:t>6</a:t>
            </a:fld>
            <a:endParaRPr lang="en-US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525963"/>
          </a:xfrm>
        </p:spPr>
        <p:txBody>
          <a:bodyPr>
            <a:normAutofit/>
          </a:bodyPr>
          <a:lstStyle/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sz="3200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Рефрактометрлік</a:t>
            </a:r>
            <a:r>
              <a:rPr lang="ru-RU" sz="32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әдіс 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оптикалық талдау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"әдістерінің ертерек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дамыған түрі.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Бұл </a:t>
            </a:r>
            <a:r>
              <a:rPr lang="ru-RU" sz="32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И.Ньютон, Л.Эйлер, М.Ломоносов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сияқты ғұлама ғалымдардың еңбектері негізінде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танылған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Рефрактометрлік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әдіс жарықтың сынуын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зерттеуде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және жеке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әрі күрделі заттарды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талдауда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өзінің мәнін жойған емес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Бұл әдіс берілген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заттың 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сыну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коэффициентін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өлшеп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анықтауға сүйенеді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  <p:sndAc>
      <p:stSnd>
        <p:snd r:embed="rId2" name="chimes.wav"/>
      </p:stSnd>
    </p:sndAc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9801BD-B93C-4EFE-9548-3A75EAEC1858}" type="slidenum">
              <a:rPr lang="en-US"/>
              <a:pPr>
                <a:defRPr/>
              </a:pPr>
              <a:t>7</a:t>
            </a:fld>
            <a:endParaRPr lang="en-US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4940300"/>
          </a:xfrm>
        </p:spPr>
        <p:txBody>
          <a:bodyPr>
            <a:normAutofit lnSpcReduction="10000"/>
          </a:bodyPr>
          <a:lstStyle/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sz="28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Сыну </a:t>
            </a:r>
            <a:r>
              <a:rPr lang="ru-RU" sz="2800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керсеткіші</a:t>
            </a:r>
            <a:r>
              <a:rPr lang="ru-RU" sz="28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балқу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қайнау температуралары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меншікті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салмақ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мольдік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сіңіру көбейткіші сияқты әр зат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үшін тұрақты шама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 Сыну </a:t>
            </a:r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көрсеткіші абсолютті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(Н) </a:t>
            </a:r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салыстырмалы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болып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бөлінеді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ru-RU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Ауаның абсолютті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сыну </a:t>
            </a:r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көрсеткіші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365760" indent="-256032" algn="ctr"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ru-RU" sz="60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НБ = Ц0/</a:t>
            </a:r>
            <a:r>
              <a:rPr lang="ru-RU" sz="6000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Ца=</a:t>
            </a:r>
            <a:r>
              <a:rPr lang="ru-RU" sz="60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1,00027. (1)</a:t>
            </a:r>
            <a:endParaRPr lang="ru-RU" sz="6000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  <p:sndAc>
      <p:stSnd>
        <p:snd r:embed="rId2" name="chimes.wav"/>
      </p:stSnd>
    </p:sndAc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54656D-D5E5-4F04-9630-D773DBAAF348}" type="slidenum">
              <a:rPr lang="en-US"/>
              <a:pPr>
                <a:defRPr/>
              </a:pPr>
              <a:t>8</a:t>
            </a:fld>
            <a:endParaRPr lang="en-US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787900"/>
          </a:xfrm>
        </p:spPr>
        <p:txBody>
          <a:bodyPr>
            <a:normAutofit lnSpcReduction="10000"/>
          </a:bodyPr>
          <a:lstStyle/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мұндағы 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С0 </a:t>
            </a:r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және Са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жарықтың ауасыз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кеңістіктегі және ауадағы жылдамдығы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 Ал </a:t>
            </a:r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басқа заттардың ауаға қатынасты шартты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сыну </a:t>
            </a:r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көрсеткіштері өлшенген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олардын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мәні анықтамалық кестелерде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келтірілген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және олар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ауадағы жарық жылдамдығының берілген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ортадағы жарық жылдамдығына 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С0 </a:t>
            </a:r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қатынасымен анықталады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365760" indent="-256032" algn="ctr"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ru-RU" sz="5400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н=Ца</a:t>
            </a:r>
            <a:r>
              <a:rPr lang="ru-RU" sz="54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/</a:t>
            </a:r>
            <a:r>
              <a:rPr lang="ru-RU" sz="5400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Цх=Н</a:t>
            </a:r>
            <a:r>
              <a:rPr lang="ru-RU" sz="54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(л,00027 </a:t>
            </a:r>
            <a:r>
              <a:rPr lang="ru-RU" sz="5400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Цұ</a:t>
            </a:r>
            <a:r>
              <a:rPr lang="ru-RU" sz="54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), (2)</a:t>
            </a:r>
            <a:endParaRPr lang="ru-RU" sz="5400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  <p:sndAc>
      <p:stSnd>
        <p:snd r:embed="rId2" name="chimes.wav"/>
      </p:stSnd>
    </p:sndAc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4942F11-0E4D-4038-999B-4A9F8470B3FA}" type="slidenum">
              <a:rPr lang="en-US"/>
              <a:pPr>
                <a:defRPr/>
              </a:pPr>
              <a:t>9</a:t>
            </a:fld>
            <a:endParaRPr lang="en-US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33400" y="1143000"/>
            <a:ext cx="8229600" cy="4525963"/>
          </a:xfrm>
        </p:spPr>
        <p:txBody>
          <a:bodyPr>
            <a:normAutofit/>
          </a:bodyPr>
          <a:lstStyle/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sz="4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мұндағы н</a:t>
            </a:r>
            <a: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4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талданатын</a:t>
            </a:r>
            <a: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заттың шартты</a:t>
            </a:r>
            <a: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сыну </a:t>
            </a:r>
            <a:r>
              <a:rPr lang="ru-RU" sz="4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көрсеткіші</a:t>
            </a:r>
            <a: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4000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ru-RU" sz="40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-</a:t>
            </a:r>
            <a: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ауадағы жарық жылдамдығы</a:t>
            </a:r>
            <a: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ru-RU" sz="4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sz="40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С0</a:t>
            </a:r>
            <a: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4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өлшенетін ортадағы жарық жылдамдығы</a:t>
            </a:r>
            <a: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  <a:endParaRPr lang="ru-RU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  <p:sndAc>
      <p:stSnd>
        <p:snd r:embed="rId2" name="chimes.wav"/>
      </p:stSnd>
    </p:sndAc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Открытая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2.xml><?xml version="1.0" encoding="utf-8"?>
<a:themeOverride xmlns:a="http://schemas.openxmlformats.org/drawingml/2006/main">
  <a:clrScheme name="Открытая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3.xml><?xml version="1.0" encoding="utf-8"?>
<a:themeOverride xmlns:a="http://schemas.openxmlformats.org/drawingml/2006/main">
  <a:clrScheme name="Открытая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4.xml><?xml version="1.0" encoding="utf-8"?>
<a:themeOverride xmlns:a="http://schemas.openxmlformats.org/drawingml/2006/main">
  <a:clrScheme name="Открытая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65</TotalTime>
  <Words>1439</Words>
  <Application>Microsoft Office PowerPoint</Application>
  <PresentationFormat>Экран (4:3)</PresentationFormat>
  <Paragraphs>79</Paragraphs>
  <Slides>59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Шаблон оформления</vt:lpstr>
      </vt:variant>
      <vt:variant>
        <vt:i4>12</vt:i4>
      </vt:variant>
      <vt:variant>
        <vt:lpstr>Заголовки слайдов</vt:lpstr>
      </vt:variant>
      <vt:variant>
        <vt:i4>59</vt:i4>
      </vt:variant>
    </vt:vector>
  </HeadingPairs>
  <TitlesOfParts>
    <vt:vector size="78" baseType="lpstr">
      <vt:lpstr>Arial</vt:lpstr>
      <vt:lpstr>Lucida Sans Unicode</vt:lpstr>
      <vt:lpstr>Wingdings 3</vt:lpstr>
      <vt:lpstr>Verdana</vt:lpstr>
      <vt:lpstr>Wingdings 2</vt:lpstr>
      <vt:lpstr>Calibri</vt:lpstr>
      <vt:lpstr>Times New Roman</vt:lpstr>
      <vt:lpstr>Открытая</vt:lpstr>
      <vt:lpstr>Открытая</vt:lpstr>
      <vt:lpstr>Открытая</vt:lpstr>
      <vt:lpstr>Открытая</vt:lpstr>
      <vt:lpstr>Открытая</vt:lpstr>
      <vt:lpstr>Открытая</vt:lpstr>
      <vt:lpstr>Открытая</vt:lpstr>
      <vt:lpstr>Открытая</vt:lpstr>
      <vt:lpstr>Открытая</vt:lpstr>
      <vt:lpstr>Открытая</vt:lpstr>
      <vt:lpstr>Открытая</vt:lpstr>
      <vt:lpstr>Открытая</vt:lpstr>
      <vt:lpstr>Рефрактометрия. Поляриметрия.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  <vt:lpstr>Слайд 38</vt:lpstr>
      <vt:lpstr>Слайд 39</vt:lpstr>
      <vt:lpstr>Слайд 40</vt:lpstr>
      <vt:lpstr>Слайд 41</vt:lpstr>
      <vt:lpstr>Слайд 42</vt:lpstr>
      <vt:lpstr>Слайд 43</vt:lpstr>
      <vt:lpstr>Слайд 44</vt:lpstr>
      <vt:lpstr>Слайд 45</vt:lpstr>
      <vt:lpstr>Слайд 46</vt:lpstr>
      <vt:lpstr>Слайд 47</vt:lpstr>
      <vt:lpstr>Слайд 48</vt:lpstr>
      <vt:lpstr>Слайд 49</vt:lpstr>
      <vt:lpstr>Слайд 50</vt:lpstr>
      <vt:lpstr>Слайд 51</vt:lpstr>
      <vt:lpstr>Слайд 52</vt:lpstr>
      <vt:lpstr>Слайд 53</vt:lpstr>
      <vt:lpstr>Слайд 54</vt:lpstr>
      <vt:lpstr>Слайд 55</vt:lpstr>
      <vt:lpstr>Слайд 56</vt:lpstr>
      <vt:lpstr>Слайд 57</vt:lpstr>
      <vt:lpstr>Слайд 58</vt:lpstr>
      <vt:lpstr>Слайд 59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Рефрактометрия</dc:title>
  <cp:lastModifiedBy>Student</cp:lastModifiedBy>
  <cp:revision>14</cp:revision>
  <dcterms:modified xsi:type="dcterms:W3CDTF">2013-05-02T09:58:46Z</dcterms:modified>
</cp:coreProperties>
</file>