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8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735763" cy="9869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varScale="1">
        <p:scale>
          <a:sx n="71" d="100"/>
          <a:sy n="71" d="100"/>
        </p:scale>
        <p:origin x="-96"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505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5FE75442-E5EE-4301-9BB4-7E41AFEF0FB7}" type="datetimeFigureOut">
              <a:rPr lang="ru-RU"/>
              <a:pPr/>
              <a:t>02.05.2013</a:t>
            </a:fld>
            <a:endParaRPr lang="ru-RU"/>
          </a:p>
        </p:txBody>
      </p:sp>
      <p:sp>
        <p:nvSpPr>
          <p:cNvPr id="45060"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5061"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5062"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5063"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DA054AB-3AEB-4278-8387-CB09DE559E79}"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fld id="{3479121C-E151-4A09-860D-B80434F460B4}" type="datetime1">
              <a:rPr lang="en-US"/>
              <a:pPr>
                <a:defRPr/>
              </a:pPr>
              <a:t>5/2/2013</a:t>
            </a:fld>
            <a:endParaRPr lang="en-US"/>
          </a:p>
        </p:txBody>
      </p:sp>
      <p:sp>
        <p:nvSpPr>
          <p:cNvPr id="12" name="Нижний колонтитул 18"/>
          <p:cNvSpPr>
            <a:spLocks noGrp="1"/>
          </p:cNvSpPr>
          <p:nvPr>
            <p:ph type="ftr" sz="quarter" idx="11"/>
          </p:nvPr>
        </p:nvSpPr>
        <p:spPr/>
        <p:txBody>
          <a:bodyPr/>
          <a:lstStyle>
            <a:lvl1pPr>
              <a:defRPr>
                <a:solidFill>
                  <a:srgbClr val="E8F0F4"/>
                </a:solidFill>
              </a:defRPr>
            </a:lvl1pPr>
          </a:lstStyle>
          <a:p>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8A974C52-75E4-440F-B902-9C36CB4DC11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176227E-BC36-4975-9627-E2A5FD2D1016}"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0A1996AF-703A-4DF4-916B-214B099CCA3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A90BAC7-3C74-4C0D-9F98-4813358E933B}"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16162279-497E-4F47-B138-F6F8D8EA967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B7C35DDF-26D2-4681-93D5-D3DC907AA5ED}"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097DE8C9-2D98-4B0C-9095-C14754E22F4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E6A23D90-E379-41D3-9A07-5C6C2DF224F0}" type="datetime1">
              <a:rPr lang="en-US"/>
              <a:pPr>
                <a:defRPr/>
              </a:pPr>
              <a:t>5/2/2013</a:t>
            </a:fld>
            <a:endParaRPr lang="en-US"/>
          </a:p>
        </p:txBody>
      </p:sp>
      <p:sp>
        <p:nvSpPr>
          <p:cNvPr id="7" name="Нижний колонтитул 4"/>
          <p:cNvSpPr>
            <a:spLocks noGrp="1"/>
          </p:cNvSpPr>
          <p:nvPr>
            <p:ph type="ftr" sz="quarter" idx="11"/>
          </p:nvPr>
        </p:nvSpPr>
        <p:spPr/>
        <p:txBody>
          <a:bodyPr/>
          <a:lstStyle>
            <a:lvl1pPr>
              <a:defRPr/>
            </a:lvl1pPr>
          </a:lstStyle>
          <a:p>
            <a:endParaRPr lang="ru-RU"/>
          </a:p>
        </p:txBody>
      </p:sp>
      <p:sp>
        <p:nvSpPr>
          <p:cNvPr id="8" name="Номер слайда 5"/>
          <p:cNvSpPr>
            <a:spLocks noGrp="1"/>
          </p:cNvSpPr>
          <p:nvPr>
            <p:ph type="sldNum" sz="quarter" idx="12"/>
          </p:nvPr>
        </p:nvSpPr>
        <p:spPr/>
        <p:txBody>
          <a:bodyPr/>
          <a:lstStyle>
            <a:lvl1pPr>
              <a:defRPr/>
            </a:lvl1pPr>
            <a:extLst/>
          </a:lstStyle>
          <a:p>
            <a:pPr>
              <a:defRPr/>
            </a:pPr>
            <a:fld id="{FD5B368A-5BE6-41C3-801E-EC0A009E5B6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FB3312F4-2F27-40EE-832F-0FFB89D13CC5}" type="datetime1">
              <a:rPr lang="en-US"/>
              <a:pPr>
                <a:defRPr/>
              </a:pPr>
              <a:t>5/2/2013</a:t>
            </a:fld>
            <a:endParaRPr lang="en-US"/>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A2BC7B76-0B75-478E-B3C5-6CDCA0732DE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5BFD78C1-A0E9-4D04-9AB3-6FA0AD55E2C8}" type="datetime1">
              <a:rPr lang="en-US"/>
              <a:pPr>
                <a:defRPr/>
              </a:pPr>
              <a:t>5/2/2013</a:t>
            </a:fld>
            <a:endParaRPr lang="en-US"/>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extLst/>
          </a:lstStyle>
          <a:p>
            <a:pPr>
              <a:defRPr/>
            </a:pPr>
            <a:fld id="{89246E2E-88CA-4D4A-8440-8506CFA7388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5BD1EB22-EBD0-40C8-8B9F-957072DEA5E2}" type="datetime1">
              <a:rPr lang="en-US"/>
              <a:pPr>
                <a:defRPr/>
              </a:pPr>
              <a:t>5/2/2013</a:t>
            </a:fld>
            <a:endParaRPr lang="en-US"/>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extLst/>
          </a:lstStyle>
          <a:p>
            <a:pPr>
              <a:defRPr/>
            </a:pPr>
            <a:fld id="{FE2ED3C5-4A91-4C8D-A57A-D9054654B26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CEA76F08-8703-4D46-BC27-7DC6B39A2A1B}" type="datetime1">
              <a:rPr lang="en-US"/>
              <a:pPr>
                <a:defRPr/>
              </a:pPr>
              <a:t>5/2/2013</a:t>
            </a:fld>
            <a:endParaRPr lang="en-US"/>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pPr>
              <a:defRPr/>
            </a:pPr>
            <a:fld id="{814060C9-560A-4C21-AF2C-00AFC8F0F52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73EABA34-B3CE-4A9E-A0FE-60AFE764A998}" type="datetime1">
              <a:rPr lang="en-US"/>
              <a:pPr>
                <a:defRPr/>
              </a:pPr>
              <a:t>5/2/2013</a:t>
            </a:fld>
            <a:endParaRPr lang="en-US"/>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EB3ECA4A-9E6C-424A-A3CC-C5301AC2414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fld id="{8FAA72DF-4996-4D3B-AFA7-82520DDE0B36}" type="datetime1">
              <a:rPr lang="en-US"/>
              <a:pPr>
                <a:defRPr/>
              </a:pPr>
              <a:t>5/2/2013</a:t>
            </a:fld>
            <a:endParaRPr lang="en-US"/>
          </a:p>
        </p:txBody>
      </p:sp>
      <p:sp>
        <p:nvSpPr>
          <p:cNvPr id="12" name="Нижний колонтитул 5"/>
          <p:cNvSpPr>
            <a:spLocks noGrp="1"/>
          </p:cNvSpPr>
          <p:nvPr>
            <p:ph type="ftr" sz="quarter" idx="11"/>
          </p:nvPr>
        </p:nvSpPr>
        <p:spPr/>
        <p:txBody>
          <a:bodyPr/>
          <a:lstStyle>
            <a:lvl1pPr>
              <a:defRPr/>
            </a:lvl1pPr>
          </a:lstStyle>
          <a:p>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DA095192-B27B-4D1E-B3BB-68413DA13C8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6EB838BE-D184-4D2E-9526-6F5AA61D7882}" type="datetime1">
              <a:rPr lang="en-US"/>
              <a:pPr>
                <a:defRPr/>
              </a:pPr>
              <a:t>5/2/2013</a:t>
            </a:fld>
            <a:endParaRPr lang="en-US"/>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D9DA0E28-65E8-4861-A068-B9ED10BE065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0" r:id="rId7"/>
    <p:sldLayoutId id="2147483677" r:id="rId8"/>
    <p:sldLayoutId id="2147483678" r:id="rId9"/>
    <p:sldLayoutId id="2147483669" r:id="rId10"/>
    <p:sldLayoutId id="2147483668"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6"/>
          <p:cNvSpPr>
            <a:spLocks noGrp="1"/>
          </p:cNvSpPr>
          <p:nvPr>
            <p:ph type="sldNum" sz="quarter" idx="12"/>
          </p:nvPr>
        </p:nvSpPr>
        <p:spPr/>
        <p:txBody>
          <a:bodyPr/>
          <a:lstStyle/>
          <a:p>
            <a:pPr>
              <a:defRPr/>
            </a:pPr>
            <a:fld id="{3D3499A7-03AF-4F6B-A8D3-2FC39F801522}" type="slidenum">
              <a:rPr lang="en-US"/>
              <a:pPr>
                <a:defRPr/>
              </a:pPr>
              <a:t>1</a:t>
            </a:fld>
            <a:endParaRPr lang="en-US"/>
          </a:p>
        </p:txBody>
      </p:sp>
      <p:sp>
        <p:nvSpPr>
          <p:cNvPr id="45058"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lgn="ctr">
              <a:defRPr/>
            </a:pP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
            </a:r>
            <a:br>
              <a:rPr lang="ru-RU" sz="3700" smtClean="0">
                <a:effectLst/>
                <a:latin typeface="Arial" charset="0"/>
              </a:rPr>
            </a:br>
            <a:r>
              <a:rPr lang="ru-RU" sz="3700" smtClean="0">
                <a:effectLst/>
                <a:latin typeface="Arial" charset="0"/>
              </a:rPr>
              <a:t>Оптикалы</a:t>
            </a:r>
            <a:r>
              <a:rPr lang="kk-KZ" sz="3700" smtClean="0">
                <a:effectLst/>
                <a:latin typeface="Arial" charset="0"/>
              </a:rPr>
              <a:t>қ анализ әдістері. Колометрия. Фотоколориметрия.</a:t>
            </a:r>
            <a:endParaRPr lang="ru-RU" sz="3700" smtClean="0">
              <a:effectLst/>
              <a:latin typeface="Arial" charset="0"/>
            </a:endParaRPr>
          </a:p>
        </p:txBody>
      </p:sp>
      <p:sp>
        <p:nvSpPr>
          <p:cNvPr id="13314" name="Rectangle 3"/>
          <p:cNvSpPr>
            <a:spLocks noGrp="1"/>
          </p:cNvSpPr>
          <p:nvPr>
            <p:ph type="body" idx="4294967295"/>
          </p:nvPr>
        </p:nvSpPr>
        <p:spPr/>
        <p:txBody>
          <a:bodyPr/>
          <a:lstStyle/>
          <a:p>
            <a:endParaRPr lang="ru-RU"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F4D3573D-7F69-4D0A-BA9F-D6756EFEFB8C}" type="slidenum">
              <a:rPr lang="en-US"/>
              <a:pPr>
                <a:defRPr/>
              </a:pPr>
              <a:t>10</a:t>
            </a:fld>
            <a:endParaRPr lang="en-US"/>
          </a:p>
        </p:txBody>
      </p:sp>
      <p:graphicFrame>
        <p:nvGraphicFramePr>
          <p:cNvPr id="4" name="Содержимое 3"/>
          <p:cNvGraphicFramePr>
            <a:graphicFrameLocks noGrp="1"/>
          </p:cNvGraphicFramePr>
          <p:nvPr>
            <p:ph idx="1"/>
          </p:nvPr>
        </p:nvGraphicFramePr>
        <p:xfrm>
          <a:off x="357188" y="2000250"/>
          <a:ext cx="8429625" cy="3746500"/>
        </p:xfrm>
        <a:graphic>
          <a:graphicData uri="http://schemas.openxmlformats.org/drawingml/2006/table">
            <a:tbl>
              <a:tblPr/>
              <a:tblGrid>
                <a:gridCol w="4252912"/>
                <a:gridCol w="4176713"/>
              </a:tblGrid>
              <a:tr h="149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Ерітінді сіңіретін спектр </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бөлігінің түсі</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Ерітіндінің түсі</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9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қызыл</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көк</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9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көк</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қызыл</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9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сары</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жасыл</a:t>
                      </a:r>
                      <a:endParaRPr kumimoji="0" lang="en-US" sz="3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Заголовок 2"/>
          <p:cNvSpPr>
            <a:spLocks noGrp="1"/>
          </p:cNvSpPr>
          <p:nvPr>
            <p:ph type="title"/>
          </p:nvPr>
        </p:nvSpPr>
        <p:spPr>
          <a:xfrm>
            <a:off x="642910" y="428604"/>
            <a:ext cx="8229600" cy="1225536"/>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kk-KZ"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kk-KZ"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Затты фотоколориметриялық анализге дайындау</a:t>
            </a:r>
            <a:r>
              <a:rPr lang="en-US"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kk-KZ" sz="27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Көптеген  біртекті жүйелердің көзге көрінетін спектрдің бір бөлігін сіңіріп түрлі түске боялуға қабілеті бар. Оны мына кестеден көруге болады:</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7AA85749-BFC4-489A-A382-44E19EADED6F}" type="slidenum">
              <a:rPr lang="en-US"/>
              <a:pPr>
                <a:defRPr/>
              </a:pPr>
              <a:t>11</a:t>
            </a:fld>
            <a:endParaRPr lang="en-US"/>
          </a:p>
        </p:txBody>
      </p:sp>
      <p:sp>
        <p:nvSpPr>
          <p:cNvPr id="23553" name="Содержимое 1"/>
          <p:cNvSpPr>
            <a:spLocks noGrp="1"/>
          </p:cNvSpPr>
          <p:nvPr>
            <p:ph idx="1"/>
          </p:nvPr>
        </p:nvSpPr>
        <p:spPr>
          <a:xfrm>
            <a:off x="457200" y="428625"/>
            <a:ext cx="8229600" cy="5578475"/>
          </a:xfrm>
        </p:spPr>
        <p:txBody>
          <a:bodyPr/>
          <a:lstStyle/>
          <a:p>
            <a:pPr algn="ctr" eaLnBrk="1" hangingPunct="1"/>
            <a:r>
              <a:rPr lang="kk-KZ" smtClean="0">
                <a:latin typeface="Times New Roman" pitchFamily="18" charset="0"/>
                <a:cs typeface="Times New Roman" pitchFamily="18" charset="0"/>
              </a:rPr>
              <a:t>Спектр бөліктерін кейбір ерітінділер сіңіре алмайды, сондықтан ондай ерітінділер түссіз немесе  өте солғын түсті болады. Фотометриялық анализді жүргізу үшін мұндай ерітінділерді әдейі реакциялар жүргізіп түсін қанықтандырады. Осы  реакциялар  </a:t>
            </a:r>
            <a:r>
              <a:rPr lang="kk-KZ" i="1" smtClean="0">
                <a:latin typeface="Times New Roman" pitchFamily="18" charset="0"/>
                <a:cs typeface="Times New Roman" pitchFamily="18" charset="0"/>
              </a:rPr>
              <a:t>ф о т о м е т р и я л ы қ   р е а к ц и я л а р</a:t>
            </a:r>
            <a:r>
              <a:rPr lang="kk-KZ" smtClean="0">
                <a:latin typeface="Times New Roman" pitchFamily="18" charset="0"/>
                <a:cs typeface="Times New Roman" pitchFamily="18" charset="0"/>
              </a:rPr>
              <a:t> деп аталады. Фотометриялық реакциялар ретінде комплекс түзу, тотығу-тотықсыздану реакцияларын пайдаланады. Төмендегі кестеде кейбір фотометриялық реакциялар келтірілген:</a:t>
            </a:r>
            <a:endParaRPr lang="en-US" smtClean="0">
              <a:latin typeface="Times New Roman" pitchFamily="18" charset="0"/>
              <a:cs typeface="Times New Roman" pitchFamily="18" charset="0"/>
            </a:endParaRPr>
          </a:p>
          <a:p>
            <a:pPr algn="ctr" eaLnBrk="1" hangingPunct="1"/>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A0A55CEE-1A6B-495B-87BA-B739C6781CF8}" type="slidenum">
              <a:rPr lang="en-US"/>
              <a:pPr>
                <a:defRPr/>
              </a:pPr>
              <a:t>12</a:t>
            </a:fld>
            <a:endParaRPr lang="en-US"/>
          </a:p>
        </p:txBody>
      </p:sp>
      <p:graphicFrame>
        <p:nvGraphicFramePr>
          <p:cNvPr id="4" name="Содержимое 3"/>
          <p:cNvGraphicFramePr>
            <a:graphicFrameLocks noGrp="1"/>
          </p:cNvGraphicFramePr>
          <p:nvPr>
            <p:ph idx="1"/>
          </p:nvPr>
        </p:nvGraphicFramePr>
        <p:xfrm>
          <a:off x="142875" y="357188"/>
          <a:ext cx="8858250" cy="5429250"/>
        </p:xfrm>
        <a:graphic>
          <a:graphicData uri="http://schemas.openxmlformats.org/drawingml/2006/table">
            <a:tbl>
              <a:tblPr/>
              <a:tblGrid>
                <a:gridCol w="1768475"/>
                <a:gridCol w="2025650"/>
                <a:gridCol w="2036763"/>
                <a:gridCol w="1657350"/>
                <a:gridCol w="1370012"/>
              </a:tblGrid>
              <a:tr h="148113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kk-KZ"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Анықталатын ион</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kk-KZ"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Ионның түсі</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kk-KZ"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Фотометриялық реакция</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Түсінің интенсивтілігі өлшенетін ионның</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73977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формуласы</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Түсі</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3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Сu</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солғын көгілдір</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комплекс түзу</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[Сu(NН</a:t>
                      </a:r>
                      <a:r>
                        <a:rPr kumimoji="0" lang="kk-KZ" sz="2800" b="0" i="0" u="none" strike="noStrike" cap="none" normalizeH="0" baseline="-25000" smtClean="0">
                          <a:ln>
                            <a:noFill/>
                          </a:ln>
                          <a:solidFill>
                            <a:schemeClr val="tx1"/>
                          </a:solidFill>
                          <a:effectLst/>
                          <a:latin typeface="Times New Roman" pitchFamily="18" charset="0"/>
                          <a:cs typeface="Times New Roman" pitchFamily="18" charset="0"/>
                        </a:rPr>
                        <a:t>3</a:t>
                      </a: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a:t>
                      </a:r>
                      <a:r>
                        <a:rPr kumimoji="0" lang="kk-KZ" sz="28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қою көк</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3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Ғе</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3+</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солғын сары</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комплекс түзу</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[Ғе(SСN)</a:t>
                      </a:r>
                      <a:r>
                        <a:rPr kumimoji="0" lang="kk-KZ" sz="28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қан-қызыл</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81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Мn</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түссіз</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тотығу-тотықсыздану</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800" b="0" i="0" u="none" strike="noStrike" cap="none" normalizeH="0" baseline="0" smtClean="0">
                          <a:ln>
                            <a:noFill/>
                          </a:ln>
                          <a:solidFill>
                            <a:schemeClr val="tx1"/>
                          </a:solidFill>
                          <a:effectLst/>
                          <a:latin typeface="Times New Roman" pitchFamily="18" charset="0"/>
                          <a:cs typeface="Times New Roman" pitchFamily="18" charset="0"/>
                        </a:rPr>
                        <a:t>МnО</a:t>
                      </a:r>
                      <a:r>
                        <a:rPr kumimoji="0" lang="kk-KZ" sz="28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қызыл-күлгін</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06354F49-862D-4C9C-9FED-2282167DC8DA}" type="slidenum">
              <a:rPr lang="en-US"/>
              <a:pPr>
                <a:defRPr/>
              </a:pPr>
              <a:t>13</a:t>
            </a:fld>
            <a:endParaRPr lang="en-US"/>
          </a:p>
        </p:txBody>
      </p:sp>
      <p:sp>
        <p:nvSpPr>
          <p:cNvPr id="3" name="Заголовок 2"/>
          <p:cNvSpPr>
            <a:spLocks noGrp="1"/>
          </p:cNvSpPr>
          <p:nvPr>
            <p:ph type="title"/>
          </p:nvPr>
        </p:nvSpPr>
        <p:spPr>
          <a:xfrm>
            <a:off x="285720" y="3143248"/>
            <a:ext cx="8229600" cy="1143000"/>
          </a:xfrm>
        </p:spPr>
        <p:txBody>
          <a:bodyPr>
            <a:normAutofit fontScale="90000"/>
          </a:bodyPr>
          <a:lstStyle/>
          <a:p>
            <a:pPr algn="ctr" eaLnBrk="1" fontAlgn="auto" hangingPunct="1">
              <a:spcAft>
                <a:spcPts val="0"/>
              </a:spcAft>
              <a:defRPr/>
            </a:pPr>
            <a:r>
              <a:rPr lang="kk-KZ"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Фотометриялық  реакцияға түсіру  арқылы 	 дайындалған ерітіндінің түсінің  интенсивтілігі (қоюлығы) фотоэлектроколориметрде өлшенеді.</a:t>
            </a:r>
            <a:r>
              <a:rPr lang="en-US" dirty="0" smtClean="0"/>
              <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2FE1453-C487-4A8D-90AC-D6740CE59B51}" type="slidenum">
              <a:rPr lang="en-US"/>
              <a:pPr>
                <a:defRPr/>
              </a:pPr>
              <a:t>14</a:t>
            </a:fld>
            <a:endParaRPr lang="en-US"/>
          </a:p>
        </p:txBody>
      </p:sp>
      <p:sp>
        <p:nvSpPr>
          <p:cNvPr id="26625" name="Содержимое 1"/>
          <p:cNvSpPr>
            <a:spLocks noGrp="1"/>
          </p:cNvSpPr>
          <p:nvPr>
            <p:ph idx="1"/>
          </p:nvPr>
        </p:nvSpPr>
        <p:spPr>
          <a:xfrm>
            <a:off x="428625" y="1928813"/>
            <a:ext cx="8229600" cy="4525962"/>
          </a:xfrm>
        </p:spPr>
        <p:txBody>
          <a:bodyPr/>
          <a:lstStyle/>
          <a:p>
            <a:pPr eaLnBrk="1" hangingPunct="1"/>
            <a:r>
              <a:rPr lang="kk-KZ" i="1" smtClean="0"/>
              <a:t>І-ш і   з а ң д ы</a:t>
            </a:r>
            <a:r>
              <a:rPr lang="kk-KZ" smtClean="0"/>
              <a:t>  1729 ж Бугер ашқан, ал 1760 ж Ламберт нақтылаған. </a:t>
            </a:r>
            <a:r>
              <a:rPr lang="kk-KZ" i="1" smtClean="0"/>
              <a:t>Заңның анықтамасы:</a:t>
            </a:r>
            <a:r>
              <a:rPr lang="kk-KZ" smtClean="0"/>
              <a:t> </a:t>
            </a:r>
            <a:r>
              <a:rPr lang="kk-KZ" b="1" smtClean="0"/>
              <a:t>Сіңірілген жарықтың салыстырмалы  мөлшері түскен жарықтың интенсивтілігіне байланысты емес. Қалыңдығы бірдей қабаттар жарықтың бірдей мөлшерін сіңіреді</a:t>
            </a:r>
            <a:r>
              <a:rPr lang="kk-KZ" i="1" smtClean="0"/>
              <a:t>.</a:t>
            </a:r>
            <a:endParaRPr lang="en-US" smtClean="0"/>
          </a:p>
          <a:p>
            <a:pPr eaLnBrk="1" hangingPunct="1"/>
            <a:endParaRPr lang="en-US" smtClean="0"/>
          </a:p>
        </p:txBody>
      </p:sp>
      <p:sp>
        <p:nvSpPr>
          <p:cNvPr id="3" name="Заголовок 2"/>
          <p:cNvSpPr>
            <a:spLocks noGrp="1"/>
          </p:cNvSpPr>
          <p:nvPr>
            <p:ph type="title"/>
          </p:nvPr>
        </p:nvSpPr>
        <p:spPr>
          <a:xfrm>
            <a:off x="428596" y="642918"/>
            <a:ext cx="8229600" cy="1143000"/>
          </a:xfrm>
        </p:spPr>
        <p:txBody>
          <a:bodyPr>
            <a:normAutofit fontScale="90000"/>
          </a:bodyPr>
          <a:lstStyle/>
          <a:p>
            <a:pPr algn="ctr" eaLnBrk="1" fontAlgn="auto" hangingPunct="1">
              <a:spcAft>
                <a:spcPts val="0"/>
              </a:spcAft>
              <a:defRPr/>
            </a:pPr>
            <a:r>
              <a:rPr lang="kk-KZ"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Бугер-Ламберт-Бердің жарықты сіңірудің біріккен  заңы</a:t>
            </a: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9FCCA734-8D94-4D75-87E1-3597E26EE39E}" type="slidenum">
              <a:rPr lang="en-US"/>
              <a:pPr>
                <a:defRPr/>
              </a:pPr>
              <a:t>15</a:t>
            </a:fld>
            <a:endParaRPr lang="en-US"/>
          </a:p>
        </p:txBody>
      </p:sp>
      <p:sp>
        <p:nvSpPr>
          <p:cNvPr id="27649" name="Содержимое 1"/>
          <p:cNvSpPr>
            <a:spLocks noGrp="1"/>
          </p:cNvSpPr>
          <p:nvPr>
            <p:ph idx="1"/>
          </p:nvPr>
        </p:nvSpPr>
        <p:spPr/>
        <p:txBody>
          <a:bodyPr/>
          <a:lstStyle/>
          <a:p>
            <a:pPr eaLnBrk="1" hangingPunct="1"/>
            <a:r>
              <a:rPr lang="kk-KZ" i="1" smtClean="0"/>
              <a:t>ІІ-ш і  з а ң д ы </a:t>
            </a:r>
            <a:r>
              <a:rPr lang="kk-KZ" smtClean="0"/>
              <a:t> 1852 ж Бер ашқан. Бұл заң сіңірілген жарықпен ерітінді концентрациясының арасындағы байланысты сипаттайды. </a:t>
            </a:r>
            <a:r>
              <a:rPr lang="kk-KZ" i="1" smtClean="0"/>
              <a:t>Заңның анықтамасы</a:t>
            </a:r>
            <a:r>
              <a:rPr lang="kk-KZ" smtClean="0"/>
              <a:t>: </a:t>
            </a:r>
            <a:r>
              <a:rPr lang="kk-KZ" b="1" smtClean="0"/>
              <a:t>Сіңірілетін жарық энергиясының мөлшері заттың бөлшектерінің санына тура пропорционал</a:t>
            </a:r>
            <a:r>
              <a:rPr lang="kk-KZ" smtClean="0"/>
              <a:t>.</a:t>
            </a:r>
            <a:endParaRPr lang="en-US" smtClean="0"/>
          </a:p>
          <a:p>
            <a:pPr eaLnBrk="1" hangingPunct="1"/>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8FBE976C-D9DD-4F68-85C9-3178A02BFE22}" type="slidenum">
              <a:rPr lang="en-US"/>
              <a:pPr>
                <a:defRPr/>
              </a:pPr>
              <a:t>16</a:t>
            </a:fld>
            <a:endParaRPr lang="en-US"/>
          </a:p>
        </p:txBody>
      </p:sp>
      <p:sp>
        <p:nvSpPr>
          <p:cNvPr id="2" name="Содержимое 1"/>
          <p:cNvSpPr>
            <a:spLocks noGrp="1"/>
          </p:cNvSpPr>
          <p:nvPr>
            <p:ph idx="1"/>
          </p:nvPr>
        </p:nvSpPr>
        <p:spPr>
          <a:xfrm>
            <a:off x="500063" y="2928938"/>
            <a:ext cx="8229600" cy="3221037"/>
          </a:xfrm>
        </p:spPr>
        <p:txBody>
          <a:bodyPr>
            <a:normAutofit fontScale="92500" lnSpcReduction="10000"/>
          </a:bodyPr>
          <a:lstStyle/>
          <a:p>
            <a:pPr marL="365760" indent="-256032" eaLnBrk="1" fontAlgn="auto" hangingPunct="1">
              <a:spcAft>
                <a:spcPts val="0"/>
              </a:spcAft>
              <a:buFont typeface="Wingdings 3"/>
              <a:buChar char=""/>
              <a:defRPr/>
            </a:pPr>
            <a:r>
              <a:rPr lang="ru-RU" b="1" dirty="0" smtClean="0"/>
              <a:t>І = </a:t>
            </a:r>
            <a:r>
              <a:rPr lang="ru-RU" b="1" dirty="0" err="1" smtClean="0"/>
              <a:t>І</a:t>
            </a:r>
            <a:r>
              <a:rPr lang="ru-RU" b="1" baseline="-25000" dirty="0" err="1" smtClean="0"/>
              <a:t>о</a:t>
            </a:r>
            <a:r>
              <a:rPr lang="ru-RU" b="1" dirty="0" smtClean="0"/>
              <a:t> ·10 </a:t>
            </a:r>
            <a:r>
              <a:rPr lang="ru-RU" b="1" cap="all" baseline="30000" dirty="0" smtClean="0"/>
              <a:t>– </a:t>
            </a:r>
            <a:r>
              <a:rPr lang="ru-RU" b="1" cap="all" baseline="30000" dirty="0" err="1" smtClean="0"/>
              <a:t>ε</a:t>
            </a:r>
            <a:r>
              <a:rPr lang="ru-RU" b="1" cap="all" baseline="30000" dirty="0" smtClean="0"/>
              <a:t>·</a:t>
            </a:r>
            <a:r>
              <a:rPr lang="ru-RU" b="1" cap="all" baseline="30000" dirty="0" err="1" smtClean="0"/>
              <a:t>c</a:t>
            </a:r>
            <a:r>
              <a:rPr lang="ru-RU" b="1" cap="all" baseline="30000" dirty="0" smtClean="0"/>
              <a:t>·</a:t>
            </a:r>
            <a:r>
              <a:rPr lang="ru-RU" b="1" cap="all" baseline="30000" dirty="0" err="1" smtClean="0"/>
              <a:t>l</a:t>
            </a:r>
            <a:r>
              <a:rPr lang="ru-RU" b="1" cap="all" baseline="30000" dirty="0" smtClean="0"/>
              <a:t> </a:t>
            </a:r>
          </a:p>
          <a:p>
            <a:pPr marL="365760" indent="-256032" algn="ctr" eaLnBrk="1" fontAlgn="auto" hangingPunct="1">
              <a:spcAft>
                <a:spcPts val="0"/>
              </a:spcAft>
              <a:buFont typeface="Wingdings 3"/>
              <a:buNone/>
              <a:defRPr/>
            </a:pPr>
            <a:r>
              <a:rPr lang="kk-KZ" dirty="0" smtClean="0"/>
              <a:t>осындағы: </a:t>
            </a:r>
          </a:p>
          <a:p>
            <a:pPr marL="365760" indent="-256032" eaLnBrk="1" fontAlgn="auto" hangingPunct="1">
              <a:spcAft>
                <a:spcPts val="0"/>
              </a:spcAft>
              <a:buFont typeface="Wingdings 3"/>
              <a:buNone/>
              <a:defRPr/>
            </a:pPr>
            <a:r>
              <a:rPr lang="kk-KZ" b="1" dirty="0" smtClean="0"/>
              <a:t>І</a:t>
            </a:r>
            <a:r>
              <a:rPr lang="kk-KZ" b="1" baseline="-25000" dirty="0" smtClean="0"/>
              <a:t>о</a:t>
            </a:r>
            <a:r>
              <a:rPr lang="kk-KZ" baseline="-25000" dirty="0" smtClean="0"/>
              <a:t>  </a:t>
            </a:r>
            <a:r>
              <a:rPr lang="kk-KZ" dirty="0" smtClean="0"/>
              <a:t>- ерітіндіге түскен жарықтың интенсивтілігі;</a:t>
            </a:r>
          </a:p>
          <a:p>
            <a:pPr marL="365760" indent="-256032" eaLnBrk="1" fontAlgn="auto" hangingPunct="1">
              <a:spcAft>
                <a:spcPts val="0"/>
              </a:spcAft>
              <a:buFont typeface="Wingdings 3"/>
              <a:buNone/>
              <a:defRPr/>
            </a:pPr>
            <a:r>
              <a:rPr lang="kk-KZ" b="1" dirty="0" smtClean="0"/>
              <a:t>І</a:t>
            </a:r>
            <a:r>
              <a:rPr lang="kk-KZ" b="1" baseline="-25000" dirty="0" smtClean="0"/>
              <a:t> </a:t>
            </a:r>
            <a:r>
              <a:rPr lang="kk-KZ" dirty="0" smtClean="0"/>
              <a:t>– ерітіндіден өткен жарықтың интенсивтілігі;</a:t>
            </a:r>
          </a:p>
          <a:p>
            <a:pPr marL="365760" indent="-256032" eaLnBrk="1" fontAlgn="auto" hangingPunct="1">
              <a:spcAft>
                <a:spcPts val="0"/>
              </a:spcAft>
              <a:buFont typeface="Wingdings 3"/>
              <a:buNone/>
              <a:defRPr/>
            </a:pPr>
            <a:r>
              <a:rPr lang="kk-KZ" b="1" cap="all" dirty="0" smtClean="0"/>
              <a:t>l</a:t>
            </a:r>
            <a:r>
              <a:rPr lang="kk-KZ" cap="all" dirty="0" smtClean="0"/>
              <a:t> </a:t>
            </a:r>
            <a:r>
              <a:rPr lang="kk-KZ" dirty="0" smtClean="0"/>
              <a:t>– ерітінді қабатының қалыңдығы, см;</a:t>
            </a:r>
          </a:p>
          <a:p>
            <a:pPr marL="365760" indent="-256032" eaLnBrk="1" fontAlgn="auto" hangingPunct="1">
              <a:spcAft>
                <a:spcPts val="0"/>
              </a:spcAft>
              <a:buFont typeface="Wingdings 3"/>
              <a:buNone/>
              <a:defRPr/>
            </a:pPr>
            <a:r>
              <a:rPr lang="kk-KZ" b="1" dirty="0" smtClean="0"/>
              <a:t>С </a:t>
            </a:r>
            <a:r>
              <a:rPr lang="kk-KZ" dirty="0" smtClean="0"/>
              <a:t>– ерітінді концентрациясы, моль/л.</a:t>
            </a:r>
            <a:endParaRPr lang="en-US" dirty="0" smtClean="0"/>
          </a:p>
          <a:p>
            <a:pPr marL="365760" indent="-256032" eaLnBrk="1" fontAlgn="auto" hangingPunct="1">
              <a:spcAft>
                <a:spcPts val="0"/>
              </a:spcAft>
              <a:buFont typeface="Wingdings 3"/>
              <a:buNone/>
              <a:defRPr/>
            </a:pPr>
            <a:r>
              <a:rPr lang="kk-KZ" b="1" dirty="0" smtClean="0"/>
              <a:t>Е</a:t>
            </a:r>
            <a:r>
              <a:rPr lang="kk-KZ" dirty="0" smtClean="0"/>
              <a:t> – жарық сіңіру коэффициенті, заттың табиғатына байланысты.</a:t>
            </a:r>
            <a:endParaRPr lang="en-US" dirty="0" smtClean="0"/>
          </a:p>
          <a:p>
            <a:pPr marL="365760" indent="-256032" eaLnBrk="1" fontAlgn="auto" hangingPunct="1">
              <a:spcAft>
                <a:spcPts val="0"/>
              </a:spcAft>
              <a:buFont typeface="Wingdings 3"/>
              <a:buNone/>
              <a:defRPr/>
            </a:pPr>
            <a:endParaRPr lang="en-US" dirty="0"/>
          </a:p>
        </p:txBody>
      </p:sp>
      <p:sp>
        <p:nvSpPr>
          <p:cNvPr id="3" name="Заголовок 2"/>
          <p:cNvSpPr>
            <a:spLocks noGrp="1"/>
          </p:cNvSpPr>
          <p:nvPr>
            <p:ph type="title"/>
          </p:nvPr>
        </p:nvSpPr>
        <p:spPr>
          <a:xfrm>
            <a:off x="571472" y="1357298"/>
            <a:ext cx="8229600" cy="1143000"/>
          </a:xfrm>
        </p:spPr>
        <p:txBody>
          <a:bodyPr>
            <a:normAutofit fontScale="90000"/>
          </a:bodyPr>
          <a:lstStyle/>
          <a:p>
            <a:pPr algn="ctr" eaLnBrk="1" fontAlgn="auto" hangingPunct="1">
              <a:spcAft>
                <a:spcPts val="0"/>
              </a:spcAft>
              <a:defRPr/>
            </a:pPr>
            <a:r>
              <a:rPr lang="kk-KZ" dirty="0" smtClean="0"/>
              <a:t>-</a:t>
            </a:r>
            <a:r>
              <a:rPr lang="kk-KZ"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Ламберт-Бердің  </a:t>
            </a:r>
            <a:r>
              <a:rPr lang="kk-KZ"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б і р і к к е н  з а ң ы н ы ң  т е ң д е у і</a:t>
            </a:r>
            <a:r>
              <a:rPr lang="kk-KZ"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сіңірілген жарық пен түскен жарық арасындағы байланысты сипаттайды:</a:t>
            </a:r>
            <a:r>
              <a:rPr lang="en-US" dirty="0" smtClean="0"/>
              <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9887BC6-5D32-44C2-8FF6-92F2A0770380}" type="slidenum">
              <a:rPr lang="en-US"/>
              <a:pPr>
                <a:defRPr/>
              </a:pPr>
              <a:t>17</a:t>
            </a:fld>
            <a:endParaRPr lang="en-US"/>
          </a:p>
        </p:txBody>
      </p:sp>
      <p:sp>
        <p:nvSpPr>
          <p:cNvPr id="2" name="Содержимое 1"/>
          <p:cNvSpPr>
            <a:spLocks noGrp="1"/>
          </p:cNvSpPr>
          <p:nvPr>
            <p:ph idx="1"/>
          </p:nvPr>
        </p:nvSpPr>
        <p:spPr/>
        <p:txBody>
          <a:bodyPr>
            <a:normAutofit fontScale="92500"/>
          </a:bodyPr>
          <a:lstStyle/>
          <a:p>
            <a:pPr marL="365760" indent="-256032" eaLnBrk="1" fontAlgn="auto" hangingPunct="1">
              <a:spcAft>
                <a:spcPts val="0"/>
              </a:spcAft>
              <a:buFont typeface="Wingdings 3"/>
              <a:buChar char=""/>
              <a:defRPr/>
            </a:pPr>
            <a:r>
              <a:rPr lang="kk-KZ" dirty="0" smtClean="0"/>
              <a:t>Фотоэлектрколориметрлер бір  сәулелі және екі сәулелі болады. Бір сәулелі фотоколориметрде  бір оптикалық канал, бір фотоэлемент  және бір сезімтал микроамперметр болады. Ал екі сәулелілерде – екі оптикалық канал, екі фотоэлемент және бір сезімтал микроамперметр (гальванометр) болады. Қәзіргі заманның талабына екі сәулелі фотоэлектрколориметрлер, мысалы ФЭК-М, ФК-56, ФэК-56М және ФЭК-Н-57,  жауап береді.  </a:t>
            </a:r>
            <a:endParaRPr lang="en-US" dirty="0" smtClean="0"/>
          </a:p>
          <a:p>
            <a:pPr marL="365760" indent="-256032" eaLnBrk="1" fontAlgn="auto" hangingPunct="1">
              <a:spcAft>
                <a:spcPts val="0"/>
              </a:spcAft>
              <a:buFont typeface="Wingdings 3"/>
              <a:buChar char=""/>
              <a:defRPr/>
            </a:pPr>
            <a:endParaRPr lang="en-US" dirty="0"/>
          </a:p>
        </p:txBody>
      </p:sp>
      <p:sp>
        <p:nvSpPr>
          <p:cNvPr id="3" name="Заголовок 2"/>
          <p:cNvSpPr>
            <a:spLocks noGrp="1"/>
          </p:cNvSpPr>
          <p:nvPr>
            <p:ph type="title"/>
          </p:nvPr>
        </p:nvSpPr>
        <p:spPr>
          <a:xfrm>
            <a:off x="428596" y="357166"/>
            <a:ext cx="8229600" cy="1143000"/>
          </a:xfrm>
        </p:spPr>
        <p:txBody>
          <a:bodyPr>
            <a:normAutofit fontScale="90000"/>
          </a:bodyPr>
          <a:lstStyle/>
          <a:p>
            <a:pPr algn="ctr" eaLnBrk="1" fontAlgn="auto" hangingPunct="1">
              <a:spcAft>
                <a:spcPts val="0"/>
              </a:spcAft>
              <a:defRPr/>
            </a:pPr>
            <a:r>
              <a:rPr lang="kk-KZ"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Фотоколориметрия аппаратурасы</a:t>
            </a: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977A5778-A28A-4E94-9F7E-962D5B8E4EC2}" type="slidenum">
              <a:rPr lang="en-US"/>
              <a:pPr>
                <a:defRPr/>
              </a:pPr>
              <a:t>18</a:t>
            </a:fld>
            <a:endParaRPr lang="en-US"/>
          </a:p>
        </p:txBody>
      </p:sp>
      <p:sp>
        <p:nvSpPr>
          <p:cNvPr id="30721" name="Содержимое 1"/>
          <p:cNvSpPr>
            <a:spLocks noGrp="1"/>
          </p:cNvSpPr>
          <p:nvPr>
            <p:ph idx="1"/>
          </p:nvPr>
        </p:nvSpPr>
        <p:spPr>
          <a:xfrm>
            <a:off x="457200" y="928688"/>
            <a:ext cx="8229600" cy="5078412"/>
          </a:xfrm>
        </p:spPr>
        <p:txBody>
          <a:bodyPr/>
          <a:lstStyle/>
          <a:p>
            <a:pPr eaLnBrk="1" hangingPunct="1"/>
            <a:r>
              <a:rPr lang="kk-KZ" smtClean="0"/>
              <a:t>Кюветаның біреуіне  анализденетін ерітінді құйылады, екіншісіне   таза еріткіш құйылады. Алдымен жарық ағыны еріткіш арқылы өткізіліп, еріткіштің жарықты сіңіру қабілеті анықталады. Мұны нольді тұрақтандыру деп атайды. Осыдан кейін жарық ағыны концентрациясы белгісіз ерітінді арқылы өткізіліп, ерітіндінің оптикалық тығыздығы анықталады.</a:t>
            </a:r>
            <a:endParaRPr lang="en-US" smtClean="0"/>
          </a:p>
          <a:p>
            <a:pPr eaLnBrk="1" hangingPunct="1"/>
            <a:endParaRPr lang="en-U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C801EAD3-32BB-4C46-BBF6-A58B515AE052}" type="slidenum">
              <a:rPr lang="en-US"/>
              <a:pPr>
                <a:defRPr/>
              </a:pPr>
              <a:t>19</a:t>
            </a:fld>
            <a:endParaRPr lang="en-US"/>
          </a:p>
        </p:txBody>
      </p:sp>
      <p:sp>
        <p:nvSpPr>
          <p:cNvPr id="31745" name="Содержимое 1"/>
          <p:cNvSpPr>
            <a:spLocks noGrp="1"/>
          </p:cNvSpPr>
          <p:nvPr>
            <p:ph idx="1"/>
          </p:nvPr>
        </p:nvSpPr>
        <p:spPr>
          <a:xfrm>
            <a:off x="457200" y="714375"/>
            <a:ext cx="8229600" cy="5292725"/>
          </a:xfrm>
        </p:spPr>
        <p:txBody>
          <a:bodyPr/>
          <a:lstStyle/>
          <a:p>
            <a:pPr algn="ctr" eaLnBrk="1" hangingPunct="1"/>
            <a:r>
              <a:rPr lang="kk-KZ" smtClean="0"/>
              <a:t>Анализдің  дәлділігі монохроматты (</a:t>
            </a:r>
            <a:r>
              <a:rPr lang="kk-KZ" i="1" smtClean="0"/>
              <a:t>толқын ұзындықтары жақын</a:t>
            </a:r>
            <a:r>
              <a:rPr lang="kk-KZ" smtClean="0"/>
              <a:t>)  жарық суәлелерін пайдаланғанда артады, себебі: түсті ерітінділер спектрдің тек бір бөлігін ғана сіңіреді. Монохроматты  сәулелер алу үшін жарық фильтрлерін (</a:t>
            </a:r>
            <a:r>
              <a:rPr lang="kk-KZ" i="1" smtClean="0"/>
              <a:t>светофильтрлер</a:t>
            </a:r>
            <a:r>
              <a:rPr lang="kk-KZ" smtClean="0"/>
              <a:t>) пайдаланады. Жарық фильтрлері жарық спектрінің  бір бөлігін өткізіп, қалған бөліктерін сіңіріп алады. Кестеде   ерітіндінің түсіне  байланысты қандай жарық фильтрлерін таңдау керектігі көрсетілген.</a:t>
            </a:r>
            <a:endParaRPr lang="en-US" smtClean="0"/>
          </a:p>
          <a:p>
            <a:pPr algn="ctr" eaLnBrk="1" hangingPunct="1"/>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C0C727D-988E-4BC8-8128-A407E4D6351E}" type="slidenum">
              <a:rPr lang="en-US"/>
              <a:pPr>
                <a:defRPr/>
              </a:pPr>
              <a:t>2</a:t>
            </a:fld>
            <a:endParaRPr lang="en-US"/>
          </a:p>
        </p:txBody>
      </p:sp>
      <p:sp>
        <p:nvSpPr>
          <p:cNvPr id="14337" name="Содержимое 1"/>
          <p:cNvSpPr>
            <a:spLocks noGrp="1"/>
          </p:cNvSpPr>
          <p:nvPr>
            <p:ph idx="1"/>
          </p:nvPr>
        </p:nvSpPr>
        <p:spPr/>
        <p:txBody>
          <a:bodyPr/>
          <a:lstStyle/>
          <a:p>
            <a:pPr eaLnBrk="1" hangingPunct="1"/>
            <a:r>
              <a:rPr lang="kk-KZ" smtClean="0">
                <a:latin typeface="Times New Roman" pitchFamily="18" charset="0"/>
                <a:cs typeface="Times New Roman" pitchFamily="18" charset="0"/>
              </a:rPr>
              <a:t>Зерттелетін </a:t>
            </a:r>
            <a:r>
              <a:rPr lang="kk-KZ" b="1" i="1" smtClean="0">
                <a:latin typeface="Times New Roman" pitchFamily="18" charset="0"/>
                <a:cs typeface="Times New Roman" pitchFamily="18" charset="0"/>
              </a:rPr>
              <a:t>ерітіндінің  </a:t>
            </a:r>
            <a:r>
              <a:rPr lang="kk-KZ" smtClean="0">
                <a:latin typeface="Times New Roman" pitchFamily="18" charset="0"/>
                <a:cs typeface="Times New Roman" pitchFamily="18" charset="0"/>
              </a:rPr>
              <a:t>жарық спектрінің әртүрлі бөліктерін  </a:t>
            </a:r>
            <a:r>
              <a:rPr lang="kk-KZ" b="1" i="1" smtClean="0">
                <a:latin typeface="Times New Roman" pitchFamily="18" charset="0"/>
                <a:cs typeface="Times New Roman" pitchFamily="18" charset="0"/>
              </a:rPr>
              <a:t>сіңіру қабілетін</a:t>
            </a:r>
            <a:r>
              <a:rPr lang="kk-KZ" i="1" smtClean="0">
                <a:latin typeface="Times New Roman" pitchFamily="18" charset="0"/>
                <a:cs typeface="Times New Roman" pitchFamily="18" charset="0"/>
              </a:rPr>
              <a:t>  </a:t>
            </a:r>
            <a:r>
              <a:rPr lang="kk-KZ" smtClean="0">
                <a:latin typeface="Times New Roman" pitchFamily="18" charset="0"/>
                <a:cs typeface="Times New Roman" pitchFamily="18" charset="0"/>
              </a:rPr>
              <a:t> өлшеуге негізделген әдіс. Фотометриялық анализді басқаша  </a:t>
            </a:r>
            <a:r>
              <a:rPr lang="ru-RU" i="1" smtClean="0">
                <a:latin typeface="Times New Roman" pitchFamily="18" charset="0"/>
                <a:cs typeface="Times New Roman" pitchFamily="18" charset="0"/>
              </a:rPr>
              <a:t>ж а р ы </a:t>
            </a:r>
            <a:r>
              <a:rPr lang="kk-KZ" i="1" smtClean="0">
                <a:latin typeface="Times New Roman" pitchFamily="18" charset="0"/>
                <a:cs typeface="Times New Roman" pitchFamily="18" charset="0"/>
              </a:rPr>
              <a:t>қ   с ә у л е с і н</a:t>
            </a:r>
            <a:r>
              <a:rPr lang="kk-KZ" smtClean="0">
                <a:latin typeface="Times New Roman" pitchFamily="18" charset="0"/>
                <a:cs typeface="Times New Roman" pitchFamily="18" charset="0"/>
              </a:rPr>
              <a:t>   </a:t>
            </a:r>
            <a:r>
              <a:rPr lang="kk-KZ" i="1" smtClean="0">
                <a:latin typeface="Times New Roman" pitchFamily="18" charset="0"/>
                <a:cs typeface="Times New Roman" pitchFamily="18" charset="0"/>
              </a:rPr>
              <a:t>а б с о р б ц и я л а у </a:t>
            </a:r>
            <a:r>
              <a:rPr lang="ru-RU" i="1" smtClean="0">
                <a:latin typeface="Times New Roman" pitchFamily="18" charset="0"/>
                <a:cs typeface="Times New Roman" pitchFamily="18" charset="0"/>
              </a:rPr>
              <a:t>  </a:t>
            </a:r>
            <a:r>
              <a:rPr lang="kk-KZ" i="1" smtClean="0">
                <a:latin typeface="Times New Roman" pitchFamily="18" charset="0"/>
                <a:cs typeface="Times New Roman" pitchFamily="18" charset="0"/>
              </a:rPr>
              <a:t>а н а л и з і</a:t>
            </a:r>
            <a:r>
              <a:rPr lang="kk-KZ" smtClean="0">
                <a:latin typeface="Times New Roman" pitchFamily="18" charset="0"/>
                <a:cs typeface="Times New Roman" pitchFamily="18" charset="0"/>
              </a:rPr>
              <a:t>  немесе </a:t>
            </a:r>
            <a:r>
              <a:rPr lang="kk-KZ" b="1" i="1" smtClean="0">
                <a:latin typeface="Times New Roman" pitchFamily="18" charset="0"/>
                <a:cs typeface="Times New Roman" pitchFamily="18" charset="0"/>
              </a:rPr>
              <a:t>абсорбциялық спектрофотометрия </a:t>
            </a:r>
            <a:r>
              <a:rPr lang="kk-KZ" smtClean="0">
                <a:latin typeface="Times New Roman" pitchFamily="18" charset="0"/>
                <a:cs typeface="Times New Roman" pitchFamily="18" charset="0"/>
              </a:rPr>
              <a:t> </a:t>
            </a:r>
            <a:r>
              <a:rPr lang="kk-KZ" i="1" smtClean="0">
                <a:latin typeface="Times New Roman" pitchFamily="18" charset="0"/>
                <a:cs typeface="Times New Roman" pitchFamily="18" charset="0"/>
              </a:rPr>
              <a:t> </a:t>
            </a:r>
            <a:r>
              <a:rPr lang="kk-KZ" smtClean="0">
                <a:latin typeface="Times New Roman" pitchFamily="18" charset="0"/>
                <a:cs typeface="Times New Roman" pitchFamily="18" charset="0"/>
              </a:rPr>
              <a:t>әдістері деп атайды. Спектрофотометриялық анализ әдістеріне жатады: визуалды колориметрия, фотоколориметрия, ИК-спектрофотометрия, УФ-спектрофотометрия, нефелометрия, атомдық-абсорбциялық анализ және т.б.</a:t>
            </a:r>
            <a:endParaRPr lang="en-US" smtClean="0">
              <a:latin typeface="Times New Roman" pitchFamily="18" charset="0"/>
              <a:cs typeface="Times New Roman" pitchFamily="18" charset="0"/>
            </a:endParaRPr>
          </a:p>
          <a:p>
            <a:pPr eaLnBrk="1" hangingPunct="1"/>
            <a:endParaRPr lang="en-US" smtClean="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pPr algn="ctr" eaLnBrk="1" fontAlgn="auto" hangingPunct="1">
              <a:spcAft>
                <a:spcPts val="0"/>
              </a:spcAft>
              <a:defRPr/>
            </a:pPr>
            <a:r>
              <a:rPr lang="kk-KZ"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Фотометриялық анализ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75401B2C-B23B-4B04-8F53-18C587D1D2D8}" type="slidenum">
              <a:rPr lang="en-US"/>
              <a:pPr>
                <a:defRPr/>
              </a:pPr>
              <a:t>20</a:t>
            </a:fld>
            <a:endParaRPr lang="en-US"/>
          </a:p>
        </p:txBody>
      </p:sp>
      <p:graphicFrame>
        <p:nvGraphicFramePr>
          <p:cNvPr id="4" name="Таблица 3"/>
          <p:cNvGraphicFramePr>
            <a:graphicFrameLocks noGrp="1"/>
          </p:cNvGraphicFramePr>
          <p:nvPr/>
        </p:nvGraphicFramePr>
        <p:xfrm>
          <a:off x="357188" y="357188"/>
          <a:ext cx="8643937" cy="5283200"/>
        </p:xfrm>
        <a:graphic>
          <a:graphicData uri="http://schemas.openxmlformats.org/drawingml/2006/table">
            <a:tbl>
              <a:tblPr/>
              <a:tblGrid>
                <a:gridCol w="1960562"/>
                <a:gridCol w="2859088"/>
                <a:gridCol w="3824287"/>
              </a:tblGrid>
              <a:tr h="833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Ерітінді түсі</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Жарық  фильтрінің  түсі</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Жарық фильтрінен өтетін жарық толқындарының ұзындығы, нм</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сары-жасыл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Күлгін</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400 - 450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сары</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Көк</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450 - 480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қызыл-сары</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көк 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480 - 490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қызыл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көк-жасыл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490 - 500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қызыл-күлгін</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500 - 560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күлгін</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сары-жасыл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560 - 575</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күлгін</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Сары</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575 - 590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жасыл-көк</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сары-қызыл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590 - 625</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6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көк-жасыл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Қызыл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625 - 750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жасыл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ал қызыл</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smtClean="0">
                          <a:ln>
                            <a:noFill/>
                          </a:ln>
                          <a:solidFill>
                            <a:schemeClr val="tx1"/>
                          </a:solidFill>
                          <a:effectLst/>
                          <a:latin typeface="Times New Roman" pitchFamily="18" charset="0"/>
                          <a:cs typeface="Times New Roman" pitchFamily="18" charset="0"/>
                        </a:rPr>
                        <a:t>750 - 800</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6812" marR="6681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DE22011-60A3-4B5E-94DF-2EFE155B9D90}" type="slidenum">
              <a:rPr lang="en-US"/>
              <a:pPr>
                <a:defRPr/>
              </a:pPr>
              <a:t>21</a:t>
            </a:fld>
            <a:endParaRPr lang="en-US"/>
          </a:p>
        </p:txBody>
      </p:sp>
      <p:sp>
        <p:nvSpPr>
          <p:cNvPr id="33793" name="Содержимое 1"/>
          <p:cNvSpPr>
            <a:spLocks noGrp="1"/>
          </p:cNvSpPr>
          <p:nvPr>
            <p:ph idx="1"/>
          </p:nvPr>
        </p:nvSpPr>
        <p:spPr/>
        <p:txBody>
          <a:bodyPr/>
          <a:lstStyle/>
          <a:p>
            <a:pPr eaLnBrk="1" hangingPunct="1"/>
            <a:r>
              <a:rPr lang="kk-KZ" sz="3200" smtClean="0"/>
              <a:t>Ерітіндінің концентрациясын анықтау үшін ең алдымен концентрациясы әртүрлі ерітінділер дайындалып, оптикалық тығыздықтары (</a:t>
            </a:r>
            <a:r>
              <a:rPr lang="kk-KZ" sz="3200" i="1" smtClean="0"/>
              <a:t>жарықты сіңіру қабілеті</a:t>
            </a:r>
            <a:r>
              <a:rPr lang="kk-KZ" sz="3200" smtClean="0"/>
              <a:t>) фотоэлектрколориметрде өлшеніп калибрленген график сызылады.   </a:t>
            </a:r>
            <a:endParaRPr lang="en-US" sz="3200" smtClean="0"/>
          </a:p>
          <a:p>
            <a:pPr eaLnBrk="1" hangingPunct="1">
              <a:buFont typeface="Wingdings 3" pitchFamily="18" charset="2"/>
              <a:buNone/>
            </a:pPr>
            <a:endParaRPr lang="en-US" smtClean="0"/>
          </a:p>
        </p:txBody>
      </p:sp>
      <p:sp>
        <p:nvSpPr>
          <p:cNvPr id="3" name="Заголовок 2"/>
          <p:cNvSpPr>
            <a:spLocks noGrp="1"/>
          </p:cNvSpPr>
          <p:nvPr>
            <p:ph type="title"/>
          </p:nvPr>
        </p:nvSpPr>
        <p:spPr/>
        <p:txBody>
          <a:bodyPr>
            <a:normAutofit fontScale="90000"/>
          </a:bodyPr>
          <a:lstStyle/>
          <a:p>
            <a:pPr algn="ctr" eaLnBrk="1" fontAlgn="auto" hangingPunct="1">
              <a:spcAft>
                <a:spcPts val="0"/>
              </a:spcAft>
              <a:defRPr/>
            </a:pPr>
            <a:r>
              <a:rPr lang="kk-KZ"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Анализді жүргізу сатылары</a:t>
            </a: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D56D49B8-02BB-4C20-BC5D-A68DC033EECB}" type="slidenum">
              <a:rPr lang="en-US"/>
              <a:pPr>
                <a:defRPr/>
              </a:pPr>
              <a:t>22</a:t>
            </a:fld>
            <a:endParaRPr lang="en-US"/>
          </a:p>
        </p:txBody>
      </p:sp>
      <p:sp>
        <p:nvSpPr>
          <p:cNvPr id="34817" name="Содержимое 1"/>
          <p:cNvSpPr>
            <a:spLocks noGrp="1"/>
          </p:cNvSpPr>
          <p:nvPr>
            <p:ph idx="1"/>
          </p:nvPr>
        </p:nvSpPr>
        <p:spPr/>
        <p:txBody>
          <a:bodyPr/>
          <a:lstStyle/>
          <a:p>
            <a:pPr algn="ctr" eaLnBrk="1" hangingPunct="1"/>
            <a:r>
              <a:rPr lang="kk-KZ" b="1" smtClean="0"/>
              <a:t>1.</a:t>
            </a:r>
            <a:r>
              <a:rPr lang="kk-KZ" b="1" i="1" smtClean="0"/>
              <a:t> Концентрациясы  белгілі</a:t>
            </a:r>
            <a:r>
              <a:rPr lang="kk-KZ" i="1" smtClean="0"/>
              <a:t>  с т а н д а р т т ы   е р і т і н д і л е р    </a:t>
            </a:r>
            <a:r>
              <a:rPr lang="kk-KZ" smtClean="0"/>
              <a:t>қатарын           </a:t>
            </a:r>
            <a:r>
              <a:rPr lang="kk-KZ" i="1" smtClean="0"/>
              <a:t>д а й ы н д а у. </a:t>
            </a:r>
            <a:r>
              <a:rPr lang="kk-KZ" smtClean="0"/>
              <a:t>Ол үшін:</a:t>
            </a:r>
            <a:endParaRPr lang="en-US" smtClean="0"/>
          </a:p>
          <a:p>
            <a:pPr eaLnBrk="1" hangingPunct="1">
              <a:buFont typeface="Wingdings 3" pitchFamily="18" charset="2"/>
              <a:buNone/>
            </a:pPr>
            <a:r>
              <a:rPr lang="kk-KZ" smtClean="0"/>
              <a:t>а) Өлшеуіш колбаларда концентрациялары әртүрлі стандартты ерітінділер қатарын  (5-6 ерітінді) дайындау.</a:t>
            </a:r>
            <a:endParaRPr lang="en-US" smtClean="0"/>
          </a:p>
          <a:p>
            <a:pPr eaLnBrk="1" hangingPunct="1">
              <a:buFont typeface="Wingdings 3" pitchFamily="18" charset="2"/>
              <a:buNone/>
            </a:pPr>
            <a:r>
              <a:rPr lang="kk-KZ" smtClean="0"/>
              <a:t>б) Стандартты  ерітінділерді  фотометриялық реакцияға түсіру.</a:t>
            </a:r>
            <a:endParaRPr lang="en-US" smtClean="0"/>
          </a:p>
          <a:p>
            <a:pPr eaLnBrk="1" hangingPunct="1">
              <a:buFont typeface="Wingdings 3" pitchFamily="18" charset="2"/>
              <a:buNone/>
            </a:pPr>
            <a:r>
              <a:rPr lang="kk-KZ" smtClean="0"/>
              <a:t>в) Стандартты  ерітінділердің көлемін белгіге дейін жеткізу. </a:t>
            </a:r>
            <a:endParaRPr lang="en-US" smtClean="0"/>
          </a:p>
          <a:p>
            <a:pPr eaLnBrk="1" hangingPunct="1"/>
            <a:endParaRPr lang="en-US" smtClean="0"/>
          </a:p>
        </p:txBody>
      </p:sp>
      <p:sp>
        <p:nvSpPr>
          <p:cNvPr id="3" name="Заголовок 2"/>
          <p:cNvSpPr>
            <a:spLocks noGrp="1"/>
          </p:cNvSpPr>
          <p:nvPr>
            <p:ph type="title"/>
          </p:nvPr>
        </p:nvSpPr>
        <p:spPr/>
        <p:txBody>
          <a:bodyPr>
            <a:normAutofit fontScale="90000"/>
          </a:bodyPr>
          <a:lstStyle/>
          <a:p>
            <a:pPr algn="ctr" eaLnBrk="1" fontAlgn="auto" hangingPunct="1">
              <a:spcAft>
                <a:spcPts val="0"/>
              </a:spcAft>
              <a:defRPr/>
            </a:pPr>
            <a:r>
              <a:rPr lang="kk-KZ" sz="4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Фотоколориметриялық   анализді   жүргізудің   </a:t>
            </a:r>
            <a:r>
              <a:rPr lang="kk-KZ" sz="4000"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негізгі сатылары:</a:t>
            </a:r>
            <a:r>
              <a:rPr lang="en-US" sz="4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en-US" sz="4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202FF803-167C-4048-A1CE-6350356EABCD}" type="slidenum">
              <a:rPr lang="en-US"/>
              <a:pPr>
                <a:defRPr/>
              </a:pPr>
              <a:t>23</a:t>
            </a:fld>
            <a:endParaRPr lang="en-US"/>
          </a:p>
        </p:txBody>
      </p:sp>
      <p:sp>
        <p:nvSpPr>
          <p:cNvPr id="35841" name="Содержимое 1"/>
          <p:cNvSpPr>
            <a:spLocks noGrp="1"/>
          </p:cNvSpPr>
          <p:nvPr>
            <p:ph idx="1"/>
          </p:nvPr>
        </p:nvSpPr>
        <p:spPr>
          <a:xfrm>
            <a:off x="457200" y="428625"/>
            <a:ext cx="8229600" cy="5578475"/>
          </a:xfrm>
        </p:spPr>
        <p:txBody>
          <a:bodyPr/>
          <a:lstStyle/>
          <a:p>
            <a:pPr eaLnBrk="1" hangingPunct="1"/>
            <a:r>
              <a:rPr lang="kk-KZ" sz="3200" b="1" smtClean="0">
                <a:latin typeface="Times New Roman" pitchFamily="18" charset="0"/>
                <a:cs typeface="Times New Roman" pitchFamily="18" charset="0"/>
              </a:rPr>
              <a:t>2.</a:t>
            </a:r>
            <a:r>
              <a:rPr lang="kk-KZ" sz="3200" smtClean="0">
                <a:latin typeface="Times New Roman" pitchFamily="18" charset="0"/>
                <a:cs typeface="Times New Roman" pitchFamily="18" charset="0"/>
              </a:rPr>
              <a:t> </a:t>
            </a:r>
            <a:r>
              <a:rPr lang="kk-KZ" sz="3200" i="1" smtClean="0">
                <a:latin typeface="Times New Roman" pitchFamily="18" charset="0"/>
                <a:cs typeface="Times New Roman" pitchFamily="18" charset="0"/>
              </a:rPr>
              <a:t> </a:t>
            </a:r>
            <a:r>
              <a:rPr lang="kk-KZ" sz="3200" b="1" i="1" smtClean="0">
                <a:latin typeface="Times New Roman" pitchFamily="18" charset="0"/>
                <a:cs typeface="Times New Roman" pitchFamily="18" charset="0"/>
              </a:rPr>
              <a:t>Фотоэлектрколориметрде </a:t>
            </a:r>
            <a:r>
              <a:rPr lang="kk-KZ" sz="3200" i="1" smtClean="0">
                <a:latin typeface="Times New Roman" pitchFamily="18" charset="0"/>
                <a:cs typeface="Times New Roman" pitchFamily="18" charset="0"/>
              </a:rPr>
              <a:t>  </a:t>
            </a:r>
            <a:r>
              <a:rPr lang="kk-KZ" sz="3200" b="1" i="1" smtClean="0">
                <a:latin typeface="Times New Roman" pitchFamily="18" charset="0"/>
                <a:cs typeface="Times New Roman" pitchFamily="18" charset="0"/>
              </a:rPr>
              <a:t> стандартты ерітінділердің</a:t>
            </a:r>
            <a:r>
              <a:rPr lang="kk-KZ" sz="3200" i="1" smtClean="0">
                <a:latin typeface="Times New Roman" pitchFamily="18" charset="0"/>
                <a:cs typeface="Times New Roman" pitchFamily="18" charset="0"/>
              </a:rPr>
              <a:t>                             о п т и к а л ы қ    т ы ғ ы з д ы қ т а р ы н   ө л ш е у.</a:t>
            </a:r>
            <a:endParaRPr lang="en-US" sz="3200" smtClean="0">
              <a:latin typeface="Times New Roman" pitchFamily="18" charset="0"/>
              <a:cs typeface="Times New Roman" pitchFamily="18" charset="0"/>
            </a:endParaRPr>
          </a:p>
          <a:p>
            <a:pPr eaLnBrk="1" hangingPunct="1"/>
            <a:r>
              <a:rPr lang="kk-KZ" sz="3200" b="1" smtClean="0">
                <a:latin typeface="Times New Roman" pitchFamily="18" charset="0"/>
                <a:cs typeface="Times New Roman" pitchFamily="18" charset="0"/>
              </a:rPr>
              <a:t>3.</a:t>
            </a:r>
            <a:r>
              <a:rPr lang="kk-KZ" sz="3200" smtClean="0">
                <a:latin typeface="Times New Roman" pitchFamily="18" charset="0"/>
                <a:cs typeface="Times New Roman" pitchFamily="18" charset="0"/>
              </a:rPr>
              <a:t> “</a:t>
            </a:r>
            <a:r>
              <a:rPr lang="kk-KZ" sz="3200" i="1" smtClean="0">
                <a:latin typeface="Times New Roman" pitchFamily="18" charset="0"/>
                <a:cs typeface="Times New Roman" pitchFamily="18" charset="0"/>
              </a:rPr>
              <a:t>Стандартты ерітінділердің оптикалық тығыздығы</a:t>
            </a:r>
            <a:r>
              <a:rPr lang="kk-KZ" sz="3200" smtClean="0">
                <a:latin typeface="Times New Roman" pitchFamily="18" charset="0"/>
                <a:cs typeface="Times New Roman" pitchFamily="18" charset="0"/>
              </a:rPr>
              <a:t> – </a:t>
            </a:r>
            <a:r>
              <a:rPr lang="kk-KZ" sz="3200" i="1" smtClean="0">
                <a:latin typeface="Times New Roman" pitchFamily="18" charset="0"/>
                <a:cs typeface="Times New Roman" pitchFamily="18" charset="0"/>
              </a:rPr>
              <a:t>концентрациясы</a:t>
            </a:r>
            <a:r>
              <a:rPr lang="kk-KZ" sz="3200" smtClean="0">
                <a:latin typeface="Times New Roman" pitchFamily="18" charset="0"/>
                <a:cs typeface="Times New Roman" pitchFamily="18" charset="0"/>
              </a:rPr>
              <a:t>” кординатасында  </a:t>
            </a:r>
            <a:r>
              <a:rPr lang="kk-KZ" sz="3200" i="1" smtClean="0">
                <a:latin typeface="Times New Roman" pitchFamily="18" charset="0"/>
                <a:cs typeface="Times New Roman" pitchFamily="18" charset="0"/>
              </a:rPr>
              <a:t>к а л и б р л е н г е н   г р а ф и к т і  </a:t>
            </a:r>
            <a:r>
              <a:rPr lang="kk-KZ" sz="3200" smtClean="0">
                <a:latin typeface="Times New Roman" pitchFamily="18" charset="0"/>
                <a:cs typeface="Times New Roman" pitchFamily="18" charset="0"/>
              </a:rPr>
              <a:t> сызу.</a:t>
            </a:r>
            <a:endParaRPr lang="en-US" sz="3200" smtClean="0">
              <a:latin typeface="Times New Roman" pitchFamily="18" charset="0"/>
              <a:cs typeface="Times New Roman" pitchFamily="18" charset="0"/>
            </a:endParaRPr>
          </a:p>
          <a:p>
            <a:pPr eaLnBrk="1" hangingPunct="1"/>
            <a:endParaRPr 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CC481A51-45B0-4346-9E1C-D7E2D0EC1357}" type="slidenum">
              <a:rPr lang="en-US"/>
              <a:pPr>
                <a:defRPr/>
              </a:pPr>
              <a:t>24</a:t>
            </a:fld>
            <a:endParaRPr lang="en-US"/>
          </a:p>
        </p:txBody>
      </p:sp>
      <p:sp>
        <p:nvSpPr>
          <p:cNvPr id="2" name="Содержимое 1"/>
          <p:cNvSpPr>
            <a:spLocks noGrp="1"/>
          </p:cNvSpPr>
          <p:nvPr>
            <p:ph idx="1"/>
          </p:nvPr>
        </p:nvSpPr>
        <p:spPr>
          <a:xfrm>
            <a:off x="500063" y="857250"/>
            <a:ext cx="8229600" cy="4525963"/>
          </a:xfrm>
        </p:spPr>
        <p:txBody>
          <a:bodyPr>
            <a:normAutofit fontScale="92500"/>
          </a:bodyPr>
          <a:lstStyle/>
          <a:p>
            <a:pPr marL="365760" indent="-256032" eaLnBrk="1" fontAlgn="auto" hangingPunct="1">
              <a:spcAft>
                <a:spcPts val="0"/>
              </a:spcAft>
              <a:buFont typeface="Wingdings 3"/>
              <a:buChar char=""/>
              <a:defRPr/>
            </a:pPr>
            <a:r>
              <a:rPr lang="kk-KZ" b="1" dirty="0" smtClean="0">
                <a:latin typeface="Times New Roman" pitchFamily="18" charset="0"/>
                <a:cs typeface="Times New Roman" pitchFamily="18" charset="0"/>
              </a:rPr>
              <a:t>4</a:t>
            </a:r>
            <a:r>
              <a:rPr lang="kk-KZ" b="1" i="1" dirty="0" smtClean="0">
                <a:latin typeface="Times New Roman" pitchFamily="18" charset="0"/>
                <a:cs typeface="Times New Roman" pitchFamily="18" charset="0"/>
              </a:rPr>
              <a:t>.  </a:t>
            </a:r>
            <a:r>
              <a:rPr lang="kk-KZ" i="1" dirty="0" smtClean="0">
                <a:latin typeface="Times New Roman" pitchFamily="18" charset="0"/>
                <a:cs typeface="Times New Roman" pitchFamily="18" charset="0"/>
              </a:rPr>
              <a:t> </a:t>
            </a:r>
            <a:r>
              <a:rPr lang="kk-KZ" b="1" i="1" dirty="0" smtClean="0">
                <a:latin typeface="Times New Roman" pitchFamily="18" charset="0"/>
                <a:cs typeface="Times New Roman" pitchFamily="18" charset="0"/>
              </a:rPr>
              <a:t>Концентрациясы    белгісіз</a:t>
            </a:r>
            <a:r>
              <a:rPr lang="kk-KZ" i="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ертіндінің  </a:t>
            </a:r>
            <a:r>
              <a:rPr lang="kk-KZ" i="1" dirty="0" smtClean="0">
                <a:latin typeface="Times New Roman" pitchFamily="18" charset="0"/>
                <a:cs typeface="Times New Roman" pitchFamily="18" charset="0"/>
              </a:rPr>
              <a:t>  </a:t>
            </a:r>
            <a:r>
              <a:rPr lang="kk-KZ" b="1" i="1" dirty="0" smtClean="0">
                <a:latin typeface="Times New Roman" pitchFamily="18" charset="0"/>
                <a:cs typeface="Times New Roman" pitchFamily="18" charset="0"/>
              </a:rPr>
              <a:t>оптикалық  тығыздығын өлшеу</a:t>
            </a:r>
            <a:r>
              <a:rPr lang="kk-KZ" i="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Ол үшін:</a:t>
            </a:r>
            <a:endParaRPr lang="en-US" dirty="0" smtClean="0">
              <a:latin typeface="Times New Roman" pitchFamily="18" charset="0"/>
              <a:cs typeface="Times New Roman" pitchFamily="18" charset="0"/>
            </a:endParaRPr>
          </a:p>
          <a:p>
            <a:pPr marL="365760" indent="-256032" eaLnBrk="1" fontAlgn="auto" hangingPunct="1">
              <a:spcAft>
                <a:spcPts val="0"/>
              </a:spcAft>
              <a:buFont typeface="Wingdings 3"/>
              <a:buNone/>
              <a:defRPr/>
            </a:pPr>
            <a:r>
              <a:rPr lang="kk-KZ" dirty="0" smtClean="0">
                <a:latin typeface="Times New Roman" pitchFamily="18" charset="0"/>
                <a:cs typeface="Times New Roman" pitchFamily="18" charset="0"/>
              </a:rPr>
              <a:t>а) Өлшеуіш колбада мөлшері анықталатын зат ертіндісін фотометриялық реакцияға түсіріп, көлемін белгіге дейін жеткізу.</a:t>
            </a:r>
            <a:endParaRPr lang="en-US" dirty="0" smtClean="0">
              <a:latin typeface="Times New Roman" pitchFamily="18" charset="0"/>
              <a:cs typeface="Times New Roman" pitchFamily="18" charset="0"/>
            </a:endParaRPr>
          </a:p>
          <a:p>
            <a:pPr marL="365760" indent="-256032" eaLnBrk="1" fontAlgn="auto" hangingPunct="1">
              <a:spcAft>
                <a:spcPts val="0"/>
              </a:spcAft>
              <a:buFont typeface="Wingdings 3"/>
              <a:buNone/>
              <a:defRPr/>
            </a:pPr>
            <a:r>
              <a:rPr lang="kk-KZ" dirty="0" smtClean="0">
                <a:latin typeface="Times New Roman" pitchFamily="18" charset="0"/>
                <a:cs typeface="Times New Roman" pitchFamily="18" charset="0"/>
              </a:rPr>
              <a:t>б) Концентрациясы белгісіз ертіндінің оптикалық тығыздығын                         фотоэлектрколориметрмен өлшеу.</a:t>
            </a:r>
            <a:endParaRPr lang="en-US" dirty="0" smtClean="0">
              <a:latin typeface="Times New Roman" pitchFamily="18" charset="0"/>
              <a:cs typeface="Times New Roman" pitchFamily="18" charset="0"/>
            </a:endParaRPr>
          </a:p>
          <a:p>
            <a:pPr marL="365760" indent="-256032" eaLnBrk="1" fontAlgn="auto" hangingPunct="1">
              <a:spcAft>
                <a:spcPts val="0"/>
              </a:spcAft>
              <a:buFont typeface="Wingdings 3"/>
              <a:buChar char=""/>
              <a:defRPr/>
            </a:pPr>
            <a:r>
              <a:rPr lang="kk-KZ" b="1" dirty="0" smtClean="0">
                <a:latin typeface="Times New Roman" pitchFamily="18" charset="0"/>
                <a:cs typeface="Times New Roman" pitchFamily="18" charset="0"/>
              </a:rPr>
              <a:t>5</a:t>
            </a:r>
            <a:r>
              <a:rPr lang="kk-KZ" b="1" i="1" dirty="0" smtClean="0">
                <a:latin typeface="Times New Roman" pitchFamily="18" charset="0"/>
                <a:cs typeface="Times New Roman" pitchFamily="18" charset="0"/>
              </a:rPr>
              <a:t>.</a:t>
            </a:r>
            <a:r>
              <a:rPr lang="kk-KZ" dirty="0" smtClean="0">
                <a:latin typeface="Times New Roman" pitchFamily="18" charset="0"/>
                <a:cs typeface="Times New Roman" pitchFamily="18" charset="0"/>
              </a:rPr>
              <a:t> </a:t>
            </a:r>
            <a:r>
              <a:rPr lang="kk-KZ" i="1" dirty="0" smtClean="0">
                <a:latin typeface="Times New Roman" pitchFamily="18" charset="0"/>
                <a:cs typeface="Times New Roman" pitchFamily="18" charset="0"/>
              </a:rPr>
              <a:t> </a:t>
            </a:r>
            <a:r>
              <a:rPr lang="kk-KZ" b="1" i="1" dirty="0" smtClean="0">
                <a:latin typeface="Times New Roman" pitchFamily="18" charset="0"/>
                <a:cs typeface="Times New Roman" pitchFamily="18" charset="0"/>
              </a:rPr>
              <a:t>Калибрленген график</a:t>
            </a:r>
            <a:r>
              <a:rPr lang="kk-KZ" i="1" dirty="0" smtClean="0">
                <a:latin typeface="Times New Roman" pitchFamily="18" charset="0"/>
                <a:cs typeface="Times New Roman" pitchFamily="18" charset="0"/>
              </a:rPr>
              <a:t>   </a:t>
            </a:r>
            <a:r>
              <a:rPr lang="kk-KZ" b="1" i="1" dirty="0" smtClean="0">
                <a:latin typeface="Times New Roman" pitchFamily="18" charset="0"/>
                <a:cs typeface="Times New Roman" pitchFamily="18" charset="0"/>
              </a:rPr>
              <a:t>бойынша </a:t>
            </a:r>
            <a:r>
              <a:rPr lang="kk-KZ" i="1" dirty="0" smtClean="0">
                <a:latin typeface="Times New Roman" pitchFamily="18" charset="0"/>
                <a:cs typeface="Times New Roman" pitchFamily="18" charset="0"/>
              </a:rPr>
              <a:t> </a:t>
            </a:r>
            <a:r>
              <a:rPr lang="kk-KZ" b="1" i="1" dirty="0" smtClean="0">
                <a:latin typeface="Times New Roman" pitchFamily="18" charset="0"/>
                <a:cs typeface="Times New Roman" pitchFamily="18" charset="0"/>
              </a:rPr>
              <a:t> концентрациясы  белгісіз</a:t>
            </a:r>
            <a:r>
              <a:rPr lang="kk-KZ" i="1"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ертіндінің</a:t>
            </a:r>
            <a:r>
              <a:rPr lang="kk-KZ" i="1" dirty="0" smtClean="0">
                <a:latin typeface="Times New Roman" pitchFamily="18" charset="0"/>
                <a:cs typeface="Times New Roman" pitchFamily="18" charset="0"/>
              </a:rPr>
              <a:t>           о п т и к а л ы қ    т ы ғ ы з д ы ғ ы н а   с ә й к е с    </a:t>
            </a:r>
            <a:r>
              <a:rPr lang="kk-KZ" b="1" i="1" dirty="0" smtClean="0">
                <a:latin typeface="Times New Roman" pitchFamily="18" charset="0"/>
                <a:cs typeface="Times New Roman" pitchFamily="18" charset="0"/>
              </a:rPr>
              <a:t>конценртациясын анықтау.</a:t>
            </a:r>
            <a:r>
              <a:rPr lang="kk-KZ" i="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AD8B5F72-8AB4-4915-8D52-9EECC7B89325}" type="slidenum">
              <a:rPr lang="en-US"/>
              <a:pPr>
                <a:defRPr/>
              </a:pPr>
              <a:t>3</a:t>
            </a:fld>
            <a:endParaRPr lang="en-US"/>
          </a:p>
        </p:txBody>
      </p:sp>
      <p:sp>
        <p:nvSpPr>
          <p:cNvPr id="15361" name="Содержимое 1"/>
          <p:cNvSpPr>
            <a:spLocks noGrp="1"/>
          </p:cNvSpPr>
          <p:nvPr>
            <p:ph idx="1"/>
          </p:nvPr>
        </p:nvSpPr>
        <p:spPr>
          <a:xfrm>
            <a:off x="457200" y="857250"/>
            <a:ext cx="8229600" cy="5149850"/>
          </a:xfrm>
        </p:spPr>
        <p:txBody>
          <a:bodyPr/>
          <a:lstStyle/>
          <a:p>
            <a:pPr algn="ctr" eaLnBrk="1" hangingPunct="1"/>
            <a:r>
              <a:rPr lang="kk-KZ" b="1" i="1" smtClean="0"/>
              <a:t>Фотометриялық анализ әдістері орындауға  қарапайым,  сезімтал және жылдам, сондықтан аналитикалық лабораторияда анализ жүргізу үшін  кең қолданылады. Фотометриялық анализ  әдістері құймалардың, кеннің, топырақтың, өсімдіктердің, тағам өнімдерінің құрамын, қоспаларын анықтауға кеңінен қолданылады.</a:t>
            </a:r>
            <a:endParaRPr lang="en-US" b="1" i="1" smtClean="0"/>
          </a:p>
          <a:p>
            <a:pPr algn="ctr" eaLnBrk="1" hangingPunct="1"/>
            <a:endParaRPr lang="en-US" b="1" i="1"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C7F02105-B8B1-4A02-A4A8-10D567185167}" type="slidenum">
              <a:rPr lang="en-US"/>
              <a:pPr>
                <a:defRPr/>
              </a:pPr>
              <a:t>4</a:t>
            </a:fld>
            <a:endParaRPr lang="en-US"/>
          </a:p>
        </p:txBody>
      </p:sp>
      <p:sp>
        <p:nvSpPr>
          <p:cNvPr id="2" name="Содержимое 1"/>
          <p:cNvSpPr>
            <a:spLocks noGrp="1"/>
          </p:cNvSpPr>
          <p:nvPr>
            <p:ph idx="1"/>
          </p:nvPr>
        </p:nvSpPr>
        <p:spPr/>
        <p:txBody>
          <a:bodyPr>
            <a:normAutofit lnSpcReduction="10000"/>
          </a:bodyPr>
          <a:lstStyle/>
          <a:p>
            <a:pPr marL="365760" indent="-256032" algn="ctr" eaLnBrk="1" fontAlgn="auto" hangingPunct="1">
              <a:spcAft>
                <a:spcPts val="0"/>
              </a:spcAft>
              <a:buFont typeface="Wingdings 3"/>
              <a:buChar char=""/>
              <a:defRPr/>
            </a:pPr>
            <a:r>
              <a:rPr lang="kk-KZ" dirty="0" smtClean="0">
                <a:latin typeface="Times New Roman" pitchFamily="18" charset="0"/>
                <a:cs typeface="Times New Roman" pitchFamily="18" charset="0"/>
              </a:rPr>
              <a:t>Әдістің бұл түрімен әртүрлі объектердің құрамындағы микроэлементтердің мөлшері анықталады. Ол үшін анықталатын затты түрлі түске боялған затқа айналдырады. Сонан кейін оның түсінің қоюлығын концентрациясы белгілі стандартты ерітінділердің түсімен тікелей көзбен қарап салыстырады. Қай стандартты ерітіндімен түсі сәйкес келсе, зерттелетін ерітіндінің концентрациясы сол ерітіндінің концентрациясымен бірдей деген  қорытынды жасалады.</a:t>
            </a:r>
            <a:endParaRPr lang="en-US" dirty="0" smtClean="0">
              <a:latin typeface="Times New Roman" pitchFamily="18" charset="0"/>
              <a:cs typeface="Times New Roman" pitchFamily="18" charset="0"/>
            </a:endParaRPr>
          </a:p>
          <a:p>
            <a:pPr marL="365760" indent="-256032" eaLnBrk="1" fontAlgn="auto" hangingPunct="1">
              <a:spcAft>
                <a:spcPts val="0"/>
              </a:spcAft>
              <a:buFont typeface="Wingdings 3"/>
              <a:buChar char=""/>
              <a:defRPr/>
            </a:pPr>
            <a:endParaRPr lang="en-US" dirty="0"/>
          </a:p>
        </p:txBody>
      </p:sp>
      <p:sp>
        <p:nvSpPr>
          <p:cNvPr id="3" name="Заголовок 2"/>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eaLnBrk="1" fontAlgn="auto" hangingPunct="1">
              <a:spcAft>
                <a:spcPts val="0"/>
              </a:spcAft>
              <a:defRPr/>
            </a:pPr>
            <a:r>
              <a:rPr lang="kk-KZ"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Визуалды колориметрия.</a:t>
            </a:r>
            <a:r>
              <a:rPr lang="kk-KZ"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en-US"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44223D3C-1CAC-41CF-886D-F442AE57559D}" type="slidenum">
              <a:rPr lang="en-US"/>
              <a:pPr>
                <a:defRPr/>
              </a:pPr>
              <a:t>5</a:t>
            </a:fld>
            <a:endParaRPr lang="en-US"/>
          </a:p>
        </p:txBody>
      </p:sp>
      <p:sp>
        <p:nvSpPr>
          <p:cNvPr id="17409" name="Содержимое 1"/>
          <p:cNvSpPr>
            <a:spLocks noGrp="1"/>
          </p:cNvSpPr>
          <p:nvPr>
            <p:ph idx="1"/>
          </p:nvPr>
        </p:nvSpPr>
        <p:spPr/>
        <p:txBody>
          <a:bodyPr/>
          <a:lstStyle/>
          <a:p>
            <a:pPr algn="ctr" eaLnBrk="1" hangingPunct="1"/>
            <a:r>
              <a:rPr lang="kk-KZ" smtClean="0">
                <a:latin typeface="Times New Roman" pitchFamily="18" charset="0"/>
                <a:cs typeface="Times New Roman" pitchFamily="18" charset="0"/>
              </a:rPr>
              <a:t>Бұл әдіс ерітінді түсінің интенсивтілігін фотоэлемент қолданып өлшеуге негізделген. Жарық ағыны ерітіндіден өтіп фотоэлементке түседі,  фотоэлемент жарық энергиясын электр тогына айналдырады.  Пайда болған электр тогының күшін  сезімтал амперметр (гальванометр) көрсетеді. Сонымен  визуалды колориметриядағы ерітіндінің түсінің интенсивтілігін көзбен көріп бақылау процесі фотоколориметрияда прибордың көрсеткішімен алмастырылады. </a:t>
            </a:r>
            <a:endParaRPr lang="en-US" smtClean="0">
              <a:latin typeface="Times New Roman" pitchFamily="18" charset="0"/>
              <a:cs typeface="Times New Roman" pitchFamily="18" charset="0"/>
            </a:endParaRPr>
          </a:p>
          <a:p>
            <a:pPr eaLnBrk="1" hangingPunct="1"/>
            <a:endParaRPr lang="en-US" smtClean="0"/>
          </a:p>
        </p:txBody>
      </p:sp>
      <p:sp>
        <p:nvSpPr>
          <p:cNvPr id="3" name="Заголовок 2"/>
          <p:cNvSpPr>
            <a:spLocks noGrp="1"/>
          </p:cNvSpPr>
          <p:nvPr>
            <p:ph type="title"/>
          </p:nvPr>
        </p:nvSpPr>
        <p:spPr>
          <a:xfrm>
            <a:off x="457200" y="274638"/>
            <a:ext cx="8229600" cy="1368412"/>
          </a:xfrm>
        </p:spPr>
        <p:txBody>
          <a:bodyPr/>
          <a:lstStyle/>
          <a:p>
            <a:pPr algn="ctr" eaLnBrk="1" fontAlgn="auto" hangingPunct="1">
              <a:spcAft>
                <a:spcPts val="0"/>
              </a:spcAft>
              <a:defRPr/>
            </a:pPr>
            <a:r>
              <a:rPr lang="kk-KZ"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Фотоколориметриялық әдіс.</a:t>
            </a:r>
            <a:r>
              <a:rPr lang="kk-KZ"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FAB81B30-891E-4A80-A9AF-B34F79A77587}" type="slidenum">
              <a:rPr lang="en-US"/>
              <a:pPr>
                <a:defRPr/>
              </a:pPr>
              <a:t>6</a:t>
            </a:fld>
            <a:endParaRPr lang="en-US"/>
          </a:p>
        </p:txBody>
      </p:sp>
      <p:sp>
        <p:nvSpPr>
          <p:cNvPr id="18433" name="Содержимое 1"/>
          <p:cNvSpPr>
            <a:spLocks noGrp="1"/>
          </p:cNvSpPr>
          <p:nvPr>
            <p:ph idx="1"/>
          </p:nvPr>
        </p:nvSpPr>
        <p:spPr>
          <a:xfrm>
            <a:off x="0" y="1928813"/>
            <a:ext cx="9144000" cy="4525962"/>
          </a:xfrm>
        </p:spPr>
        <p:txBody>
          <a:bodyPr/>
          <a:lstStyle/>
          <a:p>
            <a:pPr eaLnBrk="1" hangingPunct="1"/>
            <a:r>
              <a:rPr lang="kk-KZ" sz="3600" i="1" smtClean="0"/>
              <a:t>Т о л қ ы н н ы ң   ұ з ы н д ы ғ ы </a:t>
            </a:r>
            <a:r>
              <a:rPr lang="kk-KZ" sz="3600" smtClean="0"/>
              <a:t> – </a:t>
            </a:r>
            <a:r>
              <a:rPr lang="kk-KZ" sz="3600" b="1" smtClean="0"/>
              <a:t>λ </a:t>
            </a:r>
            <a:r>
              <a:rPr lang="kk-KZ" sz="3600" smtClean="0"/>
              <a:t>(лямбда); </a:t>
            </a:r>
            <a:endParaRPr lang="en-US" sz="3600" smtClean="0"/>
          </a:p>
          <a:p>
            <a:pPr eaLnBrk="1" hangingPunct="1"/>
            <a:r>
              <a:rPr lang="kk-KZ" sz="3600" i="1" smtClean="0"/>
              <a:t>Т о л қ ы н н ы ң   ж и і л і г і </a:t>
            </a:r>
            <a:r>
              <a:rPr lang="kk-KZ" sz="3600" smtClean="0"/>
              <a:t> – </a:t>
            </a:r>
            <a:r>
              <a:rPr lang="kk-KZ" sz="3600" b="1" smtClean="0"/>
              <a:t>ν</a:t>
            </a:r>
            <a:r>
              <a:rPr lang="kk-KZ" sz="3600" smtClean="0"/>
              <a:t> (ню).</a:t>
            </a:r>
            <a:endParaRPr lang="en-US" sz="3600" smtClean="0"/>
          </a:p>
          <a:p>
            <a:pPr eaLnBrk="1" hangingPunct="1"/>
            <a:endParaRPr lang="en-US" smtClean="0"/>
          </a:p>
        </p:txBody>
      </p:sp>
      <p:sp>
        <p:nvSpPr>
          <p:cNvPr id="3" name="Заголовок 2"/>
          <p:cNvSpPr>
            <a:spLocks noGrp="1"/>
          </p:cNvSpPr>
          <p:nvPr>
            <p:ph type="title"/>
          </p:nvPr>
        </p:nvSpPr>
        <p:spPr>
          <a:xfrm>
            <a:off x="214282" y="571480"/>
            <a:ext cx="8929718" cy="114300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eaLnBrk="1" fontAlgn="auto" hangingPunct="1">
              <a:spcAft>
                <a:spcPts val="0"/>
              </a:spcAft>
              <a:defRPr/>
            </a:pPr>
            <a:r>
              <a:rPr lang="kk-KZ" sz="3600"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Электромагниттік сәуленің (жарық сәулесінің) негізгі сипаттамалары:</a:t>
            </a:r>
            <a:r>
              <a:rPr lang="en-US"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US"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9ED24D82-F03A-4AE7-BDE6-6FCD3873D079}" type="slidenum">
              <a:rPr lang="en-US"/>
              <a:pPr>
                <a:defRPr/>
              </a:pPr>
              <a:t>7</a:t>
            </a:fld>
            <a:endParaRPr lang="en-US"/>
          </a:p>
        </p:txBody>
      </p:sp>
      <p:sp>
        <p:nvSpPr>
          <p:cNvPr id="2" name="Содержимое 1"/>
          <p:cNvSpPr>
            <a:spLocks noGrp="1"/>
          </p:cNvSpPr>
          <p:nvPr>
            <p:ph idx="1"/>
          </p:nvPr>
        </p:nvSpPr>
        <p:spPr>
          <a:xfrm>
            <a:off x="457200" y="428625"/>
            <a:ext cx="8543925" cy="5578475"/>
          </a:xfrm>
        </p:spPr>
        <p:txBody>
          <a:bodyPr>
            <a:normAutofit lnSpcReduction="10000"/>
          </a:bodyPr>
          <a:lstStyle/>
          <a:p>
            <a:pPr marL="365760" indent="-256032" algn="ctr" eaLnBrk="1" fontAlgn="auto" hangingPunct="1">
              <a:spcAft>
                <a:spcPts val="0"/>
              </a:spcAft>
              <a:buFont typeface="Wingdings 3"/>
              <a:buChar char=""/>
              <a:defRPr/>
            </a:pPr>
            <a:r>
              <a:rPr lang="kk-KZ" sz="3600" dirty="0" smtClean="0">
                <a:latin typeface="Times New Roman" pitchFamily="18" charset="0"/>
                <a:cs typeface="Times New Roman" pitchFamily="18" charset="0"/>
              </a:rPr>
              <a:t>Толқын   ұзындықтары   әртүрлі    электромагниттік    сәулелер </a:t>
            </a:r>
            <a:r>
              <a:rPr lang="kk-KZ" sz="3600" b="1" i="1" dirty="0" smtClean="0">
                <a:latin typeface="Times New Roman" pitchFamily="18" charset="0"/>
                <a:cs typeface="Times New Roman" pitchFamily="18" charset="0"/>
              </a:rPr>
              <a:t>ж а р ы қ </a:t>
            </a:r>
            <a:r>
              <a:rPr lang="kk-KZ" sz="3600" b="1" dirty="0" smtClean="0">
                <a:latin typeface="Times New Roman" pitchFamily="18" charset="0"/>
                <a:cs typeface="Times New Roman" pitchFamily="18" charset="0"/>
              </a:rPr>
              <a:t>  </a:t>
            </a:r>
          </a:p>
          <a:p>
            <a:pPr marL="365760" indent="-256032" algn="ctr" eaLnBrk="1" fontAlgn="auto" hangingPunct="1">
              <a:spcAft>
                <a:spcPts val="0"/>
              </a:spcAft>
              <a:buFont typeface="Wingdings 3"/>
              <a:buNone/>
              <a:defRPr/>
            </a:pPr>
            <a:r>
              <a:rPr lang="kk-KZ" sz="3600" b="1" i="1" dirty="0" smtClean="0">
                <a:latin typeface="Times New Roman" pitchFamily="18" charset="0"/>
                <a:cs typeface="Times New Roman" pitchFamily="18" charset="0"/>
              </a:rPr>
              <a:t>   с п е к т р і н</a:t>
            </a:r>
            <a:r>
              <a:rPr lang="kk-KZ" sz="3600" i="1" dirty="0" smtClean="0">
                <a:latin typeface="Times New Roman" pitchFamily="18" charset="0"/>
                <a:cs typeface="Times New Roman" pitchFamily="18" charset="0"/>
              </a:rPr>
              <a:t>  </a:t>
            </a:r>
            <a:r>
              <a:rPr lang="kk-KZ" sz="3600" dirty="0" smtClean="0">
                <a:latin typeface="Times New Roman" pitchFamily="18" charset="0"/>
                <a:cs typeface="Times New Roman" pitchFamily="18" charset="0"/>
              </a:rPr>
              <a:t>құрайды. Спектрофотометрияда спектрдің ультрафиолет (УФ), көзге көрінетін және инфрақызыл (ИК) бөліктері пайдаланылады. Мына кестеде электромагниттік спектр бөліктерінің толқындарының  ұзындығы  және  жиілігі көрсетілген:</a:t>
            </a:r>
            <a:endParaRPr lang="en-US" sz="3600" dirty="0" smtClean="0">
              <a:latin typeface="Times New Roman" pitchFamily="18" charset="0"/>
              <a:cs typeface="Times New Roman" pitchFamily="18" charset="0"/>
            </a:endParaRPr>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E62A9E32-0B49-4B8F-89C7-2F5F46601988}" type="slidenum">
              <a:rPr lang="en-US"/>
              <a:pPr>
                <a:defRPr/>
              </a:pPr>
              <a:t>8</a:t>
            </a:fld>
            <a:endParaRPr lang="en-US"/>
          </a:p>
        </p:txBody>
      </p:sp>
      <p:graphicFrame>
        <p:nvGraphicFramePr>
          <p:cNvPr id="7" name="Содержимое 6"/>
          <p:cNvGraphicFramePr>
            <a:graphicFrameLocks noGrp="1"/>
          </p:cNvGraphicFramePr>
          <p:nvPr>
            <p:ph idx="1"/>
          </p:nvPr>
        </p:nvGraphicFramePr>
        <p:xfrm>
          <a:off x="142875" y="428625"/>
          <a:ext cx="9001125" cy="3074988"/>
        </p:xfrm>
        <a:graphic>
          <a:graphicData uri="http://schemas.openxmlformats.org/drawingml/2006/table">
            <a:tbl>
              <a:tblPr/>
              <a:tblGrid>
                <a:gridCol w="3022600"/>
                <a:gridCol w="2957513"/>
                <a:gridCol w="3021012"/>
              </a:tblGrid>
              <a:tr h="1171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Спектр бөлігі</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Толқынның ұзындығы</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λ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нм (10</a:t>
                      </a:r>
                      <a:r>
                        <a:rPr kumimoji="0" lang="kk-KZ" sz="2400" b="0" i="0" u="none" strike="noStrike" cap="none" normalizeH="0" baseline="30000" smtClean="0">
                          <a:ln>
                            <a:noFill/>
                          </a:ln>
                          <a:solidFill>
                            <a:schemeClr val="tx1"/>
                          </a:solidFill>
                          <a:effectLst/>
                          <a:latin typeface="Times New Roman" pitchFamily="18" charset="0"/>
                          <a:cs typeface="Times New Roman" pitchFamily="18" charset="0"/>
                        </a:rPr>
                        <a:t>- )</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Толқынның жиілігі</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ν</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см</a:t>
                      </a:r>
                      <a:r>
                        <a:rPr kumimoji="0" lang="kk-KZ" sz="24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УФ</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200-400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50000-25000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Көзге көрінетін спектр</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400-700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25000-15000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ИК</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&gt; 700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&lt; 15000</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503" name="Rectangle 1"/>
          <p:cNvSpPr>
            <a:spLocks noChangeArrowheads="1"/>
          </p:cNvSpPr>
          <p:nvPr/>
        </p:nvSpPr>
        <p:spPr bwMode="auto">
          <a:xfrm>
            <a:off x="857250" y="3857625"/>
            <a:ext cx="5380038" cy="1938338"/>
          </a:xfrm>
          <a:prstGeom prst="rect">
            <a:avLst/>
          </a:prstGeom>
          <a:noFill/>
          <a:ln w="9525">
            <a:noFill/>
            <a:miter lim="800000"/>
            <a:headEnd/>
            <a:tailEnd/>
          </a:ln>
        </p:spPr>
        <p:txBody>
          <a:bodyPr anchor="ctr">
            <a:spAutoFit/>
          </a:bodyPr>
          <a:lstStyle/>
          <a:p>
            <a:pPr indent="457200" algn="just"/>
            <a:r>
              <a:rPr lang="kk-KZ" sz="2000">
                <a:ea typeface="Times New Roman" pitchFamily="18" charset="0"/>
                <a:cs typeface="Arial" charset="0"/>
              </a:rPr>
              <a:t>УФ-сәулелерінің энергиясы  жоғары, ИК-сәулелерінің</a:t>
            </a:r>
          </a:p>
          <a:p>
            <a:pPr indent="457200" algn="just"/>
            <a:r>
              <a:rPr lang="kk-KZ" sz="2000">
                <a:ea typeface="Times New Roman" pitchFamily="18" charset="0"/>
                <a:cs typeface="Arial" charset="0"/>
              </a:rPr>
              <a:t> энергиясы төмен, ал көзге көрінетін спектр сәулелерінің</a:t>
            </a:r>
          </a:p>
          <a:p>
            <a:pPr indent="457200" algn="just"/>
            <a:r>
              <a:rPr lang="kk-KZ" sz="2000">
                <a:ea typeface="Times New Roman" pitchFamily="18" charset="0"/>
                <a:cs typeface="Arial" charset="0"/>
              </a:rPr>
              <a:t> энергиясының мәні аралық орынды алады:</a:t>
            </a:r>
            <a:endParaRPr lang="kk-KZ" sz="2800">
              <a:ea typeface="Times New Roman" pitchFamily="18" charset="0"/>
              <a:cs typeface="Arial" charset="0"/>
            </a:endParaRPr>
          </a:p>
        </p:txBody>
      </p:sp>
      <p:sp>
        <p:nvSpPr>
          <p:cNvPr id="20504" name="Rectangle 2"/>
          <p:cNvSpPr>
            <a:spLocks noChangeArrowheads="1"/>
          </p:cNvSpPr>
          <p:nvPr/>
        </p:nvSpPr>
        <p:spPr bwMode="auto">
          <a:xfrm>
            <a:off x="3000375" y="5643563"/>
            <a:ext cx="4189413" cy="400050"/>
          </a:xfrm>
          <a:prstGeom prst="rect">
            <a:avLst/>
          </a:prstGeom>
          <a:noFill/>
          <a:ln w="9525">
            <a:noFill/>
            <a:miter lim="800000"/>
            <a:headEnd/>
            <a:tailEnd/>
          </a:ln>
        </p:spPr>
        <p:txBody>
          <a:bodyPr wrap="none" anchor="ctr">
            <a:spAutoFit/>
          </a:bodyPr>
          <a:lstStyle/>
          <a:p>
            <a:pPr indent="457200" algn="ctr"/>
            <a:r>
              <a:rPr lang="kk-KZ" sz="2000" b="1">
                <a:ea typeface="Times New Roman" pitchFamily="18" charset="0"/>
                <a:cs typeface="Arial" charset="0"/>
              </a:rPr>
              <a:t>Е </a:t>
            </a:r>
            <a:r>
              <a:rPr lang="kk-KZ" sz="1200" b="1">
                <a:ea typeface="Times New Roman" pitchFamily="18" charset="0"/>
                <a:cs typeface="Arial" charset="0"/>
              </a:rPr>
              <a:t>УФ</a:t>
            </a:r>
            <a:r>
              <a:rPr lang="kk-KZ" sz="2000" b="1">
                <a:ea typeface="Times New Roman" pitchFamily="18" charset="0"/>
                <a:cs typeface="Arial" charset="0"/>
              </a:rPr>
              <a:t>  &gt;  Е </a:t>
            </a:r>
            <a:r>
              <a:rPr lang="kk-KZ" sz="1600" b="1">
                <a:ea typeface="Times New Roman" pitchFamily="18" charset="0"/>
                <a:cs typeface="Arial" charset="0"/>
              </a:rPr>
              <a:t>көзге көрінетін   </a:t>
            </a:r>
            <a:r>
              <a:rPr lang="kk-KZ" sz="2000" b="1">
                <a:ea typeface="Times New Roman" pitchFamily="18" charset="0"/>
                <a:cs typeface="Arial" charset="0"/>
              </a:rPr>
              <a:t>&gt;  Е </a:t>
            </a:r>
            <a:r>
              <a:rPr lang="kk-KZ" sz="1200" b="1">
                <a:ea typeface="Times New Roman" pitchFamily="18" charset="0"/>
                <a:cs typeface="Arial" charset="0"/>
              </a:rPr>
              <a:t>ИК</a:t>
            </a:r>
            <a:endParaRPr lang="kk-KZ" sz="2800">
              <a:ea typeface="Times New Roman" pitchFamily="18" charset="0"/>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17"/>
          <p:cNvSpPr>
            <a:spLocks noGrp="1"/>
          </p:cNvSpPr>
          <p:nvPr>
            <p:ph type="sldNum" sz="quarter" idx="12"/>
          </p:nvPr>
        </p:nvSpPr>
        <p:spPr/>
        <p:txBody>
          <a:bodyPr/>
          <a:lstStyle/>
          <a:p>
            <a:pPr>
              <a:defRPr/>
            </a:pPr>
            <a:fld id="{1DD3F2E1-F698-4ADB-BB5F-5B470758FC1F}" type="slidenum">
              <a:rPr lang="en-US"/>
              <a:pPr>
                <a:defRPr/>
              </a:pPr>
              <a:t>9</a:t>
            </a:fld>
            <a:endParaRPr lang="en-US"/>
          </a:p>
        </p:txBody>
      </p:sp>
      <p:sp>
        <p:nvSpPr>
          <p:cNvPr id="21505" name="Содержимое 1"/>
          <p:cNvSpPr>
            <a:spLocks noGrp="1"/>
          </p:cNvSpPr>
          <p:nvPr>
            <p:ph idx="1"/>
          </p:nvPr>
        </p:nvSpPr>
        <p:spPr>
          <a:xfrm>
            <a:off x="457200" y="500063"/>
            <a:ext cx="8229600" cy="5507037"/>
          </a:xfrm>
        </p:spPr>
        <p:txBody>
          <a:bodyPr/>
          <a:lstStyle/>
          <a:p>
            <a:pPr algn="ctr" eaLnBrk="1" hangingPunct="1"/>
            <a:r>
              <a:rPr lang="kk-KZ" sz="3200" smtClean="0"/>
              <a:t>Энергиясы төмен ИК-спектр толқындарын сіңіргенде молекулалар   тербеледі. УФ-спектрдің толқындары сіңірілгенде сыртқы қабат электрондары қалыпты жағдайдан активтелген (қозған) жағдайға көшеді. Көзге көрінетін спектр толқындары сіңірілгенде қосарланған π-электрондық жүйелердің  электрондары  қозғалысқа  келеді. </a:t>
            </a:r>
            <a:endParaRPr lang="en-US" sz="3200" smtClean="0"/>
          </a:p>
          <a:p>
            <a:pPr eaLnBrk="1" hangingPunct="1"/>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28</TotalTime>
  <Words>940</Words>
  <Application>Microsoft Office PowerPoint</Application>
  <PresentationFormat>Экран (4:3)</PresentationFormat>
  <Paragraphs>117</Paragraphs>
  <Slides>24</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8</vt:i4>
      </vt:variant>
      <vt:variant>
        <vt:lpstr>Заголовки слайдов</vt:lpstr>
      </vt:variant>
      <vt:variant>
        <vt:i4>24</vt:i4>
      </vt:variant>
    </vt:vector>
  </HeadingPairs>
  <TitlesOfParts>
    <vt:vector size="39" baseType="lpstr">
      <vt:lpstr>Arial</vt:lpstr>
      <vt:lpstr>Lucida Sans Unicode</vt:lpstr>
      <vt:lpstr>Wingdings 3</vt:lpstr>
      <vt:lpstr>Verdana</vt:lpstr>
      <vt:lpstr>Wingdings 2</vt:lpstr>
      <vt:lpstr>Calibri</vt:lpstr>
      <vt:lpstr>Times New Roman</vt:lpstr>
      <vt:lpstr>Открытая</vt:lpstr>
      <vt:lpstr>Открытая</vt:lpstr>
      <vt:lpstr>Открытая</vt:lpstr>
      <vt:lpstr>Открытая</vt:lpstr>
      <vt:lpstr>Открытая</vt:lpstr>
      <vt:lpstr>Открытая</vt:lpstr>
      <vt:lpstr>Открытая</vt: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Фотоколориметрия және Колориметрия анализ әдістері</dc:title>
  <dc:creator>СҰЛТАН И САЯТ БРАТЬЯ</dc:creator>
  <cp:lastModifiedBy>Student</cp:lastModifiedBy>
  <cp:revision>6</cp:revision>
  <dcterms:created xsi:type="dcterms:W3CDTF">2013-03-16T04:32:42Z</dcterms:created>
  <dcterms:modified xsi:type="dcterms:W3CDTF">2013-05-02T09:51:57Z</dcterms:modified>
</cp:coreProperties>
</file>