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735763" cy="9869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F37570-475A-4C95-BEF2-E6B5561D1352}" type="datetimeFigureOut">
              <a:rPr lang="ru-RU"/>
              <a:pPr/>
              <a:t>02.05.2013</a:t>
            </a:fld>
            <a:endParaRPr lang="ru-RU"/>
          </a:p>
        </p:txBody>
      </p:sp>
      <p:sp>
        <p:nvSpPr>
          <p:cNvPr id="512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8B9774-AEE0-4911-931A-132C269BD1E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A322D-0C4C-4571-8C06-9ADCA0670714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1653E-3F4C-4797-B6B3-31956D59C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BB9E-4C50-4E9B-BF30-1C5A0D94022D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3BC4A-84EB-496E-99DE-CE60E8803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779A-5F44-4216-A0B2-F550D9A1728B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6F4A5-2875-4EB2-89ED-382012789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E6D6987-E129-4916-9494-816CB812CAEF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BDE947-86B9-4A89-8DDB-2C404426D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1F9C-3EDB-4946-A84E-ABF0AA7D09A5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C059D-EE77-4C00-ADE7-777512E83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08702-C2A2-46AD-BFA0-790BE4EA8F9A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738C0-FCB3-481F-A54F-07F8E21FA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29BC7-B9A5-4BEB-BE8B-96108F12DA24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D11DE-4005-4263-9F12-427E7A79AA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0C64B82-0131-4F04-A05C-BBF35BC14812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A973A0-9B6C-4F95-90FD-BBC522E34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BED97-DF1B-4BD3-8E1A-4706CFFA4094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7D2AF-B44D-49CA-BC9A-3F3C53A6C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3C35D4-3038-4170-B0B5-1C207884B8A6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EBC27B-6D46-47B2-9408-0FFF127CA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EE54A1-ECDF-4318-8A91-2D568FC19AD3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3F656C2-F335-4431-BAE4-492AC9D07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4BA232D-F16E-4C4D-8541-AC3C9CDBADA9}" type="datetime1">
              <a:rPr lang="en-US"/>
              <a:pPr>
                <a:defRPr/>
              </a:pPr>
              <a:t>5/2/2013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Century Schoolbook"/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0E688FB-9CB9-4008-8EB8-D25E5F23C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2" r:id="rId5"/>
    <p:sldLayoutId id="2147483687" r:id="rId6"/>
    <p:sldLayoutId id="2147483681" r:id="rId7"/>
    <p:sldLayoutId id="2147483688" r:id="rId8"/>
    <p:sldLayoutId id="2147483689" r:id="rId9"/>
    <p:sldLayoutId id="2147483680" r:id="rId10"/>
    <p:sldLayoutId id="214748367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AE4D0-4196-4296-8FB2-683D187FC2A1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285992"/>
            <a:ext cx="7458084" cy="107157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</a:t>
            </a:r>
            <a:r>
              <a:rPr lang="kk-KZ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отығу-тотықсыздану реакцияларына негізделген титірлеу әдісі.Йодометрия.</a:t>
            </a:r>
            <a:br>
              <a:rPr lang="kk-KZ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kk-KZ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Перманагометрия.Индикаторлары</a:t>
            </a:r>
            <a:endParaRPr lang="en-US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F3D646-4F54-4111-8AE9-CB2D54AA8863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500"/>
            <a:ext cx="7467600" cy="5902325"/>
          </a:xfrm>
        </p:spPr>
        <p:txBody>
          <a:bodyPr>
            <a:normAutofit fontScale="925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kk-KZ" sz="3200" dirty="0" smtClean="0"/>
              <a:t>   Қатарда солдан оңға қарай заттардың тотықтырғыш қасиеттері кемиді, яғни қатарда ең күшті тотықтырғыш - калий перманганаты,   ең әлсіз  тотықтырғыш - йод. </a:t>
            </a:r>
            <a:endParaRPr lang="en-US" sz="3200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kk-KZ" sz="3200" b="1" i="1" dirty="0" smtClean="0"/>
              <a:t>   Кең тараған тотықсыздандырғыштар</a:t>
            </a:r>
            <a:r>
              <a:rPr lang="kk-KZ" sz="3200" dirty="0" smtClean="0"/>
              <a:t> қатарына мына заттар жатады:МnSО</a:t>
            </a:r>
            <a:r>
              <a:rPr lang="kk-KZ" sz="3200" baseline="-25000" dirty="0" smtClean="0"/>
              <a:t>4</a:t>
            </a:r>
            <a:r>
              <a:rPr lang="kk-KZ" sz="3200" dirty="0" smtClean="0"/>
              <a:t> &lt; НСІ &lt; Сr</a:t>
            </a:r>
            <a:r>
              <a:rPr lang="kk-KZ" sz="3200" baseline="-25000" dirty="0" smtClean="0"/>
              <a:t>2</a:t>
            </a:r>
            <a:r>
              <a:rPr lang="kk-KZ" sz="3200" dirty="0" smtClean="0"/>
              <a:t>(SО</a:t>
            </a:r>
            <a:r>
              <a:rPr lang="kk-KZ" sz="3200" baseline="-25000" dirty="0" smtClean="0"/>
              <a:t>4</a:t>
            </a:r>
            <a:r>
              <a:rPr lang="kk-KZ" sz="3200" dirty="0" smtClean="0"/>
              <a:t>)</a:t>
            </a:r>
            <a:r>
              <a:rPr lang="kk-KZ" sz="3200" baseline="-25000" dirty="0" smtClean="0"/>
              <a:t>3</a:t>
            </a:r>
            <a:r>
              <a:rPr lang="kk-KZ" sz="3200" dirty="0" smtClean="0"/>
              <a:t> &lt; ҒеSО</a:t>
            </a:r>
            <a:r>
              <a:rPr lang="kk-KZ" sz="3200" baseline="-25000" dirty="0" smtClean="0"/>
              <a:t>4</a:t>
            </a:r>
            <a:r>
              <a:rPr lang="kk-KZ" sz="3200" dirty="0" smtClean="0"/>
              <a:t> &lt; НВr &lt; Nа</a:t>
            </a:r>
            <a:r>
              <a:rPr lang="kk-KZ" sz="3200" baseline="-25000" dirty="0" smtClean="0"/>
              <a:t>3</a:t>
            </a:r>
            <a:r>
              <a:rPr lang="kk-KZ" sz="3200" dirty="0" smtClean="0"/>
              <a:t>АsО</a:t>
            </a:r>
            <a:r>
              <a:rPr lang="kk-KZ" sz="3200" baseline="-25000" dirty="0" smtClean="0"/>
              <a:t>3</a:t>
            </a:r>
            <a:r>
              <a:rPr lang="kk-KZ" sz="3200" dirty="0" smtClean="0"/>
              <a:t> &lt; НІ &lt; SnСІ</a:t>
            </a:r>
            <a:r>
              <a:rPr lang="kk-KZ" sz="3200" baseline="-25000" dirty="0" smtClean="0"/>
              <a:t>2</a:t>
            </a:r>
            <a:r>
              <a:rPr lang="kk-KZ" sz="3200" dirty="0" smtClean="0"/>
              <a:t> &lt; Nа</a:t>
            </a:r>
            <a:r>
              <a:rPr lang="kk-KZ" sz="3200" baseline="-25000" dirty="0" smtClean="0"/>
              <a:t>2</a:t>
            </a:r>
            <a:r>
              <a:rPr lang="kk-KZ" sz="3200" dirty="0" smtClean="0"/>
              <a:t>S</a:t>
            </a:r>
            <a:r>
              <a:rPr lang="kk-KZ" sz="3200" baseline="-25000" dirty="0" smtClean="0"/>
              <a:t>2</a:t>
            </a:r>
            <a:r>
              <a:rPr lang="kk-KZ" sz="3200" dirty="0" smtClean="0"/>
              <a:t>О</a:t>
            </a:r>
            <a:r>
              <a:rPr lang="kk-KZ" sz="3200" baseline="-25000" dirty="0" smtClean="0"/>
              <a:t>3</a:t>
            </a:r>
            <a:r>
              <a:rPr lang="kk-KZ" sz="3200" dirty="0" smtClean="0"/>
              <a:t>&lt; Н</a:t>
            </a:r>
            <a:r>
              <a:rPr lang="kk-KZ" sz="3200" baseline="-25000" dirty="0" smtClean="0"/>
              <a:t>2</a:t>
            </a:r>
            <a:r>
              <a:rPr lang="kk-KZ" sz="3200" dirty="0" smtClean="0"/>
              <a:t>S</a:t>
            </a:r>
            <a:endParaRPr lang="en-US" sz="32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kk-KZ" sz="3200" dirty="0" smtClean="0"/>
              <a:t> </a:t>
            </a:r>
            <a:endParaRPr lang="en-US" sz="32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6626B8-90DB-45AB-BF1A-C52A17D091F5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3553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1071563"/>
            <a:ext cx="7467600" cy="4873625"/>
          </a:xfrm>
        </p:spPr>
        <p:txBody>
          <a:bodyPr/>
          <a:lstStyle/>
          <a:p>
            <a:pPr algn="ctr" eaLnBrk="1" hangingPunct="1"/>
            <a:r>
              <a:rPr lang="kk-KZ" sz="3600" smtClean="0"/>
              <a:t>Заттардың тотықтырғыш-тотықсыздандырғыш қабілеттерін олардың стандартты тотығу-тотықсыздану потенциалдары сипаттайды.</a:t>
            </a:r>
            <a:endParaRPr lang="en-US" sz="3600" smtClean="0"/>
          </a:p>
          <a:p>
            <a:pPr algn="ctr" eaLnBrk="1" hangingPunct="1">
              <a:buFont typeface="Wingdings" pitchFamily="2" charset="2"/>
              <a:buNone/>
            </a:pPr>
            <a:endParaRPr lang="en-US" sz="3600" smtClean="0"/>
          </a:p>
          <a:p>
            <a:pPr algn="ctr" eaLnBrk="1" hangingPunct="1"/>
            <a:endParaRPr lang="en-US" sz="3600" smtClean="0"/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7A7584-A7DF-4FFC-AC24-E35DDC0A6892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285728"/>
            <a:ext cx="906784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Тотығу-тотықсыздану потенциалдары </a:t>
            </a:r>
            <a: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kk-KZ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Нернст теңдеуі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2540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14438"/>
            <a:ext cx="8643938" cy="2786062"/>
          </a:xfrm>
        </p:spPr>
        <p:txBody>
          <a:bodyPr/>
          <a:lstStyle/>
          <a:p>
            <a:pPr eaLnBrk="1" hangingPunct="1"/>
            <a:r>
              <a:rPr lang="kk-KZ" smtClean="0"/>
              <a:t>Тотығу-тотықсыздану потенциалы (ТТП) – тотыққан-тотықсызданған жұптардың тотықтырғыш-тотықсыздандырғыш қабілеттерін сипаттайтын шама, өлшем бірлігі вольт (В). ТТП концентрацияға тәуелді. Концентрацияға байланысты ТТП мәнінің өзгерісін  </a:t>
            </a:r>
            <a:r>
              <a:rPr lang="kk-KZ" b="1" smtClean="0"/>
              <a:t>Нернст  теңдеуі</a:t>
            </a:r>
            <a:r>
              <a:rPr lang="kk-KZ" smtClean="0"/>
              <a:t>  сипаттайды:</a:t>
            </a: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2541" name="Прямоугольник 11"/>
          <p:cNvSpPr>
            <a:spLocks noChangeArrowheads="1"/>
          </p:cNvSpPr>
          <p:nvPr/>
        </p:nvSpPr>
        <p:spPr bwMode="auto">
          <a:xfrm>
            <a:off x="2071688" y="3929063"/>
            <a:ext cx="965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/>
              </a:rPr>
              <a:t>Е = Е</a:t>
            </a:r>
            <a:r>
              <a:rPr lang="ru-RU" b="1" baseline="30000">
                <a:latin typeface="Century Schoolbook"/>
              </a:rPr>
              <a:t>о</a:t>
            </a:r>
            <a:r>
              <a:rPr lang="ru-RU" b="1">
                <a:latin typeface="Century Schoolbook"/>
              </a:rPr>
              <a:t> </a:t>
            </a:r>
            <a:endParaRPr lang="en-US">
              <a:latin typeface="Century Schoolbook"/>
            </a:endParaRPr>
          </a:p>
        </p:txBody>
      </p:sp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3286125" y="3643313"/>
          <a:ext cx="490538" cy="857250"/>
        </p:xfrm>
        <a:graphic>
          <a:graphicData uri="http://schemas.openxmlformats.org/presentationml/2006/ole">
            <p:oleObj spid="_x0000_s22538" name="Формула" r:id="rId3" imgW="279279" imgH="393529" progId="Equation.3">
              <p:embed/>
            </p:oleObj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4286250" y="3643313"/>
          <a:ext cx="571500" cy="1047750"/>
        </p:xfrm>
        <a:graphic>
          <a:graphicData uri="http://schemas.openxmlformats.org/presentationml/2006/ole">
            <p:oleObj spid="_x0000_s22537" name="Формула" r:id="rId4" imgW="431613" imgH="418918" progId="Equation.3">
              <p:embed/>
            </p:oleObj>
          </a:graphicData>
        </a:graphic>
      </p:graphicFrame>
      <p:sp>
        <p:nvSpPr>
          <p:cNvPr id="22542" name="Rectangle 11"/>
          <p:cNvSpPr>
            <a:spLocks noChangeArrowheads="1"/>
          </p:cNvSpPr>
          <p:nvPr/>
        </p:nvSpPr>
        <p:spPr bwMode="auto">
          <a:xfrm>
            <a:off x="2928938" y="3857625"/>
            <a:ext cx="4302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ea typeface="Times New Roman" pitchFamily="18" charset="0"/>
                <a:cs typeface="Arial" charset="0"/>
              </a:rPr>
              <a:t>+</a:t>
            </a:r>
            <a:r>
              <a:rPr lang="ru-RU" sz="1000" b="1">
                <a:ea typeface="Times New Roman" pitchFamily="18" charset="0"/>
                <a:cs typeface="Arial" charset="0"/>
              </a:rPr>
              <a:t> 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22543" name="Rectangle 12"/>
          <p:cNvSpPr>
            <a:spLocks noChangeArrowheads="1"/>
          </p:cNvSpPr>
          <p:nvPr/>
        </p:nvSpPr>
        <p:spPr bwMode="auto">
          <a:xfrm>
            <a:off x="3714750" y="3929063"/>
            <a:ext cx="457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ea typeface="Times New Roman" pitchFamily="18" charset="0"/>
                <a:cs typeface="Arial" charset="0"/>
              </a:rPr>
              <a:t>ln</a:t>
            </a:r>
            <a:endParaRPr lang="ru-RU" sz="4800">
              <a:ea typeface="Times New Roman" pitchFamily="18" charset="0"/>
              <a:cs typeface="Arial" charset="0"/>
            </a:endParaRPr>
          </a:p>
        </p:txBody>
      </p:sp>
      <p:sp>
        <p:nvSpPr>
          <p:cNvPr id="22544" name="Rectangle 1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700">
                <a:cs typeface="Arial" charset="0"/>
              </a:rPr>
              <a:t> </a:t>
            </a:r>
            <a:endParaRPr lang="en-US">
              <a:cs typeface="Arial" charset="0"/>
            </a:endParaRPr>
          </a:p>
        </p:txBody>
      </p:sp>
    </p:spTree>
  </p:cSld>
  <p:clrMapOvr>
    <a:masterClrMapping/>
  </p:clrMapOvr>
  <p:transition>
    <p:pull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C177F1-256D-46A4-A265-B4CDAAA72C83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6625" name="Содержимое 2"/>
          <p:cNvSpPr>
            <a:spLocks noGrp="1"/>
          </p:cNvSpPr>
          <p:nvPr>
            <p:ph sz="quarter" idx="1"/>
          </p:nvPr>
        </p:nvSpPr>
        <p:spPr>
          <a:xfrm>
            <a:off x="857250" y="571500"/>
            <a:ext cx="7467600" cy="4873625"/>
          </a:xfrm>
        </p:spPr>
        <p:txBody>
          <a:bodyPr/>
          <a:lstStyle/>
          <a:p>
            <a:pPr eaLnBrk="1" hangingPunct="1"/>
            <a:r>
              <a:rPr lang="kk-KZ" smtClean="0"/>
              <a:t>ТТП-ның  стандартты мәнін (Е</a:t>
            </a:r>
            <a:r>
              <a:rPr lang="kk-KZ" baseline="30000" smtClean="0"/>
              <a:t>о</a:t>
            </a:r>
            <a:r>
              <a:rPr lang="kk-KZ" smtClean="0"/>
              <a:t>) тікелей өлшеу арқылы анықтау мүмкін емес. </a:t>
            </a:r>
            <a:r>
              <a:rPr lang="kk-KZ" b="1" i="1" smtClean="0"/>
              <a:t>Стандартты   тотығу-тотықсыздану потенциалы</a:t>
            </a:r>
            <a:r>
              <a:rPr lang="kk-KZ" smtClean="0"/>
              <a:t> – стандартты электродтан және кез-келген екінші электродтан тұратын  </a:t>
            </a:r>
            <a:r>
              <a:rPr lang="kk-KZ" i="1" smtClean="0"/>
              <a:t>г а л ь в а н и к а л ы қ  э л е м е н т т і ң </a:t>
            </a:r>
            <a:r>
              <a:rPr lang="kk-KZ" smtClean="0"/>
              <a:t> стандартты жағдайдағы  </a:t>
            </a:r>
            <a:r>
              <a:rPr lang="kk-KZ" i="1" smtClean="0"/>
              <a:t>э л е к т р    қ о з ғ а у ш ы   к ү ш і.</a:t>
            </a:r>
            <a:r>
              <a:rPr lang="kk-KZ" smtClean="0"/>
              <a:t>  Стандартты электрод есебінде көбінесе сутектік электрод  қолданылады.  Сутектік  электродтың потенциалы стандартты жағдайда ([Н</a:t>
            </a:r>
            <a:r>
              <a:rPr lang="kk-KZ" baseline="30000" smtClean="0"/>
              <a:t>+</a:t>
            </a:r>
            <a:r>
              <a:rPr lang="kk-KZ" smtClean="0"/>
              <a:t>] = 1 моль/л,         tº = 25</a:t>
            </a:r>
            <a:r>
              <a:rPr lang="kk-KZ" baseline="30000" smtClean="0"/>
              <a:t>о</a:t>
            </a:r>
            <a:r>
              <a:rPr lang="kk-KZ" smtClean="0"/>
              <a:t>С, Р = 101,3 кПа)  шартты түрде нольге  тең  деп  алынған.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C15FBE-FB31-4B11-A55C-A3E1B072700B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142875"/>
            <a:ext cx="8072437" cy="4500563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b="1" i="1" dirty="0" smtClean="0"/>
              <a:t>Тотығу-тотықсыздану реакциясы</a:t>
            </a:r>
            <a:r>
              <a:rPr lang="kk-KZ" dirty="0" smtClean="0"/>
              <a:t>  екі тотығу-тотықсыздану жұбының тотыққан және тотықсызданған формаларының арасындағы </a:t>
            </a:r>
            <a:r>
              <a:rPr lang="kk-KZ" b="1" i="1" dirty="0" smtClean="0"/>
              <a:t>электрон алмасу</a:t>
            </a:r>
            <a:r>
              <a:rPr lang="kk-KZ" dirty="0" smtClean="0"/>
              <a:t> </a:t>
            </a:r>
            <a:r>
              <a:rPr lang="kk-KZ" b="1" i="1" dirty="0" smtClean="0"/>
              <a:t>процесі </a:t>
            </a:r>
            <a:r>
              <a:rPr lang="kk-KZ" dirty="0" smtClean="0"/>
              <a:t>болып табылады.  Е</a:t>
            </a:r>
            <a:r>
              <a:rPr lang="kk-KZ" baseline="-25000" dirty="0" smtClean="0"/>
              <a:t>Ох  </a:t>
            </a:r>
            <a:r>
              <a:rPr lang="kk-KZ" dirty="0" smtClean="0"/>
              <a:t>мен  Е</a:t>
            </a:r>
            <a:r>
              <a:rPr lang="kk-KZ" baseline="-25000" dirty="0" smtClean="0"/>
              <a:t>Red</a:t>
            </a:r>
            <a:r>
              <a:rPr lang="kk-KZ" dirty="0" smtClean="0"/>
              <a:t> потенциалдарының айырмашылығы ТТР-дің жүру мүмкіншілігін сипаттайды: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dirty="0" smtClean="0"/>
              <a:t>- ЕОх    &lt;   ЕRed  болса, ТТР жүрмейді..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dirty="0" smtClean="0"/>
              <a:t>- ЕОх   &gt;   ЕRed  болса, ТТР өздігінен жүреді.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dirty="0" smtClean="0"/>
              <a:t>- ЕОх</a:t>
            </a:r>
            <a:r>
              <a:rPr lang="kk-KZ" baseline="-25000" dirty="0" smtClean="0"/>
              <a:t>  </a:t>
            </a:r>
            <a:r>
              <a:rPr lang="kk-KZ" dirty="0" smtClean="0"/>
              <a:t> =   ЕRed  болса, тотығу-тотықсыздану реакциясы - қайтымды реакция. Жүйеде  химиялық тепе-теңдік орнағанда,  потенциалдар теңеседі.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dirty="0" smtClean="0"/>
              <a:t>Қайтымды ТТР-ның жалпы түрдегі теңдеуі: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0" y="485775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lang="kk-KZ" sz="3200" b="1">
                <a:ea typeface="Times New Roman" pitchFamily="18" charset="0"/>
                <a:cs typeface="Arial" charset="0"/>
              </a:rPr>
              <a:t>аRed</a:t>
            </a:r>
            <a:r>
              <a:rPr lang="kk-KZ" sz="3200" b="1" baseline="-30000">
                <a:ea typeface="Times New Roman" pitchFamily="18" charset="0"/>
                <a:cs typeface="Arial" charset="0"/>
              </a:rPr>
              <a:t>1</a:t>
            </a:r>
            <a:r>
              <a:rPr lang="kk-KZ" sz="3200" b="1">
                <a:ea typeface="Times New Roman" pitchFamily="18" charset="0"/>
                <a:cs typeface="Arial" charset="0"/>
              </a:rPr>
              <a:t>    +    вОх</a:t>
            </a:r>
            <a:r>
              <a:rPr lang="kk-KZ" sz="3200" b="1" baseline="-30000">
                <a:ea typeface="Times New Roman" pitchFamily="18" charset="0"/>
                <a:cs typeface="Arial" charset="0"/>
              </a:rPr>
              <a:t>2</a:t>
            </a:r>
            <a:r>
              <a:rPr lang="kk-KZ" sz="3200" b="1">
                <a:ea typeface="Times New Roman" pitchFamily="18" charset="0"/>
                <a:cs typeface="Arial" charset="0"/>
              </a:rPr>
              <a:t>   ↔   сОх</a:t>
            </a:r>
            <a:r>
              <a:rPr lang="kk-KZ" sz="3200" b="1" baseline="-30000">
                <a:ea typeface="Times New Roman" pitchFamily="18" charset="0"/>
                <a:cs typeface="Arial" charset="0"/>
              </a:rPr>
              <a:t>1</a:t>
            </a:r>
            <a:r>
              <a:rPr lang="kk-KZ" sz="3200" b="1">
                <a:ea typeface="Times New Roman" pitchFamily="18" charset="0"/>
                <a:cs typeface="Arial" charset="0"/>
              </a:rPr>
              <a:t>   +   dRed</a:t>
            </a:r>
            <a:r>
              <a:rPr lang="kk-KZ" sz="3200" b="1" baseline="-30000">
                <a:ea typeface="Times New Roman" pitchFamily="18" charset="0"/>
                <a:cs typeface="Arial" charset="0"/>
              </a:rPr>
              <a:t>2</a:t>
            </a:r>
            <a:endParaRPr lang="kk-KZ" sz="400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C26566-5E32-40CE-B972-5C19F35508ED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-214313"/>
            <a:ext cx="7467600" cy="4873626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kk-KZ" dirty="0" smtClean="0"/>
              <a:t> 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dirty="0" smtClean="0"/>
              <a:t>Red</a:t>
            </a:r>
            <a:r>
              <a:rPr lang="kk-KZ" baseline="-25000" dirty="0" smtClean="0"/>
              <a:t>1  </a:t>
            </a:r>
            <a:r>
              <a:rPr lang="kk-KZ" dirty="0" smtClean="0"/>
              <a:t>–  бірінші тотығу-тотықсыздану жұбының тотықсызданған формасы;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dirty="0" smtClean="0"/>
              <a:t>Ох</a:t>
            </a:r>
            <a:r>
              <a:rPr lang="kk-KZ" baseline="-25000" dirty="0" smtClean="0"/>
              <a:t>1  </a:t>
            </a:r>
            <a:r>
              <a:rPr lang="kk-KZ" dirty="0" smtClean="0"/>
              <a:t>–  бірінші тотығу-тотықсыздану жұбының тотыққан формасы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dirty="0" smtClean="0"/>
              <a:t>Ох</a:t>
            </a:r>
            <a:r>
              <a:rPr lang="kk-KZ" baseline="-25000" dirty="0" smtClean="0"/>
              <a:t>2</a:t>
            </a:r>
            <a:r>
              <a:rPr lang="kk-KZ" dirty="0" smtClean="0"/>
              <a:t>  –  екінші  тотығу-тотықсыздану жұбының тотыққан формасы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dirty="0" smtClean="0"/>
              <a:t>Red</a:t>
            </a:r>
            <a:r>
              <a:rPr lang="kk-KZ" baseline="-25000" dirty="0" smtClean="0"/>
              <a:t>2</a:t>
            </a:r>
            <a:r>
              <a:rPr lang="kk-KZ" dirty="0" smtClean="0"/>
              <a:t>  –  екінші  тотығу-тотықсыздану жұбының  тотықсызданған  формасы.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dirty="0" smtClean="0"/>
              <a:t> Әрекеттесуші массалар заңы бойынша  тура реакция мен кері реакция жылдамдықтары теңескенде жүйеде орнайтын химиялық тепе-теңдіктің константасының өрнегі: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643063" y="5286375"/>
            <a:ext cx="15097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 algn="ctr"/>
            <a:r>
              <a:rPr lang="kk-KZ" sz="3600" b="1">
                <a:ea typeface="Times New Roman" pitchFamily="18" charset="0"/>
                <a:cs typeface="Arial" charset="0"/>
              </a:rPr>
              <a:t>К</a:t>
            </a:r>
            <a:r>
              <a:rPr lang="kk-KZ" sz="3200" b="1">
                <a:ea typeface="Times New Roman" pitchFamily="18" charset="0"/>
                <a:cs typeface="Arial" charset="0"/>
              </a:rPr>
              <a:t> </a:t>
            </a:r>
            <a:r>
              <a:rPr lang="kk-KZ" sz="3200">
                <a:ea typeface="Times New Roman" pitchFamily="18" charset="0"/>
                <a:cs typeface="Arial" charset="0"/>
              </a:rPr>
              <a:t>=  </a:t>
            </a:r>
            <a:endParaRPr lang="kk-KZ" sz="4400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3000375" y="4929188"/>
          <a:ext cx="4071938" cy="1357312"/>
        </p:xfrm>
        <a:graphic>
          <a:graphicData uri="http://schemas.openxmlformats.org/presentationml/2006/ole">
            <p:oleObj spid="_x0000_s27649" name="Формула" r:id="rId3" imgW="1002865" imgH="482391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61D768A-1A0C-492E-8565-8A8C4986ED5F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867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5"/>
            <a:ext cx="7467600" cy="3357563"/>
          </a:xfrm>
        </p:spPr>
        <p:txBody>
          <a:bodyPr/>
          <a:lstStyle/>
          <a:p>
            <a:pPr algn="ctr" eaLnBrk="1" hangingPunct="1"/>
            <a:r>
              <a:rPr lang="kk-KZ" sz="2800" smtClean="0"/>
              <a:t>ТТР-ның тепе-теңдік константасының мәні тотығу-тотықсыздану жұптарының  тотығу-тотықсыздану потенциалдарының айырмашылығына тәуелді:</a:t>
            </a:r>
            <a:endParaRPr lang="en-US" sz="2800" smtClean="0"/>
          </a:p>
          <a:p>
            <a:pPr algn="ctr" eaLnBrk="1" hangingPunct="1"/>
            <a:endParaRPr lang="en-US" sz="2800" smtClean="0"/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0" y="3714750"/>
            <a:ext cx="1728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 algn="ctr"/>
            <a:r>
              <a:rPr lang="kk-KZ" sz="3200" b="1">
                <a:ea typeface="Times New Roman" pitchFamily="18" charset="0"/>
                <a:cs typeface="Arial" charset="0"/>
              </a:rPr>
              <a:t>lnК = </a:t>
            </a:r>
            <a:endParaRPr lang="kk-KZ" sz="4000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1643063" y="3286125"/>
          <a:ext cx="928687" cy="1285875"/>
        </p:xfrm>
        <a:graphic>
          <a:graphicData uri="http://schemas.openxmlformats.org/presentationml/2006/ole">
            <p:oleObj spid="_x0000_s28673" name="Формула" r:id="rId3" imgW="355292" imgH="393359" progId="Equation.3">
              <p:embed/>
            </p:oleObj>
          </a:graphicData>
        </a:graphic>
      </p:graphicFrame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2214563" y="3714750"/>
            <a:ext cx="2373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 algn="ctr"/>
            <a:r>
              <a:rPr lang="kk-KZ" sz="1400" b="1">
                <a:ea typeface="Times New Roman" pitchFamily="18" charset="0"/>
                <a:cs typeface="Arial" charset="0"/>
              </a:rPr>
              <a:t> </a:t>
            </a:r>
            <a:r>
              <a:rPr lang="kk-KZ" sz="2400" b="1">
                <a:ea typeface="Times New Roman" pitchFamily="18" charset="0"/>
                <a:cs typeface="Arial" charset="0"/>
              </a:rPr>
              <a:t>(Е</a:t>
            </a:r>
            <a:r>
              <a:rPr lang="kk-KZ" sz="2400" b="1" baseline="-30000">
                <a:ea typeface="Times New Roman" pitchFamily="18" charset="0"/>
                <a:cs typeface="Arial" charset="0"/>
              </a:rPr>
              <a:t>ох</a:t>
            </a:r>
            <a:r>
              <a:rPr lang="kk-KZ" sz="2400" b="1">
                <a:ea typeface="Times New Roman" pitchFamily="18" charset="0"/>
                <a:cs typeface="Arial" charset="0"/>
              </a:rPr>
              <a:t>  -  Е</a:t>
            </a:r>
            <a:r>
              <a:rPr lang="kk-KZ" sz="2400" b="1" baseline="-30000">
                <a:ea typeface="Times New Roman" pitchFamily="18" charset="0"/>
                <a:cs typeface="Arial" charset="0"/>
              </a:rPr>
              <a:t>Red</a:t>
            </a:r>
            <a:r>
              <a:rPr lang="kk-KZ" sz="2400" b="1">
                <a:ea typeface="Times New Roman" pitchFamily="18" charset="0"/>
                <a:cs typeface="Arial" charset="0"/>
              </a:rPr>
              <a:t>)</a:t>
            </a:r>
            <a:endParaRPr lang="kk-KZ" sz="320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0FBE5A-5385-4981-97D5-3F9C63A3AE86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3174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25"/>
            <a:ext cx="7467600" cy="5473700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Тотықтыру-тотықсыздандыру қасиеттері бар заттардың тотықсызданған формасына сәйкес тотыққан формасы болады. Оларды </a:t>
            </a:r>
            <a:r>
              <a:rPr lang="ru-RU" sz="2800" b="1" i="1" smtClean="0"/>
              <a:t>тотығу-тотықсыздану</a:t>
            </a:r>
            <a:r>
              <a:rPr lang="ru-RU" sz="2800" smtClean="0"/>
              <a:t> </a:t>
            </a:r>
            <a:r>
              <a:rPr lang="ru-RU" sz="2800" b="1" i="1" smtClean="0"/>
              <a:t>жұптары</a:t>
            </a:r>
            <a:r>
              <a:rPr lang="ru-RU" sz="2800" smtClean="0"/>
              <a:t> деп атайды.   Стандартты электродтық потенциалдың мәні үлкен оң сан болса, ТТ жұбының тотықтырғыш қасиеті басым, ал  теріс кіші сан болса – тотықсыздандырғыш қасиеті басым болады. </a:t>
            </a:r>
            <a:endParaRPr lang="en-US" sz="28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A9290AD-B8CA-45DE-AB9E-9B83F94BC932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Кейбір  тотығу-тотықсыздану жұптары </a:t>
            </a:r>
            <a:endParaRPr lang="en-US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1571625"/>
          <a:ext cx="8572500" cy="5195888"/>
        </p:xfrm>
        <a:graphic>
          <a:graphicData uri="http://schemas.openxmlformats.org/drawingml/2006/table">
            <a:tbl>
              <a:tblPr/>
              <a:tblGrid>
                <a:gridCol w="1584325"/>
                <a:gridCol w="1666875"/>
                <a:gridCol w="1893887"/>
                <a:gridCol w="2260600"/>
                <a:gridCol w="1166813"/>
              </a:tblGrid>
              <a:tr h="1568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Тотығу-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тотықсыз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дану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жұптары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(ТТЖ)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ТТЖ –нің         </a:t>
                      </a:r>
                      <a:r>
                        <a:rPr kumimoji="0" lang="kk-KZ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 о т ы қ қ а н            ф о р м а с ы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және оның тотықтырғыш қабілетінің 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арту бағыты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ТТЖ –нің  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kk-KZ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 о т ы қ с ы з 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 а н ғ а н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 о р м а с ы</a:t>
                      </a: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және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оның тотықсыз-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дандырғыш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қабілетінің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арту бағыты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Электродтық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процесс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kk-KZ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Ғ</a:t>
                      </a:r>
                      <a:r>
                        <a:rPr kumimoji="0" lang="kk-KZ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/2Ғ</a:t>
                      </a:r>
                      <a:r>
                        <a:rPr kumimoji="0" lang="kk-KZ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Ғ</a:t>
                      </a:r>
                      <a:r>
                        <a:rPr kumimoji="0" lang="kk-KZ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2Ғ</a:t>
                      </a:r>
                      <a:r>
                        <a:rPr kumimoji="0" lang="kk-KZ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Ғ</a:t>
                      </a:r>
                      <a:r>
                        <a:rPr kumimoji="0" lang="kk-KZ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+ 2е  = 2Ғ</a:t>
                      </a:r>
                      <a:r>
                        <a:rPr kumimoji="0" lang="kk-KZ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+ 2,87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+ 1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Au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+1,67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-/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+ 8Н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+ 5е =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+ 4Н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+1,51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-/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+ 14Н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+ 6е =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+ 7Н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+1,33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+/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+ 1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 Fe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+0,77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+ 2Н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+ 2е =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+0,69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Sn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+/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Sn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Sn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Sn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Sn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4+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Sn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+,15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2H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2H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H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/S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S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-0,48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2е =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-0,76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/Al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–3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Al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-1,66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r>
                        <a:rPr kumimoji="0" lang="ru-RU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–1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Na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-2,71 В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757" marR="597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4E2835-0336-43C6-9BEE-54C798B6F301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b="1" dirty="0" smtClean="0"/>
              <a:t>Тотығу-тотықсыздану реакцияларын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k-KZ" b="1" dirty="0" smtClean="0"/>
              <a:t>химиялық анализде қолдану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379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kk-KZ" smtClean="0"/>
              <a:t>	3-5  топ катиондарын анықтағанда тотығу-тотықсыздану реакциялары пайдалынады. Тотықтырғыш ретінде хлор суы, Н</a:t>
            </a:r>
            <a:r>
              <a:rPr lang="kk-KZ" baseline="-25000" smtClean="0"/>
              <a:t>2</a:t>
            </a:r>
            <a:r>
              <a:rPr lang="kk-KZ" smtClean="0"/>
              <a:t>О</a:t>
            </a:r>
            <a:r>
              <a:rPr lang="kk-KZ" baseline="-25000" smtClean="0"/>
              <a:t>2</a:t>
            </a:r>
            <a:r>
              <a:rPr lang="kk-KZ" smtClean="0"/>
              <a:t> (сілтілік ортада), НNО</a:t>
            </a:r>
            <a:r>
              <a:rPr lang="kk-KZ" baseline="-25000" smtClean="0"/>
              <a:t>3</a:t>
            </a:r>
            <a:r>
              <a:rPr lang="kk-KZ" smtClean="0"/>
              <a:t>, К</a:t>
            </a:r>
            <a:r>
              <a:rPr lang="kk-KZ" baseline="-25000" smtClean="0"/>
              <a:t>2</a:t>
            </a:r>
            <a:r>
              <a:rPr lang="kk-KZ" smtClean="0"/>
              <a:t>Сr</a:t>
            </a:r>
            <a:r>
              <a:rPr lang="kk-KZ" baseline="-25000" smtClean="0"/>
              <a:t>2</a:t>
            </a:r>
            <a:r>
              <a:rPr lang="kk-KZ" smtClean="0"/>
              <a:t>О</a:t>
            </a:r>
            <a:r>
              <a:rPr lang="kk-KZ" baseline="-25000" smtClean="0"/>
              <a:t>7</a:t>
            </a:r>
            <a:r>
              <a:rPr lang="kk-KZ" smtClean="0"/>
              <a:t>, КMnО</a:t>
            </a:r>
            <a:r>
              <a:rPr lang="kk-KZ" baseline="-25000" smtClean="0"/>
              <a:t>4</a:t>
            </a:r>
            <a:r>
              <a:rPr lang="kk-KZ" smtClean="0"/>
              <a:t>, т.б. қолданылады. Тотықсыздандырғыш ретінде Zn, Ғе, АІ, Н</a:t>
            </a:r>
            <a:r>
              <a:rPr lang="kk-KZ" baseline="-25000" smtClean="0"/>
              <a:t>2</a:t>
            </a:r>
            <a:r>
              <a:rPr lang="kk-KZ" smtClean="0"/>
              <a:t>О</a:t>
            </a:r>
            <a:r>
              <a:rPr lang="kk-KZ" baseline="-25000" smtClean="0"/>
              <a:t>2</a:t>
            </a:r>
            <a:r>
              <a:rPr lang="kk-KZ" smtClean="0"/>
              <a:t> (қышқылдық ортада), SnСІ</a:t>
            </a:r>
            <a:r>
              <a:rPr lang="kk-KZ" baseline="-25000" smtClean="0"/>
              <a:t>2</a:t>
            </a:r>
            <a:r>
              <a:rPr lang="kk-KZ" smtClean="0"/>
              <a:t>, Nа</a:t>
            </a:r>
            <a:r>
              <a:rPr lang="kk-KZ" baseline="-25000" smtClean="0"/>
              <a:t>2</a:t>
            </a:r>
            <a:r>
              <a:rPr lang="kk-KZ" smtClean="0"/>
              <a:t>S</a:t>
            </a:r>
            <a:r>
              <a:rPr lang="kk-KZ" baseline="-25000" smtClean="0"/>
              <a:t>2</a:t>
            </a:r>
            <a:r>
              <a:rPr lang="kk-KZ" smtClean="0"/>
              <a:t>О</a:t>
            </a:r>
            <a:r>
              <a:rPr lang="kk-KZ" baseline="-25000" smtClean="0"/>
              <a:t>3</a:t>
            </a:r>
            <a:r>
              <a:rPr lang="kk-KZ" smtClean="0"/>
              <a:t>·5Н</a:t>
            </a:r>
            <a:r>
              <a:rPr lang="kk-KZ" baseline="-25000" smtClean="0"/>
              <a:t>2</a:t>
            </a:r>
            <a:r>
              <a:rPr lang="kk-KZ" smtClean="0"/>
              <a:t>О, Н</a:t>
            </a:r>
            <a:r>
              <a:rPr lang="kk-KZ" baseline="-25000" smtClean="0"/>
              <a:t>2</a:t>
            </a:r>
            <a:r>
              <a:rPr lang="kk-KZ" smtClean="0"/>
              <a:t>S, Н</a:t>
            </a:r>
            <a:r>
              <a:rPr lang="kk-KZ" baseline="-25000" smtClean="0"/>
              <a:t>2</a:t>
            </a:r>
            <a:r>
              <a:rPr lang="kk-KZ" smtClean="0"/>
              <a:t>SО</a:t>
            </a:r>
            <a:r>
              <a:rPr lang="kk-KZ" baseline="-25000" smtClean="0"/>
              <a:t>3</a:t>
            </a:r>
            <a:r>
              <a:rPr lang="kk-KZ" smtClean="0"/>
              <a:t>, т.б. қолданылады.</a:t>
            </a: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kk-KZ" smtClean="0"/>
              <a:t>		3 топ катиондарын анықтағанда ТТР-сы   иондарды   бөліп  алуға және анықтауға пайдаланылады. Мысалы, мына катиондар қоспасын ТТР-сын пайдалана отырып  бөліп  алу  жолы: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A2B023-F83F-41F8-A72B-522AAB20485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4337" name="Содержимое 2"/>
          <p:cNvSpPr>
            <a:spLocks noGrp="1"/>
          </p:cNvSpPr>
          <p:nvPr>
            <p:ph sz="quarter" idx="1"/>
          </p:nvPr>
        </p:nvSpPr>
        <p:spPr>
          <a:xfrm>
            <a:off x="785813" y="428625"/>
            <a:ext cx="7467600" cy="6045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kk-KZ" b="1" smtClean="0"/>
              <a:t> </a:t>
            </a:r>
            <a:endParaRPr lang="en-US" smtClean="0"/>
          </a:p>
          <a:p>
            <a:pPr algn="ctr" eaLnBrk="1" hangingPunct="1"/>
            <a:r>
              <a:rPr lang="kk-KZ" sz="3600" smtClean="0"/>
              <a:t>Әрекеттесуші массалар заңын комлексті қосылыстардың диссоциацияла- ну процесіне қолдану арқылы  </a:t>
            </a:r>
            <a:r>
              <a:rPr lang="kk-KZ" sz="3600" b="1" i="1" smtClean="0"/>
              <a:t>комплексті бөлшектің </a:t>
            </a:r>
            <a:r>
              <a:rPr lang="kk-KZ" sz="3600" i="1" smtClean="0"/>
              <a:t>(ион, молекула)</a:t>
            </a:r>
            <a:r>
              <a:rPr lang="kk-KZ" sz="3600" b="1" i="1" smtClean="0"/>
              <a:t> </a:t>
            </a:r>
            <a:r>
              <a:rPr lang="kk-KZ" sz="3600" smtClean="0"/>
              <a:t> </a:t>
            </a:r>
            <a:r>
              <a:rPr lang="kk-KZ" sz="3600" b="1" i="1" smtClean="0"/>
              <a:t>тұрақсыздық константасының</a:t>
            </a:r>
            <a:r>
              <a:rPr lang="kk-KZ" sz="3600" smtClean="0"/>
              <a:t>  теңдеуі алынады.	</a:t>
            </a:r>
            <a:endParaRPr lang="en-US" sz="3600" smtClean="0"/>
          </a:p>
          <a:p>
            <a:pPr algn="ctr" eaLnBrk="1" hangingPunct="1"/>
            <a:endParaRPr lang="en-US" sz="3600" smtClean="0"/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1548B89-A07B-4C6F-83E5-EA8798042013}" type="slidenum">
              <a:rPr lang="en-US"/>
              <a:pPr>
                <a:defRPr/>
              </a:pPr>
              <a:t>20</a:t>
            </a:fld>
            <a:endParaRPr lang="en-US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500" y="714375"/>
          <a:ext cx="7786688" cy="3141663"/>
        </p:xfrm>
        <a:graphic>
          <a:graphicData uri="http://schemas.openxmlformats.org/drawingml/2006/table">
            <a:tbl>
              <a:tblPr/>
              <a:tblGrid>
                <a:gridCol w="3460750"/>
                <a:gridCol w="4325938"/>
              </a:tblGrid>
              <a:tr h="785813">
                <a:tc gridSpan="2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Ғе</a:t>
                      </a:r>
                      <a:r>
                        <a:rPr kumimoji="0" lang="kk-KZ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Мn</a:t>
                      </a:r>
                      <a:r>
                        <a:rPr kumimoji="0" lang="kk-KZ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Zn</a:t>
                      </a:r>
                      <a:r>
                        <a:rPr kumimoji="0" lang="kk-KZ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АІ</a:t>
                      </a:r>
                      <a:r>
                        <a:rPr kumimoji="0" lang="kk-KZ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 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катиондар қоспасы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5813">
                <a:tc gridSpan="2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қосылды:   Н</a:t>
                      </a:r>
                      <a:r>
                        <a:rPr kumimoji="0" lang="kk-KZ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kk-KZ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   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мен   NаОН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0038"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Тұнбада: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Ғе (ОН)</a:t>
                      </a: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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МnО(ОН)</a:t>
                      </a:r>
                      <a:r>
                        <a:rPr kumimoji="0" lang="kk-KZ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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Ерітіндіде: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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АІ(ОН)</a:t>
                      </a: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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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Zn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(ОН)</a:t>
                      </a: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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25" name="Rectangle 1"/>
          <p:cNvSpPr>
            <a:spLocks noChangeArrowheads="1"/>
          </p:cNvSpPr>
          <p:nvPr/>
        </p:nvSpPr>
        <p:spPr bwMode="auto">
          <a:xfrm>
            <a:off x="928688" y="3929063"/>
            <a:ext cx="7143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lang="kk-KZ" sz="2000">
                <a:ea typeface="Times New Roman" pitchFamily="18" charset="0"/>
                <a:cs typeface="Arial" charset="0"/>
              </a:rPr>
              <a:t>Тотығу-тотықсыздану реакциялары   титриметриялық </a:t>
            </a:r>
          </a:p>
          <a:p>
            <a:pPr indent="457200" algn="ctr"/>
            <a:r>
              <a:rPr lang="kk-KZ" sz="2000">
                <a:ea typeface="Times New Roman" pitchFamily="18" charset="0"/>
                <a:cs typeface="Arial" charset="0"/>
              </a:rPr>
              <a:t>анализде кең қолданылады. ТТР-ға </a:t>
            </a:r>
          </a:p>
          <a:p>
            <a:pPr indent="457200" algn="ctr"/>
            <a:r>
              <a:rPr lang="kk-KZ" sz="2000">
                <a:ea typeface="Times New Roman" pitchFamily="18" charset="0"/>
                <a:cs typeface="Arial" charset="0"/>
              </a:rPr>
              <a:t>негізделген титриметриялық анализ әдістері: </a:t>
            </a:r>
          </a:p>
          <a:p>
            <a:pPr indent="457200" algn="ctr"/>
            <a:r>
              <a:rPr lang="kk-KZ" sz="2000">
                <a:ea typeface="Times New Roman" pitchFamily="18" charset="0"/>
                <a:cs typeface="Arial" charset="0"/>
              </a:rPr>
              <a:t>перманганатометрия, бихроматометрия, йодометрия.</a:t>
            </a:r>
            <a:endParaRPr lang="kk-KZ" sz="280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B8F07-3492-424E-9729-44F9F9203621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35841" name="Содержимое 2"/>
          <p:cNvSpPr>
            <a:spLocks noGrp="1"/>
          </p:cNvSpPr>
          <p:nvPr>
            <p:ph sz="quarter" idx="1"/>
          </p:nvPr>
        </p:nvSpPr>
        <p:spPr>
          <a:xfrm>
            <a:off x="785813" y="598488"/>
            <a:ext cx="7467600" cy="6259512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Тотығу-тотықсыздану реакциясына негізделген титриметриялық анализ әдістерін редоксиметрия әдістері деп аталады. Титранттар ретінде күші тотықтырғыштар мен күшті тотықсыздандырғыштардың титрі белгілі ертінділері пайдаланылады.</a:t>
            </a:r>
            <a:endParaRPr lang="en-US" sz="32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26B9A4-1534-4B24-BF43-EC1A723A81DE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3686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25"/>
            <a:ext cx="7467600" cy="6045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kk-KZ" sz="3200" b="1" smtClean="0">
                <a:solidFill>
                  <a:schemeClr val="accent1"/>
                </a:solidFill>
              </a:rPr>
              <a:t>Редоксиметрия әдістері титрант ертіндісінің атымен аталады.  Мысалы:</a:t>
            </a:r>
            <a:endParaRPr lang="en-US" sz="3200" b="1" smtClean="0">
              <a:solidFill>
                <a:schemeClr val="accent1"/>
              </a:solidFill>
            </a:endParaRPr>
          </a:p>
          <a:p>
            <a:pPr eaLnBrk="1" hangingPunct="1"/>
            <a:r>
              <a:rPr lang="kk-KZ" smtClean="0"/>
              <a:t>- Перманганатометрия, титранты стантдартталған КМnО</a:t>
            </a:r>
            <a:r>
              <a:rPr lang="kk-KZ" baseline="-25000" smtClean="0"/>
              <a:t>4 </a:t>
            </a:r>
            <a:r>
              <a:rPr lang="kk-KZ" smtClean="0"/>
              <a:t>ертіндісі.</a:t>
            </a:r>
            <a:endParaRPr lang="en-US" smtClean="0"/>
          </a:p>
          <a:p>
            <a:pPr eaLnBrk="1" hangingPunct="1"/>
            <a:r>
              <a:rPr lang="kk-KZ" smtClean="0"/>
              <a:t>- Дихроматометрия, титранты стандартталған К</a:t>
            </a:r>
            <a:r>
              <a:rPr lang="kk-KZ" baseline="-25000" smtClean="0"/>
              <a:t>2</a:t>
            </a:r>
            <a:r>
              <a:rPr lang="kk-KZ" smtClean="0"/>
              <a:t>Сr</a:t>
            </a:r>
            <a:r>
              <a:rPr lang="kk-KZ" baseline="-25000" smtClean="0"/>
              <a:t>2</a:t>
            </a:r>
            <a:r>
              <a:rPr lang="kk-KZ" smtClean="0"/>
              <a:t>О</a:t>
            </a:r>
            <a:r>
              <a:rPr lang="kk-KZ" baseline="-25000" smtClean="0"/>
              <a:t>7 </a:t>
            </a:r>
            <a:r>
              <a:rPr lang="kk-KZ" smtClean="0"/>
              <a:t>ертіндісі.</a:t>
            </a:r>
            <a:endParaRPr lang="en-US" smtClean="0"/>
          </a:p>
          <a:p>
            <a:pPr eaLnBrk="1" hangingPunct="1"/>
            <a:r>
              <a:rPr lang="kk-KZ" smtClean="0"/>
              <a:t>- Йодометрия  әдісінің екі титранты болады – Nа</a:t>
            </a:r>
            <a:r>
              <a:rPr lang="kk-KZ" baseline="-25000" smtClean="0"/>
              <a:t>2</a:t>
            </a:r>
            <a:r>
              <a:rPr lang="kk-KZ" smtClean="0"/>
              <a:t>S</a:t>
            </a:r>
            <a:r>
              <a:rPr lang="kk-KZ" baseline="-25000" smtClean="0"/>
              <a:t>2</a:t>
            </a:r>
            <a:r>
              <a:rPr lang="kk-KZ" smtClean="0"/>
              <a:t>О</a:t>
            </a:r>
            <a:r>
              <a:rPr lang="kk-KZ" baseline="-25000" smtClean="0"/>
              <a:t>3</a:t>
            </a:r>
            <a:r>
              <a:rPr lang="kk-KZ" smtClean="0"/>
              <a:t> (натрий тиосульфаты) және І</a:t>
            </a:r>
            <a:r>
              <a:rPr lang="kk-KZ" baseline="-25000" smtClean="0"/>
              <a:t>2 </a:t>
            </a:r>
            <a:r>
              <a:rPr lang="kk-KZ" smtClean="0"/>
              <a:t>(йод) ертінділері.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C14AF0-5184-4802-B4A6-E32A79D80B73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3788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500"/>
            <a:ext cx="7972425" cy="5902325"/>
          </a:xfrm>
        </p:spPr>
        <p:txBody>
          <a:bodyPr/>
          <a:lstStyle/>
          <a:p>
            <a:pPr eaLnBrk="1" hangingPunct="1"/>
            <a:r>
              <a:rPr lang="kk-KZ" smtClean="0"/>
              <a:t>Перманганатометрия және дихроматометрия әдістерінің көмегімен тотығатын заттардың мөлшерлері анықталады. Йодометрия арқылы тотығатын да тотықсызданатын да заттардың мөлшерін анықтауға болады.</a:t>
            </a:r>
            <a:endParaRPr lang="en-US" smtClean="0"/>
          </a:p>
          <a:p>
            <a:pPr eaLnBrk="1" hangingPunct="1"/>
            <a:r>
              <a:rPr lang="kk-KZ" smtClean="0"/>
              <a:t>Заттардың тотығу-тотықсыздану қасиеттерін олардың стандартты электродтық потенциалдары сипаттайды. 5-ші кестеде кейбір тотығу-тоықсыздану жұптарының тотыққан формасының тотықтырғыштық қаблетінің, тотықсызданған формасының тотықсыздандырғыш қаблетінің арту бағыты көрсетілген. </a:t>
            </a: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EA5256-F567-4647-838B-B935AF58D2C1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7467600" cy="5111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accent1"/>
                </a:solidFill>
              </a:rPr>
              <a:t>Тотығу-тотықсыздану жұптары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313" y="785813"/>
          <a:ext cx="8501062" cy="5956300"/>
        </p:xfrm>
        <a:graphic>
          <a:graphicData uri="http://schemas.openxmlformats.org/drawingml/2006/table">
            <a:tbl>
              <a:tblPr/>
              <a:tblGrid>
                <a:gridCol w="1571625"/>
                <a:gridCol w="1652587"/>
                <a:gridCol w="1878013"/>
                <a:gridCol w="2241550"/>
                <a:gridCol w="1157287"/>
              </a:tblGrid>
              <a:tr h="2533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Тотығу-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тотықсыз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дану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жұптары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(ТТЖ)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ТТЖ –нің         </a:t>
                      </a:r>
                      <a:r>
                        <a:rPr kumimoji="0" lang="kk-K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 о т ы қ қ а н            ф о р м а с ы</a:t>
                      </a: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және оның </a:t>
                      </a: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тотықтырғыш қабілетінің арту бағыты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ТТЖ –нің 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kk-K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 о т ы қ с ы з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 а н ғ а н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 о р м а с ы</a:t>
                      </a: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және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оның </a:t>
                      </a: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тотықсыз-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дандырғыш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қабілетінің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арту бағыты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Электродтық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процесс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kk-KZ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/Mn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+ 8Н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+ 5е =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+ 4Н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+1,51 В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-/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+ 14Н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+ 6е =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+ 7Н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+1,33 В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+/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+ 1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 Fe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+0,77 В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/2І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+ 2е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2І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+0,54 В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kk-KZ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- 2е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kk-KZ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kk-KZ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+0,09В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/2СО</a:t>
                      </a:r>
                      <a:r>
                        <a:rPr kumimoji="0" lang="kk-KZ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</a:t>
                      </a: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- 2е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2СО</a:t>
                      </a:r>
                      <a:r>
                        <a:rPr kumimoji="0" lang="kk-KZ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-0,49 В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6E0E53-5859-4BFB-9AB2-F08FD237F0F2}" type="slidenum">
              <a:rPr lang="en-US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50" y="1785938"/>
          <a:ext cx="8501063" cy="3784600"/>
        </p:xfrm>
        <a:graphic>
          <a:graphicData uri="http://schemas.openxmlformats.org/drawingml/2006/table">
            <a:tbl>
              <a:tblPr/>
              <a:tblGrid>
                <a:gridCol w="2833688"/>
                <a:gridCol w="4841875"/>
                <a:gridCol w="825500"/>
              </a:tblGrid>
              <a:tr h="946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Орта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Тотықсыздану реакциясы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Қышқылдық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kk-KZ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+ 8Н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+ 5е     →    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     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 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4Н</a:t>
                      </a:r>
                      <a:r>
                        <a:rPr kumimoji="0" lang="kk-KZ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1,51В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Бейтарап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kk-KZ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 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+ 2Н</a:t>
                      </a:r>
                      <a:r>
                        <a:rPr kumimoji="0" lang="kk-KZ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 +  3е   →    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kk-KZ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+  4ОН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0,60В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Негіздік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kk-KZ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   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+ 1е  → 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kk-KZ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kk-KZ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 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0,56В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59" name="Rectangle 1"/>
          <p:cNvSpPr>
            <a:spLocks noChangeArrowheads="1"/>
          </p:cNvSpPr>
          <p:nvPr/>
        </p:nvSpPr>
        <p:spPr bwMode="auto">
          <a:xfrm>
            <a:off x="928688" y="285750"/>
            <a:ext cx="735806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kk-KZ" sz="2000" b="1">
                <a:solidFill>
                  <a:schemeClr val="accent1"/>
                </a:solidFill>
                <a:ea typeface="Times New Roman" pitchFamily="18" charset="0"/>
                <a:cs typeface="Arial" charset="0"/>
              </a:rPr>
              <a:t>Калий перманганаты тотықтырғыштық қасиетті көрсете</a:t>
            </a:r>
          </a:p>
          <a:p>
            <a:pPr algn="ctr"/>
            <a:r>
              <a:rPr lang="kk-KZ" sz="2000" b="1">
                <a:solidFill>
                  <a:schemeClr val="accent1"/>
                </a:solidFill>
                <a:ea typeface="Times New Roman" pitchFamily="18" charset="0"/>
                <a:cs typeface="Arial" charset="0"/>
              </a:rPr>
              <a:t> алады қышқылдық, бейтарап және негіздік орталарда</a:t>
            </a:r>
            <a:r>
              <a:rPr lang="kk-KZ" sz="1400">
                <a:ea typeface="Times New Roman" pitchFamily="18" charset="0"/>
                <a:cs typeface="Arial" charset="0"/>
              </a:rPr>
              <a:t>: </a:t>
            </a:r>
            <a:endParaRPr lang="en-US" sz="700">
              <a:ea typeface="Times New Roman" pitchFamily="18" charset="0"/>
              <a:cs typeface="Arial" charset="0"/>
            </a:endParaRPr>
          </a:p>
          <a:p>
            <a:pPr algn="ctr" eaLnBrk="0" hangingPunct="0"/>
            <a:endParaRPr lang="en-US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0C9AB5C-A4D7-4C4A-A92A-F6B483FA1436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40961" name="Содержимое 2"/>
          <p:cNvSpPr>
            <a:spLocks noGrp="1"/>
          </p:cNvSpPr>
          <p:nvPr>
            <p:ph sz="quarter" idx="1"/>
          </p:nvPr>
        </p:nvSpPr>
        <p:spPr>
          <a:xfrm>
            <a:off x="642938" y="714375"/>
            <a:ext cx="7467600" cy="5759450"/>
          </a:xfrm>
        </p:spPr>
        <p:txBody>
          <a:bodyPr/>
          <a:lstStyle/>
          <a:p>
            <a:pPr algn="ctr" eaLnBrk="1" hangingPunct="1"/>
            <a:r>
              <a:rPr lang="kk-KZ" sz="3200" smtClean="0"/>
              <a:t>Титрлеу барысында ертіндідегі   тотығу-тотықсыздану жұптарының потенциалдары концентрацияға байланысты өзгеріп отырады.  Тотығу-тотықсыздану потенциалының өзгерісі Нернст теңдеуі бойынша есептеледі</a:t>
            </a:r>
            <a:endParaRPr lang="en-US" sz="32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5CDCED-4805-4F24-90A6-7689665A4735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41985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214313"/>
            <a:ext cx="7467600" cy="4873625"/>
          </a:xfrm>
        </p:spPr>
        <p:txBody>
          <a:bodyPr/>
          <a:lstStyle/>
          <a:p>
            <a:pPr algn="ctr" eaLnBrk="1" hangingPunct="1"/>
            <a:r>
              <a:rPr lang="kk-KZ" sz="3200" smtClean="0"/>
              <a:t>Мор тұзының құрамындағы Ғе</a:t>
            </a:r>
            <a:r>
              <a:rPr lang="kk-KZ" sz="3200" baseline="30000" smtClean="0"/>
              <a:t>2+</a:t>
            </a:r>
            <a:r>
              <a:rPr lang="kk-KZ" sz="3200" smtClean="0"/>
              <a:t>-ионының мөлшерін   перманганатометрия әдісімен анықтағанда  титрлеу барысында жүйедегі тотығу-тотықсыздану потенциалының өгерісін екі тотығу-тотықсыздану жұбы анықтайды:</a:t>
            </a:r>
            <a:endParaRPr lang="en-US" sz="3200" smtClean="0"/>
          </a:p>
          <a:p>
            <a:pPr eaLnBrk="1" hangingPunct="1"/>
            <a:endParaRPr lang="en-US" smtClean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-598488" y="4429125"/>
            <a:ext cx="97424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7200" algn="ctr">
              <a:tabLst>
                <a:tab pos="685800" algn="l"/>
              </a:tabLst>
              <a:defRPr/>
            </a:pPr>
            <a:r>
              <a:rPr lang="kk-KZ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lang="kk-KZ" sz="3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эквиваленттік нүктеге дейін Ғе</a:t>
            </a:r>
            <a:r>
              <a:rPr lang="kk-KZ" sz="3200" baseline="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3+</a:t>
            </a:r>
            <a:r>
              <a:rPr lang="kk-KZ" sz="3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/Ғе</a:t>
            </a:r>
            <a:r>
              <a:rPr lang="kk-KZ" sz="3200" baseline="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2+</a:t>
            </a:r>
            <a:r>
              <a:rPr lang="kk-KZ" sz="3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-жұбы;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buFontTx/>
              <a:buChar char="•"/>
              <a:tabLst>
                <a:tab pos="685800" algn="l"/>
              </a:tabLst>
              <a:defRPr/>
            </a:pPr>
            <a:r>
              <a:rPr lang="kk-KZ" sz="3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эквиваленттік нүктеден </a:t>
            </a:r>
          </a:p>
          <a:p>
            <a:pPr algn="ctr" eaLnBrk="0" hangingPunct="0">
              <a:buFontTx/>
              <a:buChar char="•"/>
              <a:tabLst>
                <a:tab pos="685800" algn="l"/>
              </a:tabLst>
              <a:defRPr/>
            </a:pPr>
            <a:r>
              <a:rPr lang="kk-KZ" sz="3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кейін - MnO</a:t>
            </a:r>
            <a:r>
              <a:rPr lang="kk-KZ" sz="3200" baseline="-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lang="kk-KZ" sz="3200" baseline="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lang="kk-KZ" sz="3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/Mn</a:t>
            </a:r>
            <a:r>
              <a:rPr lang="kk-KZ" sz="3200" baseline="30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2+ </a:t>
            </a:r>
            <a:r>
              <a:rPr lang="kk-KZ" sz="3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-жұбы.</a:t>
            </a:r>
            <a:endParaRPr lang="kk-KZ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79B2BE-A38F-4B90-AFC8-4CA65823E5C0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4300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88"/>
            <a:ext cx="7467600" cy="5545137"/>
          </a:xfrm>
        </p:spPr>
        <p:txBody>
          <a:bodyPr/>
          <a:lstStyle/>
          <a:p>
            <a:pPr algn="ctr" eaLnBrk="1" hangingPunct="1"/>
            <a:r>
              <a:rPr lang="kk-KZ" sz="2800" b="1" i="1" smtClean="0">
                <a:solidFill>
                  <a:schemeClr val="accent1"/>
                </a:solidFill>
              </a:rPr>
              <a:t>Титрлеуге жұмсалған титранттың көлемімен  жүйенің тотығу-тотықсыздану потенциалының   өзгерісі  арасындағы тәуелділік титрлеу қисығы деп аталады. Пішіні қышқылдық-негіздік титрлеудің тирлеу қисықтарына ұқсас болып келеді. Эквиваленттік нүктеде жүйенің потенциалы күрт өзгереді. </a:t>
            </a:r>
            <a:endParaRPr lang="en-US" sz="2800" b="1" i="1" smtClean="0">
              <a:solidFill>
                <a:schemeClr val="accent1"/>
              </a:solidFill>
            </a:endParaRPr>
          </a:p>
          <a:p>
            <a:pPr algn="ctr" eaLnBrk="1" hangingPunct="1"/>
            <a:endParaRPr lang="en-US" sz="2800" b="1" i="1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0A6A6F-A10E-4AEC-AEE5-C393EE54446D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571500"/>
            <a:ext cx="7467600" cy="4873625"/>
          </a:xfrm>
        </p:spPr>
        <p:txBody>
          <a:bodyPr>
            <a:normAutofit fontScale="925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sz="2800" b="1" i="1" dirty="0" smtClean="0">
                <a:solidFill>
                  <a:schemeClr val="accent1"/>
                </a:solidFill>
              </a:rPr>
              <a:t>Редоксиметрия әдістерінде эквиваленттік нүктені анықтау үшін редокс индикаторлар (дифениламин, антранил қышқылы, о,о′-дифенилдикарбон қышқылы) қолданылады. Перманганатометрияда индикатор қолданылмайды, себебі калий перманганатының өз индикатор ролін атқарады. Йодометрияның индикаторы - 1% крахмал клейстері. Йод крахмалмен көк түске боялады.</a:t>
            </a:r>
            <a:endParaRPr lang="en-US" sz="2800" b="1" i="1" dirty="0" smtClean="0">
              <a:solidFill>
                <a:schemeClr val="accent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C288FB-53AC-4676-A9D5-05E127F5F1E3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01090" cy="7143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b="1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 ұ р а қ с ы з д ы қ   к о н с т а н т а с ы 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50" y="1214438"/>
            <a:ext cx="7467600" cy="4873625"/>
          </a:xfrm>
        </p:spPr>
        <p:txBody>
          <a:bodyPr>
            <a:normAutofit fontScale="925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kk-KZ" sz="3600" b="1" dirty="0" smtClean="0"/>
              <a:t>Комплексті ионның ыдырауы нәтижесінде пайда болған иондар концентрацияларының көбейтіндісінің диссоциацияланбаған комплексті ионның концентрациясына қатынасын көрсететін шама. </a:t>
            </a:r>
            <a:endParaRPr lang="en-US" sz="36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69C10B-FBC6-4EF2-9667-8A9F5168AF06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785926"/>
            <a:ext cx="8572560" cy="78581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Тұрақсыздық константасы комплексті қосылыстың қаншалықты тұрақты екендігін сипаттайды. Тұрақсыздық константасының  білу арқасында келесі мәселелерді шешуге болады: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3125"/>
            <a:ext cx="8043863" cy="4330700"/>
          </a:xfrm>
        </p:spPr>
        <p:txBody>
          <a:bodyPr/>
          <a:lstStyle/>
          <a:p>
            <a:pPr eaLnBrk="1" hangingPunct="1"/>
            <a:r>
              <a:rPr lang="kk-KZ" smtClean="0"/>
              <a:t>1. Ерітіндідегі иондар концентрациясын есептеуді;</a:t>
            </a:r>
            <a:endParaRPr lang="en-US" smtClean="0"/>
          </a:p>
          <a:p>
            <a:pPr eaLnBrk="1" hangingPunct="1"/>
            <a:r>
              <a:rPr lang="kk-KZ" smtClean="0"/>
              <a:t>2.Аналитикалық реактив қосылғанда комплексті ионның ыдырауының алдын алуды;</a:t>
            </a:r>
            <a:endParaRPr lang="en-US" smtClean="0"/>
          </a:p>
          <a:p>
            <a:pPr eaLnBrk="1" hangingPunct="1"/>
            <a:r>
              <a:rPr lang="kk-KZ" smtClean="0"/>
              <a:t>3. Комлексті қосылыстарды кедергі жасайтын иондарды жасыру үшін қолдануды.</a:t>
            </a:r>
            <a:endParaRPr lang="en-US" smtClean="0"/>
          </a:p>
          <a:p>
            <a:pPr eaLnBrk="1" hangingPunct="1"/>
            <a:r>
              <a:rPr lang="kk-KZ" smtClean="0"/>
              <a:t>4. Комплексті ионның диссоциациясын тежеу шарттарын орындауды.</a:t>
            </a: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cut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4EACB46-0414-49BA-B6C3-5432AA843FD8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Гидролиз </a:t>
            </a:r>
            <a:r>
              <a:rPr lang="ru-RU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процестерінің сапалық анализдегі</a:t>
            </a:r>
            <a:r>
              <a:rPr lang="ru-RU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орны</a:t>
            </a:r>
            <a:r>
              <a:rPr lang="en-US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en-US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en-US" dirty="0"/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142875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kk-KZ" smtClean="0"/>
              <a:t> </a:t>
            </a:r>
            <a:endParaRPr lang="en-US" smtClean="0"/>
          </a:p>
          <a:p>
            <a:pPr algn="ctr" eaLnBrk="1" hangingPunct="1"/>
            <a:r>
              <a:rPr lang="ru-RU" smtClean="0"/>
              <a:t>	</a:t>
            </a:r>
            <a:r>
              <a:rPr lang="ru-RU" sz="3200" smtClean="0"/>
              <a:t>Көптеген аналитикалық реакцияларды орындағанда тұздардың гидролизге ұшырауымен есептесу керек. Гидролизге анықталатын катиондармен қатар топтық реагент те түседі.</a:t>
            </a:r>
            <a:endParaRPr lang="en-US" sz="3200" smtClean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977A61-9F12-4051-BA40-AEE70407F571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Тотығу-тотықсыздану реакциялары  </a:t>
            </a:r>
            <a: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US" dirty="0"/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 eaLnBrk="1" hangingPunct="1"/>
            <a:r>
              <a:rPr lang="kk-KZ" sz="2800" smtClean="0"/>
              <a:t>Химиялық реакцияның нәтижесiнде реакцияға түскен </a:t>
            </a:r>
            <a:r>
              <a:rPr lang="kk-KZ" sz="2800" b="1" smtClean="0"/>
              <a:t>молекулалардың кұрамындағы элементтердің тотығу дәрежелерi өзгерiске ұшырайтын  процестер тотығу-тотықсыздану реакциялары деп аталады</a:t>
            </a:r>
            <a:r>
              <a:rPr lang="kk-KZ" sz="2800" b="1" i="1" smtClean="0"/>
              <a:t>.</a:t>
            </a:r>
            <a:r>
              <a:rPr lang="kk-KZ" sz="2800" smtClean="0"/>
              <a:t> ТТР – параллель жүретiн қарама-қарсы бағытталған екi процестен – тотығу және тотықсыздану реакцияларынан тұрады.</a:t>
            </a:r>
            <a:endParaRPr lang="en-US" sz="2800" smtClean="0"/>
          </a:p>
          <a:p>
            <a:pPr algn="ctr" eaLnBrk="1" hangingPunct="1"/>
            <a:endParaRPr lang="en-US" sz="2800" smtClean="0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5CCA07C-2ACE-482F-9EF7-85EAF9327B7E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9457" name="Содержимое 2"/>
          <p:cNvSpPr>
            <a:spLocks noGrp="1"/>
          </p:cNvSpPr>
          <p:nvPr>
            <p:ph sz="quarter" idx="1"/>
          </p:nvPr>
        </p:nvSpPr>
        <p:spPr>
          <a:xfrm>
            <a:off x="642938" y="571500"/>
            <a:ext cx="7467600" cy="4873625"/>
          </a:xfrm>
        </p:spPr>
        <p:txBody>
          <a:bodyPr/>
          <a:lstStyle/>
          <a:p>
            <a:pPr eaLnBrk="1" hangingPunct="1"/>
            <a:r>
              <a:rPr lang="kk-KZ" i="1" smtClean="0"/>
              <a:t>Т о т ы ғ у</a:t>
            </a:r>
            <a:r>
              <a:rPr lang="kk-KZ" smtClean="0"/>
              <a:t>  процесiнде </a:t>
            </a:r>
            <a:r>
              <a:rPr lang="kk-KZ" i="1" smtClean="0"/>
              <a:t>р е а к ц и я ғ а  т ү с к е н  з а</a:t>
            </a:r>
            <a:r>
              <a:rPr lang="kk-KZ" smtClean="0"/>
              <a:t> </a:t>
            </a:r>
            <a:r>
              <a:rPr lang="kk-KZ" i="1" smtClean="0"/>
              <a:t>т </a:t>
            </a:r>
            <a:r>
              <a:rPr lang="kk-KZ" smtClean="0"/>
              <a:t>(тотықсыздандырғыш) </a:t>
            </a:r>
            <a:r>
              <a:rPr lang="kk-KZ" b="1" i="1" smtClean="0"/>
              <a:t>электрондардың доноры болады</a:t>
            </a:r>
            <a:r>
              <a:rPr lang="kk-KZ" i="1" smtClean="0"/>
              <a:t>,</a:t>
            </a:r>
            <a:r>
              <a:rPr lang="kk-KZ" smtClean="0"/>
              <a:t> яғни электрондарын тотықтырғышка бередi. Осы процестiң нәтижесiнде тотықсыздандырғыш элементтiң тотығу дәрежесi өседi. Мысалы:  </a:t>
            </a: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0" y="3571875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kk-KZ" sz="3200">
                <a:ea typeface="Times New Roman" pitchFamily="18" charset="0"/>
                <a:cs typeface="Arial" charset="0"/>
              </a:rPr>
              <a:t>S</a:t>
            </a:r>
            <a:r>
              <a:rPr lang="kk-KZ" sz="3200" baseline="30000">
                <a:ea typeface="Times New Roman" pitchFamily="18" charset="0"/>
                <a:cs typeface="Arial" charset="0"/>
              </a:rPr>
              <a:t>+4</a:t>
            </a:r>
            <a:r>
              <a:rPr lang="kk-KZ" sz="3200">
                <a:ea typeface="Times New Roman" pitchFamily="18" charset="0"/>
                <a:cs typeface="Arial" charset="0"/>
              </a:rPr>
              <a:t>   –  2e   →   S</a:t>
            </a:r>
            <a:r>
              <a:rPr lang="kk-KZ" sz="3200" baseline="30000">
                <a:ea typeface="Times New Roman" pitchFamily="18" charset="0"/>
                <a:cs typeface="Arial" charset="0"/>
              </a:rPr>
              <a:t>+6</a:t>
            </a:r>
            <a:endParaRPr lang="en-US" sz="1200"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kk-KZ" sz="3200">
                <a:ea typeface="Times New Roman" pitchFamily="18" charset="0"/>
                <a:cs typeface="Arial" charset="0"/>
              </a:rPr>
              <a:t>Zn</a:t>
            </a:r>
            <a:r>
              <a:rPr lang="kk-KZ" sz="3200" baseline="30000">
                <a:ea typeface="Times New Roman" pitchFamily="18" charset="0"/>
                <a:cs typeface="Arial" charset="0"/>
              </a:rPr>
              <a:t>0   </a:t>
            </a:r>
            <a:r>
              <a:rPr lang="kk-KZ" sz="3200">
                <a:ea typeface="Times New Roman" pitchFamily="18" charset="0"/>
                <a:cs typeface="Arial" charset="0"/>
              </a:rPr>
              <a:t> –  2e   →   Zn</a:t>
            </a:r>
            <a:r>
              <a:rPr lang="kk-KZ" sz="3200" baseline="30000">
                <a:ea typeface="Times New Roman" pitchFamily="18" charset="0"/>
                <a:cs typeface="Arial" charset="0"/>
              </a:rPr>
              <a:t>+2</a:t>
            </a:r>
            <a:endParaRPr lang="kk-KZ" sz="400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D0FD3F-7DA6-43AF-886C-000ED24FDCE9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0481" name="Содержимое 2"/>
          <p:cNvSpPr>
            <a:spLocks noGrp="1"/>
          </p:cNvSpPr>
          <p:nvPr>
            <p:ph sz="quarter" idx="1"/>
          </p:nvPr>
        </p:nvSpPr>
        <p:spPr>
          <a:xfrm>
            <a:off x="857250" y="500063"/>
            <a:ext cx="7467600" cy="4873625"/>
          </a:xfrm>
        </p:spPr>
        <p:txBody>
          <a:bodyPr/>
          <a:lstStyle/>
          <a:p>
            <a:pPr eaLnBrk="1" hangingPunct="1"/>
            <a:r>
              <a:rPr lang="kk-KZ" i="1" smtClean="0"/>
              <a:t>Т о т ы қ с ы з д а н у</a:t>
            </a:r>
            <a:r>
              <a:rPr lang="kk-KZ" smtClean="0"/>
              <a:t>  процесiнде  </a:t>
            </a:r>
            <a:r>
              <a:rPr lang="kk-KZ" i="1" smtClean="0"/>
              <a:t>р е а к ц и я ғ а  т ү с к е н  з а т</a:t>
            </a:r>
            <a:r>
              <a:rPr lang="kk-KZ" smtClean="0"/>
              <a:t> (тотықтырғыш</a:t>
            </a:r>
            <a:r>
              <a:rPr lang="kk-KZ" i="1" smtClean="0"/>
              <a:t>)</a:t>
            </a:r>
            <a:r>
              <a:rPr lang="kk-KZ" smtClean="0"/>
              <a:t> </a:t>
            </a:r>
            <a:r>
              <a:rPr lang="kk-KZ" b="1" i="1" smtClean="0"/>
              <a:t>электрондардың акцепторы болады</a:t>
            </a:r>
            <a:r>
              <a:rPr lang="kk-KZ" u="sng" smtClean="0"/>
              <a:t>,</a:t>
            </a:r>
            <a:r>
              <a:rPr lang="kk-KZ" smtClean="0"/>
              <a:t> яғни электрондарды қосып алады. Осы процестiң нәтижесiнде тотықтырғыш элементтiң тотығу дәрежесi төмендейдi. Мысалы:</a:t>
            </a: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0" y="3071813"/>
            <a:ext cx="9144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kk-KZ" sz="3200">
                <a:ea typeface="Times New Roman" pitchFamily="18" charset="0"/>
                <a:cs typeface="Arial" charset="0"/>
              </a:rPr>
              <a:t>N</a:t>
            </a:r>
            <a:r>
              <a:rPr lang="kk-KZ" sz="3200" baseline="30000">
                <a:ea typeface="Times New Roman" pitchFamily="18" charset="0"/>
                <a:cs typeface="Arial" charset="0"/>
              </a:rPr>
              <a:t>+5 </a:t>
            </a:r>
            <a:r>
              <a:rPr lang="kk-KZ" sz="3200">
                <a:ea typeface="Times New Roman" pitchFamily="18" charset="0"/>
                <a:cs typeface="Arial" charset="0"/>
              </a:rPr>
              <a:t>  +   3е   →   N</a:t>
            </a:r>
            <a:r>
              <a:rPr lang="kk-KZ" sz="3200" baseline="30000">
                <a:ea typeface="Times New Roman" pitchFamily="18" charset="0"/>
                <a:cs typeface="Arial" charset="0"/>
              </a:rPr>
              <a:t>+2</a:t>
            </a:r>
            <a:endParaRPr lang="en-US" sz="1200">
              <a:ea typeface="Times New Roman" pitchFamily="18" charset="0"/>
              <a:cs typeface="Arial" charset="0"/>
            </a:endParaRPr>
          </a:p>
          <a:p>
            <a:pPr indent="228600" algn="ctr" eaLnBrk="0" hangingPunct="0"/>
            <a:r>
              <a:rPr lang="kk-KZ" sz="3200">
                <a:ea typeface="Times New Roman" pitchFamily="18" charset="0"/>
                <a:cs typeface="Arial" charset="0"/>
              </a:rPr>
              <a:t>Cu</a:t>
            </a:r>
            <a:r>
              <a:rPr lang="kk-KZ" sz="3200" baseline="30000">
                <a:ea typeface="Times New Roman" pitchFamily="18" charset="0"/>
                <a:cs typeface="Arial" charset="0"/>
              </a:rPr>
              <a:t>+2 </a:t>
            </a:r>
            <a:r>
              <a:rPr lang="kk-KZ" sz="3200">
                <a:ea typeface="Times New Roman" pitchFamily="18" charset="0"/>
                <a:cs typeface="Arial" charset="0"/>
              </a:rPr>
              <a:t>  +  2e   →   Cu</a:t>
            </a:r>
            <a:r>
              <a:rPr lang="kk-KZ" sz="3200" baseline="30000">
                <a:ea typeface="Times New Roman" pitchFamily="18" charset="0"/>
                <a:cs typeface="Arial" charset="0"/>
              </a:rPr>
              <a:t>0</a:t>
            </a:r>
            <a:endParaRPr lang="kk-KZ" sz="400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40745B6-9A92-4CDD-A19C-06A1A947CA1F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1505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214313"/>
            <a:ext cx="7467600" cy="3000375"/>
          </a:xfrm>
        </p:spPr>
        <p:txBody>
          <a:bodyPr/>
          <a:lstStyle/>
          <a:p>
            <a:pPr eaLnBrk="1" hangingPunct="1"/>
            <a:r>
              <a:rPr lang="kk-KZ" smtClean="0"/>
              <a:t>Заттардың тотығу-тотықсыздану қабілеттері әртүрлі. Электрондарды беру және қосып алу қабілеттеріне байланысты заттар тотықсыздандырғыштар және тотықтырғыштар қатарларына орналасады. </a:t>
            </a:r>
            <a:r>
              <a:rPr lang="kk-KZ" b="1" i="1" smtClean="0"/>
              <a:t>Кең тараған тотықтырғыштар</a:t>
            </a:r>
            <a:r>
              <a:rPr lang="kk-KZ" smtClean="0"/>
              <a:t> қатарына мына заттар жатады:</a:t>
            </a: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-357188" y="3143250"/>
            <a:ext cx="9144001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lang="kk-KZ" sz="3200">
                <a:ea typeface="Times New Roman" pitchFamily="18" charset="0"/>
                <a:cs typeface="Arial" charset="0"/>
              </a:rPr>
              <a:t>КМnО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4 </a:t>
            </a:r>
            <a:r>
              <a:rPr lang="kk-KZ" sz="3200">
                <a:ea typeface="Times New Roman" pitchFamily="18" charset="0"/>
                <a:cs typeface="Arial" charset="0"/>
              </a:rPr>
              <a:t>&gt; Н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2</a:t>
            </a:r>
            <a:r>
              <a:rPr lang="kk-KZ" sz="3200">
                <a:ea typeface="Times New Roman" pitchFamily="18" charset="0"/>
                <a:cs typeface="Arial" charset="0"/>
              </a:rPr>
              <a:t>О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2</a:t>
            </a:r>
            <a:r>
              <a:rPr lang="kk-KZ" sz="3200">
                <a:ea typeface="Times New Roman" pitchFamily="18" charset="0"/>
                <a:cs typeface="Arial" charset="0"/>
              </a:rPr>
              <a:t> &gt; СІ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2</a:t>
            </a:r>
            <a:r>
              <a:rPr lang="kk-KZ" sz="3200">
                <a:ea typeface="Times New Roman" pitchFamily="18" charset="0"/>
                <a:cs typeface="Arial" charset="0"/>
              </a:rPr>
              <a:t> &gt;  К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2</a:t>
            </a:r>
            <a:r>
              <a:rPr lang="kk-KZ" sz="3200">
                <a:ea typeface="Times New Roman" pitchFamily="18" charset="0"/>
                <a:cs typeface="Arial" charset="0"/>
              </a:rPr>
              <a:t>Сr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2</a:t>
            </a:r>
            <a:r>
              <a:rPr lang="kk-KZ" sz="3200">
                <a:ea typeface="Times New Roman" pitchFamily="18" charset="0"/>
                <a:cs typeface="Arial" charset="0"/>
              </a:rPr>
              <a:t>О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7</a:t>
            </a:r>
            <a:r>
              <a:rPr lang="kk-KZ" sz="3200">
                <a:ea typeface="Times New Roman" pitchFamily="18" charset="0"/>
                <a:cs typeface="Arial" charset="0"/>
              </a:rPr>
              <a:t> &gt; Вr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2</a:t>
            </a:r>
            <a:r>
              <a:rPr lang="kk-KZ" sz="3200">
                <a:ea typeface="Times New Roman" pitchFamily="18" charset="0"/>
                <a:cs typeface="Arial" charset="0"/>
              </a:rPr>
              <a:t> &gt; КІО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3</a:t>
            </a:r>
            <a:r>
              <a:rPr lang="kk-KZ" sz="3200">
                <a:ea typeface="Times New Roman" pitchFamily="18" charset="0"/>
                <a:cs typeface="Arial" charset="0"/>
              </a:rPr>
              <a:t> &gt; НNО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3</a:t>
            </a:r>
            <a:r>
              <a:rPr lang="kk-KZ" sz="3200">
                <a:ea typeface="Times New Roman" pitchFamily="18" charset="0"/>
                <a:cs typeface="Arial" charset="0"/>
              </a:rPr>
              <a:t> &gt;І</a:t>
            </a:r>
            <a:r>
              <a:rPr lang="kk-KZ" sz="3200" baseline="-30000">
                <a:ea typeface="Times New Roman" pitchFamily="18" charset="0"/>
                <a:cs typeface="Arial" charset="0"/>
              </a:rPr>
              <a:t>2</a:t>
            </a:r>
            <a:endParaRPr lang="kk-KZ" sz="400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wipe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</TotalTime>
  <Words>1265</Words>
  <Application>Microsoft Office PowerPoint</Application>
  <PresentationFormat>Экран (4:3)</PresentationFormat>
  <Paragraphs>216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4" baseType="lpstr">
      <vt:lpstr>Arial</vt:lpstr>
      <vt:lpstr>Century Schoolbook</vt:lpstr>
      <vt:lpstr>Wingdings</vt:lpstr>
      <vt:lpstr>Wingdings 2</vt:lpstr>
      <vt:lpstr>Calibri</vt:lpstr>
      <vt:lpstr>Times New Roman</vt:lpstr>
      <vt:lpstr>Symbol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ТОТЫҒУ-ТОТЫҚСЫЗДАНУ РЕАКЦИЯЛАРЫН  ХИМИЯЛЫҚ АНАЛИЗДЕ ҚОЛДАНУ </vt:lpstr>
      <vt:lpstr>Слайд 20</vt:lpstr>
      <vt:lpstr>Слайд 21</vt:lpstr>
      <vt:lpstr>Слайд 22</vt:lpstr>
      <vt:lpstr>Слайд 23</vt:lpstr>
      <vt:lpstr>ТОТЫҒУ-ТОТЫҚСЫЗДАНУ ЖҰПТАРЫ </vt:lpstr>
      <vt:lpstr>Слайд 25</vt:lpstr>
      <vt:lpstr>Слайд 26</vt:lpstr>
      <vt:lpstr>Слайд 27</vt:lpstr>
      <vt:lpstr>Слайд 28</vt:lpstr>
      <vt:lpstr>Слайд 29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Тотығу-тотықсыздану реакцияларына негізделген титірлеу әдісі.Йодометрия. Перманагометрия.Индикаторлары</dc:title>
  <dc:creator>СҰЛТАН И САЯТ БРАТЬЯ</dc:creator>
  <cp:lastModifiedBy>Student</cp:lastModifiedBy>
  <cp:revision>11</cp:revision>
  <dcterms:created xsi:type="dcterms:W3CDTF">2013-03-03T13:40:54Z</dcterms:created>
  <dcterms:modified xsi:type="dcterms:W3CDTF">2013-05-02T10:00:00Z</dcterms:modified>
</cp:coreProperties>
</file>