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sldIdLst>
    <p:sldId id="293"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Lst>
  <p:sldSz cx="9144000" cy="6858000" type="screen4x3"/>
  <p:notesSz cx="6735763" cy="986948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5" d="100"/>
          <a:sy n="75" d="100"/>
        </p:scale>
        <p:origin x="-36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ru-RU"/>
          </a:p>
        </p:txBody>
      </p:sp>
      <p:sp>
        <p:nvSpPr>
          <p:cNvPr id="57347"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C440E921-CC95-42E3-B5BE-5B1A642EDFD1}" type="datetimeFigureOut">
              <a:rPr lang="ru-RU"/>
              <a:pPr/>
              <a:t>02.05.2013</a:t>
            </a:fld>
            <a:endParaRPr lang="ru-RU"/>
          </a:p>
        </p:txBody>
      </p:sp>
      <p:sp>
        <p:nvSpPr>
          <p:cNvPr id="57348" name="Rectangle 4"/>
          <p:cNvSpPr>
            <a:spLocks noRot="1" noChangeArrowheads="1" noTextEdit="1"/>
          </p:cNvSpPr>
          <p:nvPr>
            <p:ph type="sldImg" idx="2"/>
          </p:nvPr>
        </p:nvSpPr>
        <p:spPr bwMode="auto">
          <a:xfrm>
            <a:off x="900113" y="739775"/>
            <a:ext cx="4935537" cy="3702050"/>
          </a:xfrm>
          <a:prstGeom prst="rect">
            <a:avLst/>
          </a:prstGeom>
          <a:noFill/>
          <a:ln w="9525">
            <a:solidFill>
              <a:srgbClr val="000000"/>
            </a:solidFill>
            <a:miter lim="800000"/>
            <a:headEnd/>
            <a:tailEnd/>
          </a:ln>
          <a:effectLst/>
        </p:spPr>
      </p:sp>
      <p:sp>
        <p:nvSpPr>
          <p:cNvPr id="57349" name="Rectangle 5"/>
          <p:cNvSpPr>
            <a:spLocks noGrp="1" noChangeArrowheads="1"/>
          </p:cNvSpPr>
          <p:nvPr>
            <p:ph type="body" sz="quarter" idx="3"/>
          </p:nvPr>
        </p:nvSpPr>
        <p:spPr bwMode="auto">
          <a:xfrm>
            <a:off x="673100" y="4687888"/>
            <a:ext cx="5389563" cy="4441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57350" name="Rectangle 6"/>
          <p:cNvSpPr>
            <a:spLocks noGrp="1" noChangeArrowheads="1"/>
          </p:cNvSpPr>
          <p:nvPr>
            <p:ph type="ftr" sz="quarter" idx="4"/>
          </p:nvPr>
        </p:nvSpPr>
        <p:spPr bwMode="auto">
          <a:xfrm>
            <a:off x="0" y="9374188"/>
            <a:ext cx="2919413"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ru-RU"/>
          </a:p>
        </p:txBody>
      </p:sp>
      <p:sp>
        <p:nvSpPr>
          <p:cNvPr id="57351" name="Rectangle 7"/>
          <p:cNvSpPr>
            <a:spLocks noGrp="1" noChangeArrowheads="1"/>
          </p:cNvSpPr>
          <p:nvPr>
            <p:ph type="sldNum" sz="quarter" idx="5"/>
          </p:nvPr>
        </p:nvSpPr>
        <p:spPr bwMode="auto">
          <a:xfrm>
            <a:off x="3814763" y="9374188"/>
            <a:ext cx="2919412"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9769104-F5D3-47B0-B95B-55B8906D1DA4}" type="slidenum">
              <a:rPr lang="ru-RU"/>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Rot="1" noChangeArrowheads="1" noTextEdit="1"/>
          </p:cNvSpPr>
          <p:nvPr>
            <p:ph type="sldImg"/>
          </p:nvPr>
        </p:nvSpPr>
        <p:spPr>
          <a:ln/>
        </p:spPr>
      </p:sp>
      <p:sp>
        <p:nvSpPr>
          <p:cNvPr id="58371" name="Rectangle 3"/>
          <p:cNvSpPr>
            <a:spLocks noGrp="1" noChangeArrowheads="1"/>
          </p:cNvSpPr>
          <p:nvPr>
            <p:ph type="body" idx="1"/>
          </p:nvPr>
        </p:nvSpPr>
        <p:spPr/>
        <p:txBody>
          <a:bodyP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ый треугольник 9"/>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Группа 1"/>
          <p:cNvGrpSpPr>
            <a:grpSpLocks/>
          </p:cNvGrpSpPr>
          <p:nvPr/>
        </p:nvGrpSpPr>
        <p:grpSpPr bwMode="auto">
          <a:xfrm>
            <a:off x="-3175" y="4953000"/>
            <a:ext cx="9147175" cy="1911350"/>
            <a:chOff x="-3765" y="4832896"/>
            <a:chExt cx="9147765" cy="2032192"/>
          </a:xfrm>
        </p:grpSpPr>
        <p:sp>
          <p:nvSpPr>
            <p:cNvPr id="6" name="Полилиния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Полилиния 7"/>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8"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Заголовок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11" name="Дата 29"/>
          <p:cNvSpPr>
            <a:spLocks noGrp="1"/>
          </p:cNvSpPr>
          <p:nvPr>
            <p:ph type="dt" sz="half" idx="10"/>
          </p:nvPr>
        </p:nvSpPr>
        <p:spPr/>
        <p:txBody>
          <a:bodyPr/>
          <a:lstStyle>
            <a:lvl1pPr>
              <a:defRPr>
                <a:solidFill>
                  <a:srgbClr val="FFFFFF"/>
                </a:solidFill>
              </a:defRPr>
            </a:lvl1pPr>
            <a:extLst/>
          </a:lstStyle>
          <a:p>
            <a:pPr>
              <a:defRPr/>
            </a:pPr>
            <a:fld id="{5CD308B2-8D28-48EB-A448-0B199F409E73}" type="datetime1">
              <a:rPr lang="en-US"/>
              <a:pPr>
                <a:defRPr/>
              </a:pPr>
              <a:t>5/2/2013</a:t>
            </a:fld>
            <a:endParaRPr lang="en-US"/>
          </a:p>
        </p:txBody>
      </p:sp>
      <p:sp>
        <p:nvSpPr>
          <p:cNvPr id="12" name="Нижний колонтитул 18"/>
          <p:cNvSpPr>
            <a:spLocks noGrp="1"/>
          </p:cNvSpPr>
          <p:nvPr>
            <p:ph type="ftr" sz="quarter" idx="11"/>
          </p:nvPr>
        </p:nvSpPr>
        <p:spPr/>
        <p:txBody>
          <a:bodyPr/>
          <a:lstStyle>
            <a:lvl1pPr>
              <a:defRPr>
                <a:solidFill>
                  <a:srgbClr val="E8F0F4"/>
                </a:solidFill>
              </a:defRPr>
            </a:lvl1pPr>
          </a:lstStyle>
          <a:p>
            <a:endParaRPr lang="ru-RU"/>
          </a:p>
        </p:txBody>
      </p:sp>
      <p:sp>
        <p:nvSpPr>
          <p:cNvPr id="13" name="Номер слайда 26"/>
          <p:cNvSpPr>
            <a:spLocks noGrp="1"/>
          </p:cNvSpPr>
          <p:nvPr>
            <p:ph type="sldNum" sz="quarter" idx="12"/>
          </p:nvPr>
        </p:nvSpPr>
        <p:spPr/>
        <p:txBody>
          <a:bodyPr/>
          <a:lstStyle>
            <a:lvl1pPr>
              <a:defRPr>
                <a:solidFill>
                  <a:srgbClr val="FFFFFF"/>
                </a:solidFill>
              </a:defRPr>
            </a:lvl1pPr>
            <a:extLst/>
          </a:lstStyle>
          <a:p>
            <a:pPr>
              <a:defRPr/>
            </a:pPr>
            <a:fld id="{4856FD6F-3FF6-4ED1-B77E-56F1550F18B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6BEDF787-FAF9-494F-8B24-71C0DA63FF5D}" type="datetime1">
              <a:rPr lang="en-US"/>
              <a:pPr>
                <a:defRPr/>
              </a:pPr>
              <a:t>5/2/2013</a:t>
            </a:fld>
            <a:endParaRPr lang="en-US"/>
          </a:p>
        </p:txBody>
      </p:sp>
      <p:sp>
        <p:nvSpPr>
          <p:cNvPr id="5" name="Нижний колонтитул 21"/>
          <p:cNvSpPr>
            <a:spLocks noGrp="1"/>
          </p:cNvSpPr>
          <p:nvPr>
            <p:ph type="ftr" sz="quarter" idx="11"/>
          </p:nvPr>
        </p:nvSpPr>
        <p:spPr/>
        <p:txBody>
          <a:bodyPr/>
          <a:lstStyle>
            <a:lvl1pPr>
              <a:defRPr/>
            </a:lvl1pPr>
          </a:lstStyle>
          <a:p>
            <a:endParaRPr lang="ru-RU"/>
          </a:p>
        </p:txBody>
      </p:sp>
      <p:sp>
        <p:nvSpPr>
          <p:cNvPr id="6" name="Номер слайда 17"/>
          <p:cNvSpPr>
            <a:spLocks noGrp="1"/>
          </p:cNvSpPr>
          <p:nvPr>
            <p:ph type="sldNum" sz="quarter" idx="12"/>
          </p:nvPr>
        </p:nvSpPr>
        <p:spPr/>
        <p:txBody>
          <a:bodyPr/>
          <a:lstStyle>
            <a:lvl1pPr>
              <a:defRPr/>
            </a:lvl1pPr>
          </a:lstStyle>
          <a:p>
            <a:pPr>
              <a:defRPr/>
            </a:pPr>
            <a:fld id="{7AE98F89-7E0F-4B5E-8814-DE1E05F73D9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EAB346A6-DED6-4B0E-BA85-346A8913F3E5}" type="datetime1">
              <a:rPr lang="en-US"/>
              <a:pPr>
                <a:defRPr/>
              </a:pPr>
              <a:t>5/2/2013</a:t>
            </a:fld>
            <a:endParaRPr lang="en-US"/>
          </a:p>
        </p:txBody>
      </p:sp>
      <p:sp>
        <p:nvSpPr>
          <p:cNvPr id="5" name="Нижний колонтитул 21"/>
          <p:cNvSpPr>
            <a:spLocks noGrp="1"/>
          </p:cNvSpPr>
          <p:nvPr>
            <p:ph type="ftr" sz="quarter" idx="11"/>
          </p:nvPr>
        </p:nvSpPr>
        <p:spPr/>
        <p:txBody>
          <a:bodyPr/>
          <a:lstStyle>
            <a:lvl1pPr>
              <a:defRPr/>
            </a:lvl1pPr>
          </a:lstStyle>
          <a:p>
            <a:endParaRPr lang="ru-RU"/>
          </a:p>
        </p:txBody>
      </p:sp>
      <p:sp>
        <p:nvSpPr>
          <p:cNvPr id="6" name="Номер слайда 17"/>
          <p:cNvSpPr>
            <a:spLocks noGrp="1"/>
          </p:cNvSpPr>
          <p:nvPr>
            <p:ph type="sldNum" sz="quarter" idx="12"/>
          </p:nvPr>
        </p:nvSpPr>
        <p:spPr/>
        <p:txBody>
          <a:bodyPr/>
          <a:lstStyle>
            <a:lvl1pPr>
              <a:defRPr/>
            </a:lvl1pPr>
          </a:lstStyle>
          <a:p>
            <a:pPr>
              <a:defRPr/>
            </a:pPr>
            <a:fld id="{A38A3907-4E35-45D5-B240-499CDAD892C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Заголовок 6"/>
          <p:cNvSpPr>
            <a:spLocks noGrp="1"/>
          </p:cNvSpPr>
          <p:nvPr>
            <p:ph type="title"/>
          </p:nvPr>
        </p:nvSpPr>
        <p:spPr/>
        <p:txBody>
          <a:bodyPr rtlCol="0"/>
          <a:lstStyle>
            <a:extLst/>
          </a:lstStyle>
          <a:p>
            <a:r>
              <a:rPr lang="ru-RU" smtClean="0"/>
              <a:t>Образец заголовка</a:t>
            </a:r>
            <a:endParaRPr lang="en-US"/>
          </a:p>
        </p:txBody>
      </p:sp>
      <p:sp>
        <p:nvSpPr>
          <p:cNvPr id="4" name="Дата 9"/>
          <p:cNvSpPr>
            <a:spLocks noGrp="1"/>
          </p:cNvSpPr>
          <p:nvPr>
            <p:ph type="dt" sz="half" idx="10"/>
          </p:nvPr>
        </p:nvSpPr>
        <p:spPr/>
        <p:txBody>
          <a:bodyPr/>
          <a:lstStyle>
            <a:lvl1pPr>
              <a:defRPr/>
            </a:lvl1pPr>
          </a:lstStyle>
          <a:p>
            <a:pPr>
              <a:defRPr/>
            </a:pPr>
            <a:fld id="{C95C0D07-33BF-446E-9F53-785649257634}" type="datetime1">
              <a:rPr lang="en-US"/>
              <a:pPr>
                <a:defRPr/>
              </a:pPr>
              <a:t>5/2/2013</a:t>
            </a:fld>
            <a:endParaRPr lang="en-US"/>
          </a:p>
        </p:txBody>
      </p:sp>
      <p:sp>
        <p:nvSpPr>
          <p:cNvPr id="5" name="Нижний колонтитул 21"/>
          <p:cNvSpPr>
            <a:spLocks noGrp="1"/>
          </p:cNvSpPr>
          <p:nvPr>
            <p:ph type="ftr" sz="quarter" idx="11"/>
          </p:nvPr>
        </p:nvSpPr>
        <p:spPr/>
        <p:txBody>
          <a:bodyPr/>
          <a:lstStyle>
            <a:lvl1pPr>
              <a:defRPr/>
            </a:lvl1pPr>
          </a:lstStyle>
          <a:p>
            <a:endParaRPr lang="ru-RU"/>
          </a:p>
        </p:txBody>
      </p:sp>
      <p:sp>
        <p:nvSpPr>
          <p:cNvPr id="6" name="Номер слайда 17"/>
          <p:cNvSpPr>
            <a:spLocks noGrp="1"/>
          </p:cNvSpPr>
          <p:nvPr>
            <p:ph type="sldNum" sz="quarter" idx="12"/>
          </p:nvPr>
        </p:nvSpPr>
        <p:spPr/>
        <p:txBody>
          <a:bodyPr/>
          <a:lstStyle>
            <a:lvl1pPr>
              <a:defRPr/>
            </a:lvl1pPr>
          </a:lstStyle>
          <a:p>
            <a:pPr>
              <a:defRPr/>
            </a:pPr>
            <a:fld id="{1454C994-E17F-4862-AAEA-A52907713C7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4" name="Нашивка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Нашивка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Заголовок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3" name="Текст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6" name="Дата 3"/>
          <p:cNvSpPr>
            <a:spLocks noGrp="1"/>
          </p:cNvSpPr>
          <p:nvPr>
            <p:ph type="dt" sz="half" idx="10"/>
          </p:nvPr>
        </p:nvSpPr>
        <p:spPr/>
        <p:txBody>
          <a:bodyPr/>
          <a:lstStyle>
            <a:lvl1pPr>
              <a:defRPr/>
            </a:lvl1pPr>
            <a:extLst/>
          </a:lstStyle>
          <a:p>
            <a:pPr>
              <a:defRPr/>
            </a:pPr>
            <a:fld id="{C75EA1F5-275F-4D9F-BB1B-C7A6C3968314}" type="datetime1">
              <a:rPr lang="en-US"/>
              <a:pPr>
                <a:defRPr/>
              </a:pPr>
              <a:t>5/2/2013</a:t>
            </a:fld>
            <a:endParaRPr lang="en-US"/>
          </a:p>
        </p:txBody>
      </p:sp>
      <p:sp>
        <p:nvSpPr>
          <p:cNvPr id="7" name="Нижний колонтитул 4"/>
          <p:cNvSpPr>
            <a:spLocks noGrp="1"/>
          </p:cNvSpPr>
          <p:nvPr>
            <p:ph type="ftr" sz="quarter" idx="11"/>
          </p:nvPr>
        </p:nvSpPr>
        <p:spPr/>
        <p:txBody>
          <a:bodyPr/>
          <a:lstStyle>
            <a:lvl1pPr>
              <a:defRPr/>
            </a:lvl1pPr>
          </a:lstStyle>
          <a:p>
            <a:endParaRPr lang="ru-RU"/>
          </a:p>
        </p:txBody>
      </p:sp>
      <p:sp>
        <p:nvSpPr>
          <p:cNvPr id="8" name="Номер слайда 5"/>
          <p:cNvSpPr>
            <a:spLocks noGrp="1"/>
          </p:cNvSpPr>
          <p:nvPr>
            <p:ph type="sldNum" sz="quarter" idx="12"/>
          </p:nvPr>
        </p:nvSpPr>
        <p:spPr/>
        <p:txBody>
          <a:bodyPr/>
          <a:lstStyle>
            <a:lvl1pPr>
              <a:defRPr/>
            </a:lvl1pPr>
            <a:extLst/>
          </a:lstStyle>
          <a:p>
            <a:pPr>
              <a:defRPr/>
            </a:pPr>
            <a:fld id="{ADCF1CA8-1D11-463E-B8BE-E3A99876E72E}"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Заголовок 7"/>
          <p:cNvSpPr>
            <a:spLocks noGrp="1"/>
          </p:cNvSpPr>
          <p:nvPr>
            <p:ph type="title"/>
          </p:nvPr>
        </p:nvSpPr>
        <p:spPr/>
        <p:txBody>
          <a:bodyPr rtlCol="0"/>
          <a:lstStyle>
            <a:extLst/>
          </a:lstStyle>
          <a:p>
            <a:r>
              <a:rPr lang="ru-RU" smtClean="0"/>
              <a:t>Образец заголовка</a:t>
            </a:r>
            <a:endParaRPr lang="en-US"/>
          </a:p>
        </p:txBody>
      </p:sp>
      <p:sp>
        <p:nvSpPr>
          <p:cNvPr id="5" name="Дата 4"/>
          <p:cNvSpPr>
            <a:spLocks noGrp="1"/>
          </p:cNvSpPr>
          <p:nvPr>
            <p:ph type="dt" sz="half" idx="10"/>
          </p:nvPr>
        </p:nvSpPr>
        <p:spPr/>
        <p:txBody>
          <a:bodyPr/>
          <a:lstStyle>
            <a:lvl1pPr>
              <a:defRPr/>
            </a:lvl1pPr>
            <a:extLst/>
          </a:lstStyle>
          <a:p>
            <a:pPr>
              <a:defRPr/>
            </a:pPr>
            <a:fld id="{32C716F6-9B6F-47AF-B92C-35C87790755F}" type="datetime1">
              <a:rPr lang="en-US"/>
              <a:pPr>
                <a:defRPr/>
              </a:pPr>
              <a:t>5/2/2013</a:t>
            </a:fld>
            <a:endParaRPr lang="en-US"/>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extLst/>
          </a:lstStyle>
          <a:p>
            <a:pPr>
              <a:defRPr/>
            </a:pPr>
            <a:fld id="{71FD78F0-6F9C-4171-B6EB-1FD6D2C51DF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extLst/>
          </a:lstStyle>
          <a:p>
            <a:pPr>
              <a:defRPr/>
            </a:pPr>
            <a:fld id="{DCEB5B6C-F92A-4E25-89FB-4EE8CE534C68}" type="datetime1">
              <a:rPr lang="en-US"/>
              <a:pPr>
                <a:defRPr/>
              </a:pPr>
              <a:t>5/2/2013</a:t>
            </a:fld>
            <a:endParaRPr lang="en-US"/>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extLst/>
          </a:lstStyle>
          <a:p>
            <a:pPr>
              <a:defRPr/>
            </a:pPr>
            <a:fld id="{34224127-0DCA-4D91-BB72-998AD3029974}"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rtlCol="0"/>
          <a:lstStyle>
            <a:extLst/>
          </a:lstStyle>
          <a:p>
            <a:r>
              <a:rPr lang="ru-RU" smtClean="0"/>
              <a:t>Образец заголовка</a:t>
            </a:r>
            <a:endParaRPr lang="en-US"/>
          </a:p>
        </p:txBody>
      </p:sp>
      <p:sp>
        <p:nvSpPr>
          <p:cNvPr id="3" name="Дата 2"/>
          <p:cNvSpPr>
            <a:spLocks noGrp="1"/>
          </p:cNvSpPr>
          <p:nvPr>
            <p:ph type="dt" sz="half" idx="10"/>
          </p:nvPr>
        </p:nvSpPr>
        <p:spPr/>
        <p:txBody>
          <a:bodyPr/>
          <a:lstStyle>
            <a:lvl1pPr>
              <a:defRPr/>
            </a:lvl1pPr>
            <a:extLst/>
          </a:lstStyle>
          <a:p>
            <a:pPr>
              <a:defRPr/>
            </a:pPr>
            <a:fld id="{868957B0-E189-4F73-8EF8-485EDB8922D8}" type="datetime1">
              <a:rPr lang="en-US"/>
              <a:pPr>
                <a:defRPr/>
              </a:pPr>
              <a:t>5/2/2013</a:t>
            </a:fld>
            <a:endParaRPr lang="en-US"/>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extLst/>
          </a:lstStyle>
          <a:p>
            <a:pPr>
              <a:defRPr/>
            </a:pPr>
            <a:fld id="{58ECC386-7D9B-490E-A85E-674D8B7012BA}"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7E2A8516-BE1E-47D3-9D22-2722BBEB3DA6}" type="datetime1">
              <a:rPr lang="en-US"/>
              <a:pPr>
                <a:defRPr/>
              </a:pPr>
              <a:t>5/2/2013</a:t>
            </a:fld>
            <a:endParaRPr lang="en-US"/>
          </a:p>
        </p:txBody>
      </p:sp>
      <p:sp>
        <p:nvSpPr>
          <p:cNvPr id="3" name="Нижний колонтитул 21"/>
          <p:cNvSpPr>
            <a:spLocks noGrp="1"/>
          </p:cNvSpPr>
          <p:nvPr>
            <p:ph type="ftr" sz="quarter" idx="11"/>
          </p:nvPr>
        </p:nvSpPr>
        <p:spPr/>
        <p:txBody>
          <a:bodyPr/>
          <a:lstStyle>
            <a:lvl1pPr>
              <a:defRPr/>
            </a:lvl1pPr>
          </a:lstStyle>
          <a:p>
            <a:endParaRPr lang="ru-RU"/>
          </a:p>
        </p:txBody>
      </p:sp>
      <p:sp>
        <p:nvSpPr>
          <p:cNvPr id="4" name="Номер слайда 17"/>
          <p:cNvSpPr>
            <a:spLocks noGrp="1"/>
          </p:cNvSpPr>
          <p:nvPr>
            <p:ph type="sldNum" sz="quarter" idx="12"/>
          </p:nvPr>
        </p:nvSpPr>
        <p:spPr/>
        <p:txBody>
          <a:bodyPr/>
          <a:lstStyle>
            <a:lvl1pPr>
              <a:defRPr/>
            </a:lvl1pPr>
          </a:lstStyle>
          <a:p>
            <a:pPr>
              <a:defRPr/>
            </a:pPr>
            <a:fld id="{441B845B-13A7-4FE8-8B00-90276B17502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ru-RU" smtClean="0"/>
              <a:t>Образец заголовка</a:t>
            </a:r>
            <a:endParaRPr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95C6F7CF-EAD6-4B09-89B3-D4691823B4C3}" type="datetime1">
              <a:rPr lang="en-US"/>
              <a:pPr>
                <a:defRPr/>
              </a:pPr>
              <a:t>5/2/2013</a:t>
            </a:fld>
            <a:endParaRPr lang="en-US"/>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extLst/>
          </a:lstStyle>
          <a:p>
            <a:pPr>
              <a:defRPr/>
            </a:pPr>
            <a:fld id="{5B0D3C35-DEB4-4CC6-AF93-5347ADAFAA5B}"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5" name="Полилиния 7"/>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Полилиния 8"/>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Прямоугольный треугольник 9"/>
          <p:cNvSpPr>
            <a:spLocks/>
          </p:cNvSpPr>
          <p:nvPr/>
        </p:nvSpPr>
        <p:spPr bwMode="auto">
          <a:xfrm>
            <a:off x="-6042" y="5791253"/>
            <a:ext cx="3402314" cy="1080868"/>
          </a:xfrm>
          <a:prstGeom prst="rtTriangle">
            <a:avLst/>
          </a:prstGeom>
          <a:blipFill>
            <a:blip r:embed="rId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Нашивка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Нашивка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Текст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ru-RU" noProof="0" smtClean="0"/>
              <a:t>Вставка рисунка</a:t>
            </a:r>
            <a:endParaRPr lang="en-US" noProof="0" dirty="0"/>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ru-RU" smtClean="0"/>
              <a:t>Образец заголовка</a:t>
            </a:r>
            <a:endParaRPr lang="en-US"/>
          </a:p>
        </p:txBody>
      </p:sp>
      <p:sp>
        <p:nvSpPr>
          <p:cNvPr id="11" name="Дата 4"/>
          <p:cNvSpPr>
            <a:spLocks noGrp="1"/>
          </p:cNvSpPr>
          <p:nvPr>
            <p:ph type="dt" sz="half" idx="10"/>
          </p:nvPr>
        </p:nvSpPr>
        <p:spPr/>
        <p:txBody>
          <a:bodyPr/>
          <a:lstStyle>
            <a:lvl1pPr>
              <a:defRPr>
                <a:solidFill>
                  <a:schemeClr val="tx1"/>
                </a:solidFill>
              </a:defRPr>
            </a:lvl1pPr>
            <a:extLst/>
          </a:lstStyle>
          <a:p>
            <a:pPr>
              <a:defRPr/>
            </a:pPr>
            <a:fld id="{73049976-C442-465F-95AC-08B2CDB81C4E}" type="datetime1">
              <a:rPr lang="en-US"/>
              <a:pPr>
                <a:defRPr/>
              </a:pPr>
              <a:t>5/2/2013</a:t>
            </a:fld>
            <a:endParaRPr lang="en-US"/>
          </a:p>
        </p:txBody>
      </p:sp>
      <p:sp>
        <p:nvSpPr>
          <p:cNvPr id="12" name="Нижний колонтитул 5"/>
          <p:cNvSpPr>
            <a:spLocks noGrp="1"/>
          </p:cNvSpPr>
          <p:nvPr>
            <p:ph type="ftr" sz="quarter" idx="11"/>
          </p:nvPr>
        </p:nvSpPr>
        <p:spPr/>
        <p:txBody>
          <a:bodyPr/>
          <a:lstStyle>
            <a:lvl1pPr>
              <a:defRPr/>
            </a:lvl1pPr>
          </a:lstStyle>
          <a:p>
            <a:endParaRPr lang="ru-RU"/>
          </a:p>
        </p:txBody>
      </p:sp>
      <p:sp>
        <p:nvSpPr>
          <p:cNvPr id="13" name="Номер слайда 6"/>
          <p:cNvSpPr>
            <a:spLocks noGrp="1"/>
          </p:cNvSpPr>
          <p:nvPr>
            <p:ph type="sldNum" sz="quarter" idx="12"/>
          </p:nvPr>
        </p:nvSpPr>
        <p:spPr/>
        <p:txBody>
          <a:bodyPr/>
          <a:lstStyle>
            <a:lvl1pPr>
              <a:defRPr>
                <a:solidFill>
                  <a:schemeClr val="tx1"/>
                </a:solidFill>
              </a:defRPr>
            </a:lvl1pPr>
            <a:extLst/>
          </a:lstStyle>
          <a:p>
            <a:pPr>
              <a:defRPr/>
            </a:pPr>
            <a:fld id="{0730CB4A-A858-4C06-A997-D2411CE7BFD6}"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2" name="Полилиния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ru-RU" smtClean="0"/>
              <a:t>Образец заголовка</a:t>
            </a:r>
            <a:endParaRPr lang="en-US"/>
          </a:p>
        </p:txBody>
      </p:sp>
      <p:sp>
        <p:nvSpPr>
          <p:cNvPr id="1033" name="Текст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defRPr>
            </a:lvl1pPr>
            <a:extLst/>
          </a:lstStyle>
          <a:p>
            <a:pPr>
              <a:defRPr/>
            </a:pPr>
            <a:fld id="{D84676F6-84F3-4C9A-8B10-58ACD3C9126B}" type="datetime1">
              <a:rPr lang="en-US"/>
              <a:pPr>
                <a:defRPr/>
              </a:pPr>
              <a:t>5/2/2013</a:t>
            </a:fld>
            <a:endParaRPr lang="en-US"/>
          </a:p>
        </p:txBody>
      </p:sp>
      <p:sp>
        <p:nvSpPr>
          <p:cNvPr id="22" name="Нижний колонтитул 21"/>
          <p:cNvSpPr>
            <a:spLocks noGrp="1"/>
          </p:cNvSpPr>
          <p:nvPr>
            <p:ph type="ftr" sz="quarter" idx="3"/>
          </p:nvPr>
        </p:nvSpPr>
        <p:spPr>
          <a:xfrm>
            <a:off x="4379913" y="6408738"/>
            <a:ext cx="2351087" cy="365125"/>
          </a:xfrm>
          <a:prstGeom prst="rect">
            <a:avLst/>
          </a:prstGeom>
        </p:spPr>
        <p:txBody>
          <a:bodyPr vert="horz" wrap="square" lIns="91440" tIns="45720" rIns="91440" bIns="45720" numCol="1" anchor="b" anchorCtr="0" compatLnSpc="1">
            <a:prstTxWarp prst="textNoShape">
              <a:avLst/>
            </a:prstTxWarp>
          </a:bodyPr>
          <a:lstStyle>
            <a:lvl1pPr algn="r">
              <a:defRPr sz="1000">
                <a:latin typeface="Lucida Sans Unicode" pitchFamily="34" charset="0"/>
              </a:defRPr>
            </a:lvl1pPr>
          </a:lstStyle>
          <a:p>
            <a:endParaRPr lang="ru-RU"/>
          </a:p>
        </p:txBody>
      </p:sp>
      <p:sp>
        <p:nvSpPr>
          <p:cNvPr id="18" name="Номер слайда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defRPr>
            </a:lvl1pPr>
            <a:extLst/>
          </a:lstStyle>
          <a:p>
            <a:pPr>
              <a:defRPr/>
            </a:pPr>
            <a:fld id="{5C0B01F8-83F0-41CC-BD98-CEEBA784F5C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 id="2147483674" r:id="rId4"/>
    <p:sldLayoutId id="2147483675" r:id="rId5"/>
    <p:sldLayoutId id="2147483676" r:id="rId6"/>
    <p:sldLayoutId id="2147483670" r:id="rId7"/>
    <p:sldLayoutId id="2147483677" r:id="rId8"/>
    <p:sldLayoutId id="2147483678" r:id="rId9"/>
    <p:sldLayoutId id="2147483669" r:id="rId10"/>
    <p:sldLayoutId id="2147483668" r:id="rId11"/>
  </p:sldLayoutIdLst>
  <p:hf hdr="0" ftr="0" dt="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26"/>
          <p:cNvSpPr>
            <a:spLocks noGrp="1"/>
          </p:cNvSpPr>
          <p:nvPr>
            <p:ph type="sldNum" sz="quarter" idx="12"/>
          </p:nvPr>
        </p:nvSpPr>
        <p:spPr/>
        <p:txBody>
          <a:bodyPr/>
          <a:lstStyle/>
          <a:p>
            <a:pPr>
              <a:defRPr/>
            </a:pPr>
            <a:fld id="{6C81A7FE-4589-4F7C-9D89-495016CAF791}" type="slidenum">
              <a:rPr lang="en-US"/>
              <a:pPr>
                <a:defRPr/>
              </a:pPr>
              <a:t>1</a:t>
            </a:fld>
            <a:endParaRPr lang="en-US"/>
          </a:p>
        </p:txBody>
      </p:sp>
      <p:sp>
        <p:nvSpPr>
          <p:cNvPr id="58370" name="Rectangle 2"/>
          <p:cNvSpPr>
            <a:spLocks noGrp="1"/>
          </p:cNvSpPr>
          <p:nvPr>
            <p:ph type="title" idx="4294967295"/>
          </p:nvPr>
        </p:nvSpPr>
        <p:spPr bwMode="auto">
          <a:xfrm>
            <a:off x="611188" y="1125538"/>
            <a:ext cx="8075612" cy="2879725"/>
          </a:xfrm>
        </p:spPr>
        <p:txBody>
          <a:bodyPr wrap="square" lIns="91440" tIns="45720" rIns="91440" bIns="45720" numCol="1" anchorCtr="0" compatLnSpc="1">
            <a:prstTxWarp prst="textNoShape">
              <a:avLst/>
            </a:prstTxWarp>
          </a:bodyPr>
          <a:lstStyle/>
          <a:p>
            <a:pPr algn="ctr" eaLnBrk="1" hangingPunct="1">
              <a:defRPr/>
            </a:pPr>
            <a:r>
              <a:rPr lang="kk-KZ" smtClean="0">
                <a:effectLst/>
                <a:latin typeface="Arial" charset="0"/>
              </a:rPr>
              <a:t>Гравиметриялық анализ. Түрлері. Анализ нәтижесін есептеу жолы.</a:t>
            </a:r>
            <a:endParaRPr lang="ru-RU" smtClean="0">
              <a:effectLst/>
              <a:latin typeface="Arial"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BB7B9229-7A0E-4745-879E-617CE46B6260}" type="slidenum">
              <a:rPr lang="en-US"/>
              <a:pPr>
                <a:defRPr/>
              </a:pPr>
              <a:t>10</a:t>
            </a:fld>
            <a:endParaRPr lang="en-US"/>
          </a:p>
        </p:txBody>
      </p:sp>
      <p:sp>
        <p:nvSpPr>
          <p:cNvPr id="2" name="Содержимое 1"/>
          <p:cNvSpPr>
            <a:spLocks noGrp="1"/>
          </p:cNvSpPr>
          <p:nvPr>
            <p:ph idx="1"/>
          </p:nvPr>
        </p:nvSpPr>
        <p:spPr>
          <a:xfrm>
            <a:off x="428596" y="642918"/>
            <a:ext cx="8229600" cy="4525963"/>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365760" indent="-256032" algn="ctr" eaLnBrk="1" fontAlgn="auto" hangingPunct="1">
              <a:spcAft>
                <a:spcPts val="0"/>
              </a:spcAft>
              <a:buFont typeface="Wingdings 3"/>
              <a:buChar char=""/>
              <a:defRPr/>
            </a:pPr>
            <a:r>
              <a:rPr lang="kk-KZ"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Олар арнайы аспаптармен жүргізілетіндіктен аспаптық (инструменталды) анализ деп те атайды. Оларға спектрлік, фотометрлік, атомдық-адсорбциялық, хроматогра- фиялық, потенциометриялық және т.б. әдістер жатады.</a:t>
            </a:r>
            <a:endParaRPr lang="en-U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marL="365760" indent="-256032" algn="ctr" eaLnBrk="1" fontAlgn="auto" hangingPunct="1">
              <a:spcAft>
                <a:spcPts val="0"/>
              </a:spcAft>
              <a:buFont typeface="Wingdings 3"/>
              <a:buChar char=""/>
              <a:defRPr/>
            </a:pPr>
            <a:endParaRPr 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BE511A2B-B580-4C22-B642-9AF6B7B9EE66}" type="slidenum">
              <a:rPr lang="en-US"/>
              <a:pPr>
                <a:defRPr/>
              </a:pPr>
              <a:t>11</a:t>
            </a:fld>
            <a:endParaRPr lang="en-US"/>
          </a:p>
        </p:txBody>
      </p:sp>
      <p:sp>
        <p:nvSpPr>
          <p:cNvPr id="2" name="Содержимое 1"/>
          <p:cNvSpPr>
            <a:spLocks noGrp="1"/>
          </p:cNvSpPr>
          <p:nvPr>
            <p:ph idx="1"/>
          </p:nvPr>
        </p:nvSpPr>
        <p:spPr>
          <a:xfrm>
            <a:off x="457200" y="357166"/>
            <a:ext cx="8229600" cy="5929354"/>
          </a:xfrm>
        </p:spPr>
        <p:style>
          <a:lnRef idx="2">
            <a:schemeClr val="accent2"/>
          </a:lnRef>
          <a:fillRef idx="1">
            <a:schemeClr val="lt1"/>
          </a:fillRef>
          <a:effectRef idx="0">
            <a:schemeClr val="accent2"/>
          </a:effectRef>
          <a:fontRef idx="minor">
            <a:schemeClr val="dk1"/>
          </a:fontRef>
        </p:style>
        <p:txBody>
          <a:bodyPr>
            <a:normAutofit lnSpcReduction="10000"/>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365760" indent="-256032" algn="ctr" eaLnBrk="1" fontAlgn="auto" hangingPunct="1">
              <a:spcAft>
                <a:spcPts val="0"/>
              </a:spcAft>
              <a:buFont typeface="Wingdings 3"/>
              <a:buNone/>
              <a:defRPr/>
            </a:pPr>
            <a:r>
              <a:rPr lang="kk-KZ"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Сандық анализдің химиялық әдістері</a:t>
            </a:r>
            <a:endParaRPr lang="en-US"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marL="365760" indent="-256032" algn="ctr" eaLnBrk="1" fontAlgn="auto" hangingPunct="1">
              <a:spcAft>
                <a:spcPts val="0"/>
              </a:spcAft>
              <a:buFont typeface="Wingdings 3"/>
              <a:buChar char=""/>
              <a:defRPr/>
            </a:pPr>
            <a:r>
              <a:rPr lang="kk-KZ"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Химиялық әдістің </a:t>
            </a:r>
            <a:r>
              <a:rPr lang="kk-KZ" sz="28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ең көне классикалық түрі</a:t>
            </a:r>
            <a:r>
              <a:rPr lang="kk-KZ"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 </a:t>
            </a:r>
            <a:r>
              <a:rPr lang="kk-KZ" sz="28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гравиметриялық анализ</a:t>
            </a:r>
            <a:r>
              <a:rPr lang="kk-KZ"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Гравиметриялық анализ зат массасын өлшеуге негізделген. Гравиметриялық анализ </a:t>
            </a:r>
            <a:r>
              <a:rPr lang="kk-KZ" sz="28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екі тәсілмен</a:t>
            </a:r>
            <a:r>
              <a:rPr lang="kk-KZ"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kk-KZ" sz="28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ұшыру</a:t>
            </a:r>
            <a:r>
              <a:rPr lang="kk-KZ"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әдісімен және </a:t>
            </a:r>
            <a:r>
              <a:rPr lang="kk-KZ" sz="28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тұнбаға түсіру</a:t>
            </a:r>
            <a:r>
              <a:rPr lang="kk-KZ"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әдісімен) іске асырылады. Анализді жүргізу үшін заттың белгілі массасы </a:t>
            </a:r>
            <a:r>
              <a:rPr lang="kk-KZ" sz="28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(өлшендісі</a:t>
            </a:r>
            <a:r>
              <a:rPr lang="kk-KZ"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аналитикалық таразыда өлшеніп алынады.  Гравиметриялық анализдің нәтижесі массалық үлес түрінде (процентпен)   көрсетіледі</a:t>
            </a:r>
            <a:r>
              <a:rPr lang="kk-KZ"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endParaRPr 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marL="365760" indent="-256032" eaLnBrk="1" fontAlgn="auto" hangingPunct="1">
              <a:spcAft>
                <a:spcPts val="0"/>
              </a:spcAft>
              <a:buFont typeface="Wingdings 3"/>
              <a:buChar char=""/>
              <a:defRPr/>
            </a:pP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92F4FF75-FB4F-43C8-A93C-12508F21CA1E}" type="slidenum">
              <a:rPr lang="en-US"/>
              <a:pPr>
                <a:defRPr/>
              </a:pPr>
              <a:t>12</a:t>
            </a:fld>
            <a:endParaRPr lang="en-US"/>
          </a:p>
        </p:txBody>
      </p:sp>
      <p:sp>
        <p:nvSpPr>
          <p:cNvPr id="2" name="Содержимое 1"/>
          <p:cNvSpPr>
            <a:spLocks noGrp="1"/>
          </p:cNvSpPr>
          <p:nvPr>
            <p:ph idx="1"/>
          </p:nvPr>
        </p:nvSpPr>
        <p:spPr>
          <a:xfrm>
            <a:off x="428596" y="285728"/>
            <a:ext cx="8229600" cy="4525963"/>
          </a:xfrm>
        </p:spPr>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365760" indent="-256032" algn="ctr" eaLnBrk="1" fontAlgn="auto" hangingPunct="1">
              <a:spcAft>
                <a:spcPts val="0"/>
              </a:spcAft>
              <a:buFont typeface="Wingdings 3"/>
              <a:buChar char=""/>
              <a:defRPr/>
            </a:pPr>
            <a:r>
              <a:rPr lang="kk-KZ"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Сандақ анализдің химиялық әдісінің </a:t>
            </a:r>
            <a:r>
              <a:rPr lang="kk-KZ" sz="32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екінші түрі</a:t>
            </a:r>
            <a:r>
              <a:rPr lang="kk-KZ"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 </a:t>
            </a:r>
            <a:r>
              <a:rPr lang="kk-KZ" sz="32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титриметриялық анализ.</a:t>
            </a:r>
            <a:r>
              <a:rPr lang="kk-KZ"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Титриметриялық анализ –   анықталатын зат ерітіндісін эквиваленттік нүктеге дейін титрлеуге  кеткен  </a:t>
            </a:r>
            <a:r>
              <a:rPr lang="kk-KZ" sz="32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титранттың</a:t>
            </a:r>
            <a:r>
              <a:rPr lang="kk-KZ"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(концентрациясы белгілі ерітіндінің)  </a:t>
            </a:r>
            <a:r>
              <a:rPr lang="kk-KZ" sz="32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дәл көлемін анықтауға</a:t>
            </a:r>
            <a:r>
              <a:rPr lang="kk-KZ"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kk-KZ" sz="32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негізделген әдіс.</a:t>
            </a:r>
            <a:r>
              <a:rPr lang="kk-KZ"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endPar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marL="365760" indent="-256032" algn="ctr" eaLnBrk="1" fontAlgn="auto" hangingPunct="1">
              <a:spcAft>
                <a:spcPts val="0"/>
              </a:spcAft>
              <a:buFont typeface="Wingdings 3"/>
              <a:buNone/>
              <a:defRPr/>
            </a:pPr>
            <a:r>
              <a:rPr lang="kk-KZ"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endPar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marL="365760" indent="-256032" algn="ctr" eaLnBrk="1" fontAlgn="auto" hangingPunct="1">
              <a:spcAft>
                <a:spcPts val="0"/>
              </a:spcAft>
              <a:buFont typeface="Wingdings 3"/>
              <a:buChar char=""/>
              <a:defRPr/>
            </a:pPr>
            <a:endParaRPr lang="en-US"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26"/>
          <p:cNvSpPr>
            <a:spLocks noGrp="1"/>
          </p:cNvSpPr>
          <p:nvPr>
            <p:ph type="sldNum" sz="quarter" idx="12"/>
          </p:nvPr>
        </p:nvSpPr>
        <p:spPr/>
        <p:txBody>
          <a:bodyPr/>
          <a:lstStyle/>
          <a:p>
            <a:pPr>
              <a:defRPr/>
            </a:pPr>
            <a:fld id="{74390E10-06BC-4713-8AD6-47E4A2C31AEA}" type="slidenum">
              <a:rPr lang="en-US"/>
              <a:pPr>
                <a:defRPr/>
              </a:pPr>
              <a:t>13</a:t>
            </a:fld>
            <a:endParaRPr lang="en-US"/>
          </a:p>
        </p:txBody>
      </p:sp>
      <p:sp>
        <p:nvSpPr>
          <p:cNvPr id="2" name="Заголовок 1"/>
          <p:cNvSpPr>
            <a:spLocks noGrp="1"/>
          </p:cNvSpPr>
          <p:nvPr>
            <p:ph type="ctrTitle"/>
          </p:nvPr>
        </p:nvSpPr>
        <p:spPr/>
        <p:txBody>
          <a:bodyPr>
            <a:noAutofit/>
          </a:bodyPr>
          <a:lstStyle/>
          <a:p>
            <a:pPr algn="ctr" eaLnBrk="1" fontAlgn="auto" hangingPunct="1">
              <a:spcAft>
                <a:spcPts val="0"/>
              </a:spcAft>
              <a:defRPr/>
            </a:pPr>
            <a:r>
              <a:rPr lang="en-US" dirty="0" smtClean="0"/>
              <a:t/>
            </a:r>
            <a:br>
              <a:rPr lang="en-US" dirty="0" smtClean="0"/>
            </a:br>
            <a:r>
              <a:rPr lang="ru-RU" dirty="0" err="1" smtClean="0"/>
              <a:t>Гравиметриялық </a:t>
            </a:r>
            <a:r>
              <a:rPr lang="ru-RU" dirty="0" smtClean="0"/>
              <a:t>анализ  </a:t>
            </a:r>
            <a:r>
              <a:rPr lang="ru-RU" dirty="0" err="1" smtClean="0"/>
              <a:t>ұшыру әдісі  арқылы   </a:t>
            </a:r>
            <a:r>
              <a:rPr lang="ru-RU" i="1" dirty="0" err="1" smtClean="0"/>
              <a:t>екі</a:t>
            </a:r>
            <a:r>
              <a:rPr lang="ru-RU" i="1" dirty="0" smtClean="0"/>
              <a:t> </a:t>
            </a:r>
            <a:r>
              <a:rPr lang="ru-RU" i="1" dirty="0" err="1" smtClean="0"/>
              <a:t>түрлі мақсатпен</a:t>
            </a:r>
            <a:r>
              <a:rPr lang="ru-RU" dirty="0" err="1" smtClean="0"/>
              <a:t> жүргізіледі</a:t>
            </a:r>
            <a:r>
              <a:rPr lang="ru-RU" dirty="0" smtClean="0"/>
              <a:t>.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17"/>
          <p:cNvSpPr>
            <a:spLocks noGrp="1"/>
          </p:cNvSpPr>
          <p:nvPr>
            <p:ph type="sldNum" sz="quarter" idx="12"/>
          </p:nvPr>
        </p:nvSpPr>
        <p:spPr/>
        <p:txBody>
          <a:bodyPr/>
          <a:lstStyle/>
          <a:p>
            <a:pPr>
              <a:defRPr/>
            </a:pPr>
            <a:fld id="{F66AB9EB-30B2-4AB4-8719-3737785D478F}" type="slidenum">
              <a:rPr lang="en-US"/>
              <a:pPr>
                <a:defRPr/>
              </a:pPr>
              <a:t>14</a:t>
            </a:fld>
            <a:endParaRPr lang="en-US"/>
          </a:p>
        </p:txBody>
      </p:sp>
      <p:sp>
        <p:nvSpPr>
          <p:cNvPr id="26625" name="Содержимое 1"/>
          <p:cNvSpPr>
            <a:spLocks noGrp="1"/>
          </p:cNvSpPr>
          <p:nvPr>
            <p:ph idx="1"/>
          </p:nvPr>
        </p:nvSpPr>
        <p:spPr>
          <a:xfrm>
            <a:off x="428625" y="1285875"/>
            <a:ext cx="8229600" cy="5357813"/>
          </a:xfrm>
        </p:spPr>
        <p:txBody>
          <a:bodyPr/>
          <a:lstStyle/>
          <a:p>
            <a:pPr algn="ctr" eaLnBrk="1" hangingPunct="1"/>
            <a:r>
              <a:rPr lang="ru-RU" smtClean="0"/>
              <a:t>зат құрамындағы  </a:t>
            </a:r>
            <a:r>
              <a:rPr lang="ru-RU" i="1" smtClean="0"/>
              <a:t>ұ ш қ ы ш   з а т т ы ң      м ө л ш е р і н</a:t>
            </a:r>
            <a:r>
              <a:rPr lang="ru-RU" smtClean="0"/>
              <a:t> </a:t>
            </a:r>
            <a:r>
              <a:rPr lang="ru-RU" i="1" smtClean="0"/>
              <a:t>а н ы қ т а у </a:t>
            </a:r>
            <a:r>
              <a:rPr lang="ru-RU" smtClean="0"/>
              <a:t>үшін. Мысалы, дәнді-дақылдар құрамындағы ылғалдылық (су ) мөлшері ұшыру әдісімен анықталады.. Өнімнің сапасы оның ылғалдылығымен тікелей байланыста, ылғалдылығы жоғары өнім ұзақ сақталмайды, тез бұзылады. </a:t>
            </a:r>
            <a:endParaRPr lang="en-US" smtClean="0"/>
          </a:p>
        </p:txBody>
      </p:sp>
      <p:sp>
        <p:nvSpPr>
          <p:cNvPr id="3" name="Заголовок 2"/>
          <p:cNvSpPr>
            <a:spLocks noGrp="1"/>
          </p:cNvSpPr>
          <p:nvPr>
            <p:ph type="title"/>
          </p:nvPr>
        </p:nvSpPr>
        <p:spPr/>
        <p:txBody>
          <a:bodyPr/>
          <a:lstStyle/>
          <a:p>
            <a:pPr eaLnBrk="1" fontAlgn="auto" hangingPunct="1">
              <a:spcAft>
                <a:spcPts val="0"/>
              </a:spcAft>
              <a:defRPr/>
            </a:pPr>
            <a:r>
              <a:rPr lang="ru-RU" i="1" dirty="0" err="1" smtClean="0"/>
              <a:t>Біріншісі</a:t>
            </a:r>
            <a:r>
              <a:rPr lang="ru-RU" i="1" dirty="0" smtClean="0"/>
              <a:t> </a:t>
            </a:r>
            <a:r>
              <a:rPr lang="ru-RU" dirty="0" smtClean="0"/>
              <a:t>– </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17"/>
          <p:cNvSpPr>
            <a:spLocks noGrp="1"/>
          </p:cNvSpPr>
          <p:nvPr>
            <p:ph type="sldNum" sz="quarter" idx="12"/>
          </p:nvPr>
        </p:nvSpPr>
        <p:spPr/>
        <p:txBody>
          <a:bodyPr/>
          <a:lstStyle/>
          <a:p>
            <a:pPr>
              <a:defRPr/>
            </a:pPr>
            <a:fld id="{A9246FE5-C38B-4617-A459-399400B09EC4}" type="slidenum">
              <a:rPr lang="en-US"/>
              <a:pPr>
                <a:defRPr/>
              </a:pPr>
              <a:t>15</a:t>
            </a:fld>
            <a:endParaRPr lang="en-US"/>
          </a:p>
        </p:txBody>
      </p:sp>
      <p:sp>
        <p:nvSpPr>
          <p:cNvPr id="27649" name="Содержимое 1"/>
          <p:cNvSpPr>
            <a:spLocks noGrp="1"/>
          </p:cNvSpPr>
          <p:nvPr>
            <p:ph idx="1"/>
          </p:nvPr>
        </p:nvSpPr>
        <p:spPr/>
        <p:txBody>
          <a:bodyPr/>
          <a:lstStyle/>
          <a:p>
            <a:pPr algn="ctr" eaLnBrk="1" hangingPunct="1"/>
            <a:r>
              <a:rPr lang="kk-KZ" sz="3600" smtClean="0"/>
              <a:t>зат</a:t>
            </a:r>
            <a:r>
              <a:rPr lang="kk-KZ" sz="3200" smtClean="0"/>
              <a:t> құрамындағы  </a:t>
            </a:r>
            <a:r>
              <a:rPr lang="kk-KZ" sz="3200" i="1" smtClean="0"/>
              <a:t>қ ұ р ғ а қ             қ а л д ы қ т ы  а н ы қ т а у</a:t>
            </a:r>
            <a:r>
              <a:rPr lang="kk-KZ" sz="3200" smtClean="0"/>
              <a:t> үшін. Мысалы, ұшыру әдісімен сүттің құрғақ қалдығы  анықталады. Сүттің құрғақ қалдығы -  сүт сапасының маңызды көрсеткіші болып табылады.</a:t>
            </a:r>
            <a:endParaRPr lang="en-US" sz="3200" smtClean="0"/>
          </a:p>
          <a:p>
            <a:pPr eaLnBrk="1" hangingPunct="1"/>
            <a:endParaRPr lang="en-US" smtClean="0"/>
          </a:p>
        </p:txBody>
      </p:sp>
      <p:sp>
        <p:nvSpPr>
          <p:cNvPr id="3" name="Заголовок 2"/>
          <p:cNvSpPr>
            <a:spLocks noGrp="1"/>
          </p:cNvSpPr>
          <p:nvPr>
            <p:ph type="title"/>
          </p:nvPr>
        </p:nvSpPr>
        <p:spPr/>
        <p:txBody>
          <a:bodyPr/>
          <a:lstStyle/>
          <a:p>
            <a:pPr eaLnBrk="1" fontAlgn="auto" hangingPunct="1">
              <a:spcAft>
                <a:spcPts val="0"/>
              </a:spcAft>
              <a:defRPr/>
            </a:pPr>
            <a:r>
              <a:rPr lang="kk-KZ" i="1" dirty="0" smtClean="0"/>
              <a:t>Екіншісі </a:t>
            </a:r>
            <a:r>
              <a:rPr lang="kk-KZ" dirty="0" smtClean="0"/>
              <a:t>– </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64E57C49-5DBD-4CF2-9BB5-AD7833C06514}" type="slidenum">
              <a:rPr lang="en-US"/>
              <a:pPr>
                <a:defRPr/>
              </a:pPr>
              <a:t>16</a:t>
            </a:fld>
            <a:endParaRPr lang="en-US"/>
          </a:p>
        </p:txBody>
      </p:sp>
      <p:sp>
        <p:nvSpPr>
          <p:cNvPr id="28673" name="Содержимое 1"/>
          <p:cNvSpPr>
            <a:spLocks noGrp="1"/>
          </p:cNvSpPr>
          <p:nvPr>
            <p:ph idx="1"/>
          </p:nvPr>
        </p:nvSpPr>
        <p:spPr>
          <a:xfrm>
            <a:off x="457200" y="500063"/>
            <a:ext cx="8229600" cy="5507037"/>
          </a:xfrm>
        </p:spPr>
        <p:txBody>
          <a:bodyPr/>
          <a:lstStyle/>
          <a:p>
            <a:pPr algn="ctr" eaLnBrk="1" hangingPunct="1"/>
            <a:r>
              <a:rPr lang="ru-RU" sz="3200" smtClean="0"/>
              <a:t>Гравиметриялық анализдің тұнбаға түсіру әдісінде   анықталатын зат химиялық реактив (</a:t>
            </a:r>
            <a:r>
              <a:rPr lang="ru-RU" sz="3200" i="1" smtClean="0"/>
              <a:t>тұнбаға түсіргіш</a:t>
            </a:r>
            <a:r>
              <a:rPr lang="ru-RU" sz="3200" smtClean="0"/>
              <a:t>) көмегімен нашар еритін зат   -                  </a:t>
            </a:r>
            <a:r>
              <a:rPr lang="ru-RU" sz="3200" i="1" smtClean="0"/>
              <a:t>т ұ н б а ғ а   т ү с і р і л е т і н   ф о р м а</a:t>
            </a:r>
            <a:r>
              <a:rPr lang="ru-RU" sz="3200" smtClean="0"/>
              <a:t>   түрінде  тұнбаға түсіріледі. Әрі қарай тұнбаға түсірілген форма сүзіледі, кептіріледі, массасы тұрақтанғанша қатты қыздырылады. </a:t>
            </a:r>
            <a:endParaRPr lang="en-US" sz="320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618EA39A-3BFF-4198-AEDF-E3B3147302EE}" type="slidenum">
              <a:rPr lang="en-US"/>
              <a:pPr>
                <a:defRPr/>
              </a:pPr>
              <a:t>17</a:t>
            </a:fld>
            <a:endParaRPr lang="en-US"/>
          </a:p>
        </p:txBody>
      </p:sp>
      <p:sp>
        <p:nvSpPr>
          <p:cNvPr id="29697" name="Содержимое 1"/>
          <p:cNvSpPr>
            <a:spLocks noGrp="1"/>
          </p:cNvSpPr>
          <p:nvPr>
            <p:ph idx="1"/>
          </p:nvPr>
        </p:nvSpPr>
        <p:spPr>
          <a:xfrm>
            <a:off x="457200" y="642938"/>
            <a:ext cx="8229600" cy="5364162"/>
          </a:xfrm>
        </p:spPr>
        <p:txBody>
          <a:bodyPr/>
          <a:lstStyle/>
          <a:p>
            <a:pPr eaLnBrk="1" hangingPunct="1"/>
            <a:r>
              <a:rPr lang="kk-KZ" smtClean="0"/>
              <a:t>Тұрақты массаға  жеткізілген  түрі </a:t>
            </a:r>
            <a:r>
              <a:rPr lang="ru-RU" smtClean="0"/>
              <a:t>  </a:t>
            </a:r>
            <a:r>
              <a:rPr lang="kk-KZ" i="1" smtClean="0"/>
              <a:t>ө л ш е н е т і н    ф о р м а</a:t>
            </a:r>
            <a:r>
              <a:rPr lang="kk-KZ" smtClean="0"/>
              <a:t>  деп аталады. Осыдан кейін өлшенетін форма аналитикалық таразыда өлшеніп жоғары дәлділікпен массасы (үтірден кейінгі төртінші цифраға дейін) анықталады. Сонан соң анализдің нәтижесі есептелінеді.     </a:t>
            </a:r>
            <a:endParaRPr lang="en-US" smtClean="0"/>
          </a:p>
          <a:p>
            <a:pPr eaLnBrk="1" hangingPunct="1"/>
            <a:r>
              <a:rPr lang="kk-KZ" smtClean="0"/>
              <a:t>Мысалы, тұнбаға түсіру әдісі арқылы  фосфор тыңайтқыштарының, топырақтың  және  жем-шөптің  құрамындағы фосфор мөлшері анықталады.</a:t>
            </a:r>
            <a:endParaRPr lang="en-US" smtClean="0"/>
          </a:p>
          <a:p>
            <a:pPr eaLnBrk="1" hangingPunct="1">
              <a:buFont typeface="Wingdings 3" pitchFamily="18" charset="2"/>
              <a:buNone/>
            </a:pPr>
            <a:r>
              <a:rPr lang="kk-KZ" smtClean="0"/>
              <a:t> </a:t>
            </a:r>
            <a:endParaRPr lang="en-US" smtClean="0"/>
          </a:p>
          <a:p>
            <a:pPr eaLnBrk="1" hangingPunct="1"/>
            <a:endParaRPr lang="en-US"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17"/>
          <p:cNvSpPr>
            <a:spLocks noGrp="1"/>
          </p:cNvSpPr>
          <p:nvPr>
            <p:ph type="sldNum" sz="quarter" idx="12"/>
          </p:nvPr>
        </p:nvSpPr>
        <p:spPr/>
        <p:txBody>
          <a:bodyPr/>
          <a:lstStyle/>
          <a:p>
            <a:pPr>
              <a:defRPr/>
            </a:pPr>
            <a:fld id="{AD6539CB-7EFA-4A5E-9300-FFA104317927}" type="slidenum">
              <a:rPr lang="en-US"/>
              <a:pPr>
                <a:defRPr/>
              </a:pPr>
              <a:t>18</a:t>
            </a:fld>
            <a:endParaRPr lang="en-US"/>
          </a:p>
        </p:txBody>
      </p:sp>
      <p:sp>
        <p:nvSpPr>
          <p:cNvPr id="30721" name="Содержимое 1"/>
          <p:cNvSpPr>
            <a:spLocks noGrp="1"/>
          </p:cNvSpPr>
          <p:nvPr>
            <p:ph idx="1"/>
          </p:nvPr>
        </p:nvSpPr>
        <p:spPr>
          <a:xfrm>
            <a:off x="357188" y="1357313"/>
            <a:ext cx="8229600" cy="4525962"/>
          </a:xfrm>
        </p:spPr>
        <p:txBody>
          <a:bodyPr/>
          <a:lstStyle/>
          <a:p>
            <a:pPr eaLnBrk="1" hangingPunct="1"/>
            <a:r>
              <a:rPr lang="ru-RU" sz="2800" smtClean="0"/>
              <a:t>Анализ жүргізу үшін  </a:t>
            </a:r>
            <a:r>
              <a:rPr lang="ru-RU" sz="2800" i="1" smtClean="0"/>
              <a:t>о р т а ш а   с ы н а м а</a:t>
            </a:r>
            <a:r>
              <a:rPr lang="ru-RU" sz="2800" smtClean="0"/>
              <a:t> (средняя проба) алу керек. </a:t>
            </a:r>
            <a:r>
              <a:rPr lang="ru-RU" sz="2800" i="1" smtClean="0"/>
              <a:t>Орташа </a:t>
            </a:r>
            <a:r>
              <a:rPr lang="ru-RU" sz="2800" smtClean="0"/>
              <a:t>   </a:t>
            </a:r>
            <a:r>
              <a:rPr lang="ru-RU" sz="2800" i="1" smtClean="0"/>
              <a:t>сынаманы</a:t>
            </a:r>
            <a:r>
              <a:rPr lang="ru-RU" sz="2800" smtClean="0"/>
              <a:t> алу әдістері анализ алдына қойылған мақсатқа және анализденетін материалдың ерекшеліктеріне байланысты. Мысалы, біртекті емес материалдың (табиғи кеннің немесе тыңайтқыштың) үлкен партиясының орташа химиялық құрамын анықтау керек делік. </a:t>
            </a:r>
            <a:endParaRPr lang="en-US" sz="2800" smtClean="0"/>
          </a:p>
        </p:txBody>
      </p:sp>
      <p:sp>
        <p:nvSpPr>
          <p:cNvPr id="3" name="Заголовок 2"/>
          <p:cNvSpPr>
            <a:spLocks noGrp="1"/>
          </p:cNvSpPr>
          <p:nvPr>
            <p:ph type="title"/>
          </p:nvPr>
        </p:nvSpPr>
        <p:spPr>
          <a:xfrm>
            <a:off x="500034" y="428604"/>
            <a:ext cx="8229600" cy="1143000"/>
          </a:xfrm>
        </p:spPr>
        <p:txBody>
          <a:bodyPr>
            <a:normAutofit fontScale="90000"/>
          </a:bodyPr>
          <a:lstStyle/>
          <a:p>
            <a:pPr eaLnBrk="1" fontAlgn="auto" hangingPunct="1">
              <a:spcAft>
                <a:spcPts val="0"/>
              </a:spcAft>
              <a:defRPr/>
            </a:pPr>
            <a:r>
              <a:rPr lang="kk-KZ" dirty="0" smtClean="0"/>
              <a:t>Затты анализге дайындау және анализді жүргізу сатылары</a:t>
            </a:r>
            <a:r>
              <a:rPr lang="en-US" dirty="0" smtClean="0"/>
              <a:t/>
            </a:r>
            <a:br>
              <a:rPr lang="en-US" dirty="0" smtClean="0"/>
            </a:b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56BEFA87-0C10-4C60-9186-13D58381C4C9}" type="slidenum">
              <a:rPr lang="en-US"/>
              <a:pPr>
                <a:defRPr/>
              </a:pPr>
              <a:t>19</a:t>
            </a:fld>
            <a:endParaRPr lang="en-US"/>
          </a:p>
        </p:txBody>
      </p:sp>
      <p:sp>
        <p:nvSpPr>
          <p:cNvPr id="31745" name="Содержимое 1"/>
          <p:cNvSpPr>
            <a:spLocks noGrp="1"/>
          </p:cNvSpPr>
          <p:nvPr>
            <p:ph idx="1"/>
          </p:nvPr>
        </p:nvSpPr>
        <p:spPr>
          <a:xfrm>
            <a:off x="357188" y="285750"/>
            <a:ext cx="8229600" cy="5311775"/>
          </a:xfrm>
        </p:spPr>
        <p:txBody>
          <a:bodyPr/>
          <a:lstStyle/>
          <a:p>
            <a:pPr algn="ctr" eaLnBrk="1" hangingPunct="1"/>
            <a:r>
              <a:rPr lang="kk-KZ" sz="3600" smtClean="0"/>
              <a:t>Ол үшін алғашқы  орташа сынама алынады.Алғашқы орташа сынаманың  массасы үлкен болады (бірнеше килограмм), себебі ол  анализденетін материалдың әр жерінен алынған көптеген порциялардың қосындысынан тұрады. </a:t>
            </a:r>
            <a:endParaRPr lang="en-US" sz="3600" smtClean="0"/>
          </a:p>
          <a:p>
            <a:pPr algn="ctr" eaLnBrk="1" hangingPunct="1"/>
            <a:endParaRPr lang="en-US" sz="360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17"/>
          <p:cNvSpPr>
            <a:spLocks noGrp="1"/>
          </p:cNvSpPr>
          <p:nvPr>
            <p:ph type="sldNum" sz="quarter" idx="12"/>
          </p:nvPr>
        </p:nvSpPr>
        <p:spPr/>
        <p:txBody>
          <a:bodyPr/>
          <a:lstStyle/>
          <a:p>
            <a:pPr>
              <a:defRPr/>
            </a:pPr>
            <a:fld id="{1F7D5E29-8D3A-4581-8E39-56BBF742CEE7}" type="slidenum">
              <a:rPr lang="en-US"/>
              <a:pPr>
                <a:defRPr/>
              </a:pPr>
              <a:t>2</a:t>
            </a:fld>
            <a:endParaRPr lang="en-US"/>
          </a:p>
        </p:txBody>
      </p:sp>
      <p:sp>
        <p:nvSpPr>
          <p:cNvPr id="2" name="Содержимое 1"/>
          <p:cNvSpPr>
            <a:spLocks noGrp="1"/>
          </p:cNvSpPr>
          <p:nvPr>
            <p:ph idx="1"/>
          </p:nvPr>
        </p:nvSpPr>
        <p:spPr/>
        <p:txBody>
          <a:bodyPr>
            <a:normAutofit fontScale="92500" lnSpcReduction="20000"/>
          </a:bodyPr>
          <a:lstStyle/>
          <a:p>
            <a:pPr marL="365760" indent="-256032" eaLnBrk="1" fontAlgn="auto" hangingPunct="1">
              <a:spcAft>
                <a:spcPts val="0"/>
              </a:spcAft>
              <a:buFont typeface="Wingdings 3"/>
              <a:buNone/>
              <a:defRPr/>
            </a:pPr>
            <a:r>
              <a:rPr lang="kk-KZ" b="1" dirty="0" smtClean="0"/>
              <a:t> </a:t>
            </a:r>
            <a:endParaRPr lang="en-US" dirty="0" smtClean="0"/>
          </a:p>
          <a:p>
            <a:pPr marL="365760" indent="-256032" algn="ctr" eaLnBrk="1" fontAlgn="auto" hangingPunct="1">
              <a:spcAft>
                <a:spcPts val="0"/>
              </a:spcAft>
              <a:buFont typeface="Wingdings 3"/>
              <a:buNone/>
              <a:defRPr/>
            </a:pPr>
            <a:r>
              <a:rPr lang="ru-RU" dirty="0" smtClean="0"/>
              <a:t>	</a:t>
            </a:r>
            <a:r>
              <a:rPr lang="ru-RU" sz="3500" dirty="0" smtClean="0"/>
              <a:t>	– </a:t>
            </a:r>
            <a:r>
              <a:rPr lang="ru-RU" sz="3500" dirty="0" err="1" smtClean="0"/>
              <a:t>заттың </a:t>
            </a:r>
            <a:r>
              <a:rPr lang="ru-RU" sz="3500" dirty="0" smtClean="0"/>
              <a:t>(</a:t>
            </a:r>
            <a:r>
              <a:rPr lang="ru-RU" sz="3500" dirty="0" err="1" smtClean="0"/>
              <a:t>жеке</a:t>
            </a:r>
            <a:r>
              <a:rPr lang="ru-RU" sz="3500" dirty="0" smtClean="0"/>
              <a:t> </a:t>
            </a:r>
            <a:r>
              <a:rPr lang="ru-RU" sz="3500" dirty="0" err="1" smtClean="0"/>
              <a:t>қосылыстардың, қоспалардың, құймалардың және </a:t>
            </a:r>
            <a:r>
              <a:rPr lang="ru-RU" sz="3500" dirty="0" smtClean="0"/>
              <a:t>т.б.) </a:t>
            </a:r>
            <a:r>
              <a:rPr lang="ru-RU" sz="3500" dirty="0" err="1" smtClean="0"/>
              <a:t>сандық құрамын </a:t>
            </a:r>
            <a:r>
              <a:rPr lang="ru-RU" sz="3500" dirty="0" smtClean="0"/>
              <a:t>(</a:t>
            </a:r>
            <a:r>
              <a:rPr lang="ru-RU" sz="3500" dirty="0" err="1" smtClean="0"/>
              <a:t>иондар</a:t>
            </a:r>
            <a:r>
              <a:rPr lang="ru-RU" sz="3500" dirty="0" smtClean="0"/>
              <a:t>, </a:t>
            </a:r>
            <a:r>
              <a:rPr lang="ru-RU" sz="3500" dirty="0" err="1" smtClean="0"/>
              <a:t>функционалдық топтар</a:t>
            </a:r>
            <a:r>
              <a:rPr lang="ru-RU" sz="3500" dirty="0" smtClean="0"/>
              <a:t>, </a:t>
            </a:r>
            <a:r>
              <a:rPr lang="ru-RU" sz="3500" dirty="0" err="1" smtClean="0"/>
              <a:t>қосылыстар, фазалар</a:t>
            </a:r>
            <a:r>
              <a:rPr lang="ru-RU" sz="3500" dirty="0" smtClean="0"/>
              <a:t> </a:t>
            </a:r>
            <a:r>
              <a:rPr lang="ru-RU" sz="3500" dirty="0" err="1" smtClean="0"/>
              <a:t>түрінде</a:t>
            </a:r>
            <a:r>
              <a:rPr lang="ru-RU" sz="3500" dirty="0" smtClean="0"/>
              <a:t>) </a:t>
            </a:r>
            <a:r>
              <a:rPr lang="ru-RU" sz="3500" dirty="0" err="1" smtClean="0"/>
              <a:t>анықтайтын аналитикалық  химияның бөлігі.</a:t>
            </a:r>
            <a:r>
              <a:rPr lang="ru-RU" sz="3500" dirty="0" smtClean="0"/>
              <a:t> </a:t>
            </a:r>
            <a:r>
              <a:rPr lang="ru-RU" sz="3500" dirty="0" err="1" smtClean="0"/>
              <a:t>Сандық </a:t>
            </a:r>
            <a:r>
              <a:rPr lang="ru-RU" sz="3500" dirty="0" smtClean="0"/>
              <a:t>анализ </a:t>
            </a:r>
            <a:r>
              <a:rPr lang="ru-RU" sz="3500" dirty="0" err="1" smtClean="0"/>
              <a:t>анализденетін</a:t>
            </a:r>
            <a:r>
              <a:rPr lang="ru-RU" sz="3500" dirty="0" smtClean="0"/>
              <a:t> </a:t>
            </a:r>
            <a:r>
              <a:rPr lang="ru-RU" sz="3500" dirty="0" err="1" smtClean="0"/>
              <a:t>объекттің элементтік</a:t>
            </a:r>
            <a:r>
              <a:rPr lang="ru-RU" sz="3500" dirty="0" smtClean="0"/>
              <a:t> </a:t>
            </a:r>
            <a:r>
              <a:rPr lang="ru-RU" sz="3500" dirty="0" err="1" smtClean="0"/>
              <a:t>және молекулалық құрамын анықтауға мүмкіндік береді</a:t>
            </a:r>
            <a:r>
              <a:rPr lang="ru-RU" sz="3500" dirty="0" smtClean="0"/>
              <a:t>.</a:t>
            </a:r>
            <a:endParaRPr lang="en-US" sz="3500" dirty="0"/>
          </a:p>
        </p:txBody>
      </p:sp>
      <p:sp>
        <p:nvSpPr>
          <p:cNvPr id="3" name="Заголовок 2"/>
          <p:cNvSpPr>
            <a:spLocks noGrp="1"/>
          </p:cNvSpPr>
          <p:nvPr>
            <p:ph type="title"/>
          </p:nvPr>
        </p:nvSpPr>
        <p:spPr/>
        <p:txBody>
          <a:bodyPr/>
          <a:lstStyle/>
          <a:p>
            <a:pPr algn="ctr" eaLnBrk="1" fontAlgn="auto" hangingPunct="1">
              <a:spcAft>
                <a:spcPts val="0"/>
              </a:spcAft>
              <a:defRPr/>
            </a:pPr>
            <a:r>
              <a:rPr lang="ru-RU" dirty="0" err="1" smtClean="0">
                <a:solidFill>
                  <a:schemeClr val="tx1"/>
                </a:solidFill>
              </a:rPr>
              <a:t>Сандық </a:t>
            </a:r>
            <a:r>
              <a:rPr lang="ru-RU" dirty="0" smtClean="0">
                <a:solidFill>
                  <a:schemeClr val="tx1"/>
                </a:solidFill>
              </a:rPr>
              <a:t>анализ </a:t>
            </a:r>
            <a:endParaRPr lang="en-US" dirty="0">
              <a:solidFill>
                <a:schemeClr val="tx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17"/>
          <p:cNvSpPr>
            <a:spLocks noGrp="1"/>
          </p:cNvSpPr>
          <p:nvPr>
            <p:ph type="sldNum" sz="quarter" idx="12"/>
          </p:nvPr>
        </p:nvSpPr>
        <p:spPr/>
        <p:txBody>
          <a:bodyPr/>
          <a:lstStyle/>
          <a:p>
            <a:pPr>
              <a:defRPr/>
            </a:pPr>
            <a:fld id="{048FDFE0-78F7-4AFF-8316-202B33348BB7}" type="slidenum">
              <a:rPr lang="en-US"/>
              <a:pPr>
                <a:defRPr/>
              </a:pPr>
              <a:t>20</a:t>
            </a:fld>
            <a:endParaRPr lang="en-US"/>
          </a:p>
        </p:txBody>
      </p:sp>
      <p:sp>
        <p:nvSpPr>
          <p:cNvPr id="32769" name="Содержимое 1"/>
          <p:cNvSpPr>
            <a:spLocks noGrp="1"/>
          </p:cNvSpPr>
          <p:nvPr>
            <p:ph idx="1"/>
          </p:nvPr>
        </p:nvSpPr>
        <p:spPr>
          <a:xfrm>
            <a:off x="500063" y="1714500"/>
            <a:ext cx="8229600" cy="4525963"/>
          </a:xfrm>
        </p:spPr>
        <p:txBody>
          <a:bodyPr/>
          <a:lstStyle/>
          <a:p>
            <a:pPr algn="ctr" eaLnBrk="1" hangingPunct="1"/>
            <a:r>
              <a:rPr lang="kk-KZ" sz="3200" smtClean="0"/>
              <a:t>1.</a:t>
            </a:r>
            <a:r>
              <a:rPr lang="kk-KZ" sz="3200" i="1" smtClean="0"/>
              <a:t>А л ғ а ш қ ы</a:t>
            </a:r>
            <a:r>
              <a:rPr lang="ru-RU" sz="3200" i="1" smtClean="0"/>
              <a:t>  </a:t>
            </a:r>
            <a:r>
              <a:rPr lang="kk-KZ" sz="3200" i="1" smtClean="0"/>
              <a:t> о р т а ш а</a:t>
            </a:r>
            <a:r>
              <a:rPr lang="ru-RU" sz="3200" i="1" smtClean="0"/>
              <a:t>  </a:t>
            </a:r>
            <a:r>
              <a:rPr lang="kk-KZ" sz="3200" i="1" smtClean="0"/>
              <a:t> с ы н а м а</a:t>
            </a:r>
            <a:r>
              <a:rPr lang="ru-RU" sz="3200" i="1" smtClean="0"/>
              <a:t>  </a:t>
            </a:r>
            <a:r>
              <a:rPr lang="kk-KZ" sz="3200" i="1" smtClean="0"/>
              <a:t> а л у.</a:t>
            </a:r>
            <a:r>
              <a:rPr lang="kk-KZ" sz="3200" smtClean="0"/>
              <a:t> Ол үшін анализденетін заттың он-шақты нүктесінен 1-2 килограммдық порциялар алынады. Сонда алынған алғашқы орташа сынаманың жалпы массасы 10-20 кг болады. </a:t>
            </a:r>
            <a:endParaRPr lang="en-US" sz="3200" smtClean="0"/>
          </a:p>
          <a:p>
            <a:pPr eaLnBrk="1" hangingPunct="1"/>
            <a:endParaRPr lang="en-US" smtClean="0"/>
          </a:p>
        </p:txBody>
      </p:sp>
      <p:sp>
        <p:nvSpPr>
          <p:cNvPr id="3" name="Заголовок 2"/>
          <p:cNvSpPr>
            <a:spLocks noGrp="1"/>
          </p:cNvSpPr>
          <p:nvPr>
            <p:ph type="title"/>
          </p:nvPr>
        </p:nvSpPr>
        <p:spPr>
          <a:xfrm>
            <a:off x="500034" y="571480"/>
            <a:ext cx="8229600" cy="1143000"/>
          </a:xfrm>
        </p:spPr>
        <p:txBody>
          <a:bodyPr>
            <a:normAutofit fontScale="90000"/>
          </a:bodyPr>
          <a:lstStyle/>
          <a:p>
            <a:pPr eaLnBrk="1" fontAlgn="auto" hangingPunct="1">
              <a:spcAft>
                <a:spcPts val="0"/>
              </a:spcAft>
              <a:defRPr/>
            </a:pPr>
            <a:r>
              <a:rPr lang="kk-KZ" dirty="0" smtClean="0"/>
              <a:t>Затты анализге дайындаудың  негізгі  сатылары:</a:t>
            </a:r>
            <a:r>
              <a:rPr lang="en-US" dirty="0" smtClean="0"/>
              <a:t/>
            </a:r>
            <a:br>
              <a:rPr lang="en-US" dirty="0" smtClean="0"/>
            </a:b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623065B0-BEBA-45FE-9C43-068EBF647AED}" type="slidenum">
              <a:rPr lang="en-US"/>
              <a:pPr>
                <a:defRPr/>
              </a:pPr>
              <a:t>21</a:t>
            </a:fld>
            <a:endParaRPr lang="en-US"/>
          </a:p>
        </p:txBody>
      </p:sp>
      <p:sp>
        <p:nvSpPr>
          <p:cNvPr id="33793" name="Содержимое 1"/>
          <p:cNvSpPr>
            <a:spLocks noGrp="1"/>
          </p:cNvSpPr>
          <p:nvPr>
            <p:ph idx="1"/>
          </p:nvPr>
        </p:nvSpPr>
        <p:spPr>
          <a:xfrm>
            <a:off x="457200" y="500063"/>
            <a:ext cx="8229600" cy="5507037"/>
          </a:xfrm>
        </p:spPr>
        <p:txBody>
          <a:bodyPr/>
          <a:lstStyle/>
          <a:p>
            <a:pPr eaLnBrk="1" hangingPunct="1"/>
            <a:r>
              <a:rPr lang="kk-KZ" smtClean="0"/>
              <a:t>2. </a:t>
            </a:r>
            <a:r>
              <a:rPr lang="kk-KZ" i="1" smtClean="0"/>
              <a:t>Ы қ ш а м д а л ғ а н</a:t>
            </a:r>
            <a:r>
              <a:rPr lang="ru-RU" i="1" smtClean="0"/>
              <a:t>  </a:t>
            </a:r>
            <a:r>
              <a:rPr lang="kk-KZ" i="1" smtClean="0"/>
              <a:t> с о ң ғ ы</a:t>
            </a:r>
            <a:r>
              <a:rPr lang="ru-RU" i="1" smtClean="0"/>
              <a:t>  </a:t>
            </a:r>
            <a:r>
              <a:rPr lang="kk-KZ" i="1" smtClean="0"/>
              <a:t> о р т а ш а</a:t>
            </a:r>
            <a:r>
              <a:rPr lang="ru-RU" i="1" smtClean="0"/>
              <a:t>  </a:t>
            </a:r>
            <a:r>
              <a:rPr lang="kk-KZ" i="1" smtClean="0"/>
              <a:t> с ы н а м а</a:t>
            </a:r>
            <a:r>
              <a:rPr lang="ru-RU" i="1" smtClean="0"/>
              <a:t>  </a:t>
            </a:r>
            <a:r>
              <a:rPr lang="kk-KZ" i="1" smtClean="0"/>
              <a:t> а л у. </a:t>
            </a:r>
            <a:r>
              <a:rPr lang="kk-KZ" smtClean="0"/>
              <a:t>Ол</a:t>
            </a:r>
            <a:r>
              <a:rPr lang="kk-KZ" i="1" smtClean="0"/>
              <a:t> </a:t>
            </a:r>
            <a:r>
              <a:rPr lang="kk-KZ" smtClean="0"/>
              <a:t>үшін біртекті масса алынғанша алғашқы орташа   сынама үгітіледі, араластырылады. Осыдан соң біртекті массаны тегіс жерге, мысалы стол үстіне,   шеңберлі пішін беріп қалыңдығын 1 см қылып тегістеп жаяды. Әрі қарай массасын ықшамдау мақсатында сынама бірнеше рет кварталанады.  Ықшамдалған орташа сынаманың массасы 200-300 г аспауы керек. </a:t>
            </a:r>
            <a:endParaRPr lang="en-US" smtClean="0"/>
          </a:p>
          <a:p>
            <a:pPr eaLnBrk="1" hangingPunct="1"/>
            <a:endParaRPr lang="en-US"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80277FFC-7937-4DFD-B405-26902E47B8CB}" type="slidenum">
              <a:rPr lang="en-US"/>
              <a:pPr>
                <a:defRPr/>
              </a:pPr>
              <a:t>22</a:t>
            </a:fld>
            <a:endParaRPr lang="en-US"/>
          </a:p>
        </p:txBody>
      </p:sp>
      <p:sp>
        <p:nvSpPr>
          <p:cNvPr id="34817" name="Содержимое 1"/>
          <p:cNvSpPr>
            <a:spLocks noGrp="1"/>
          </p:cNvSpPr>
          <p:nvPr>
            <p:ph idx="1"/>
          </p:nvPr>
        </p:nvSpPr>
        <p:spPr>
          <a:xfrm>
            <a:off x="428625" y="714375"/>
            <a:ext cx="8229600" cy="4525963"/>
          </a:xfrm>
        </p:spPr>
        <p:txBody>
          <a:bodyPr/>
          <a:lstStyle/>
          <a:p>
            <a:pPr algn="ctr" eaLnBrk="1" hangingPunct="1"/>
            <a:r>
              <a:rPr lang="kk-KZ" sz="3600" smtClean="0"/>
              <a:t>3. </a:t>
            </a:r>
            <a:r>
              <a:rPr lang="kk-KZ" sz="3600" i="1" smtClean="0"/>
              <a:t>Ө л ш е н д і </a:t>
            </a:r>
            <a:r>
              <a:rPr lang="kk-KZ" sz="3600" smtClean="0"/>
              <a:t>(навеска) </a:t>
            </a:r>
            <a:r>
              <a:rPr lang="kk-KZ" sz="3600" i="1" smtClean="0"/>
              <a:t>а л у.</a:t>
            </a:r>
            <a:r>
              <a:rPr lang="kk-KZ" sz="3600" smtClean="0"/>
              <a:t> </a:t>
            </a:r>
            <a:r>
              <a:rPr lang="kk-KZ" sz="4000" smtClean="0"/>
              <a:t>Ықшамдалған</a:t>
            </a:r>
            <a:r>
              <a:rPr lang="kk-KZ" sz="3600" smtClean="0"/>
              <a:t> соңғы орташа сынамадан аналитикалық таразыда өлшеу арқылы дәл массасы белгілі өлшенді алынады.</a:t>
            </a:r>
            <a:endParaRPr lang="en-US" sz="3600" smtClean="0"/>
          </a:p>
          <a:p>
            <a:pPr eaLnBrk="1" hangingPunct="1"/>
            <a:endParaRPr lang="en-US"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BC2D46B6-CF68-4681-B74A-4BD95D772E57}" type="slidenum">
              <a:rPr lang="en-US"/>
              <a:pPr>
                <a:defRPr/>
              </a:pPr>
              <a:t>23</a:t>
            </a:fld>
            <a:endParaRPr lang="en-US"/>
          </a:p>
        </p:txBody>
      </p:sp>
      <p:sp>
        <p:nvSpPr>
          <p:cNvPr id="2" name="Содержимое 1"/>
          <p:cNvSpPr>
            <a:spLocks noGrp="1"/>
          </p:cNvSpPr>
          <p:nvPr>
            <p:ph idx="1"/>
          </p:nvPr>
        </p:nvSpPr>
        <p:spPr>
          <a:xfrm>
            <a:off x="457200" y="500063"/>
            <a:ext cx="8229600" cy="5507037"/>
          </a:xfrm>
        </p:spPr>
        <p:txBody>
          <a:bodyPr>
            <a:normAutofit fontScale="92500" lnSpcReduction="10000"/>
          </a:bodyPr>
          <a:lstStyle/>
          <a:p>
            <a:pPr marL="365760" indent="-256032" eaLnBrk="1" fontAlgn="auto" hangingPunct="1">
              <a:spcAft>
                <a:spcPts val="0"/>
              </a:spcAft>
              <a:buFont typeface="Wingdings 3"/>
              <a:buChar char=""/>
              <a:defRPr/>
            </a:pPr>
            <a:r>
              <a:rPr lang="kk-KZ" dirty="0" smtClean="0"/>
              <a:t>3. </a:t>
            </a:r>
            <a:r>
              <a:rPr lang="kk-KZ" i="1" dirty="0" smtClean="0"/>
              <a:t>Ө л ш е н д і </a:t>
            </a:r>
            <a:r>
              <a:rPr lang="kk-KZ" dirty="0" smtClean="0"/>
              <a:t>(навеска) </a:t>
            </a:r>
            <a:r>
              <a:rPr lang="kk-KZ" i="1" dirty="0" smtClean="0"/>
              <a:t>а л у.</a:t>
            </a:r>
            <a:r>
              <a:rPr lang="kk-KZ" dirty="0" smtClean="0"/>
              <a:t> Ықшамдалған соңғы орташа сынамадан аналитикалық таразыда өлшеу арқылы дәл массасы белгілі өлшенді алынады.</a:t>
            </a:r>
            <a:endParaRPr lang="en-US" dirty="0" smtClean="0"/>
          </a:p>
          <a:p>
            <a:pPr marL="365760" indent="-256032" eaLnBrk="1" fontAlgn="auto" hangingPunct="1">
              <a:spcAft>
                <a:spcPts val="0"/>
              </a:spcAft>
              <a:buFont typeface="Wingdings 3"/>
              <a:buChar char=""/>
              <a:defRPr/>
            </a:pPr>
            <a:r>
              <a:rPr lang="kk-KZ" dirty="0" smtClean="0"/>
              <a:t>4. </a:t>
            </a:r>
            <a:r>
              <a:rPr lang="kk-KZ" i="1" dirty="0" smtClean="0"/>
              <a:t>Ө л ш е н д і н і   е р і т у.</a:t>
            </a:r>
            <a:r>
              <a:rPr lang="kk-KZ" dirty="0" smtClean="0"/>
              <a:t> Ең бірінші өлшендіні ерітуге қажет еріткіштің көлемі есептелініп шығарылады, осыдан кейін зат еріткіште ерітіледі.</a:t>
            </a:r>
            <a:endParaRPr lang="en-US" dirty="0" smtClean="0"/>
          </a:p>
          <a:p>
            <a:pPr marL="365760" indent="-256032" eaLnBrk="1" fontAlgn="auto" hangingPunct="1">
              <a:spcAft>
                <a:spcPts val="0"/>
              </a:spcAft>
              <a:buFont typeface="Wingdings 3"/>
              <a:buChar char=""/>
              <a:defRPr/>
            </a:pPr>
            <a:r>
              <a:rPr lang="kk-KZ" dirty="0" smtClean="0"/>
              <a:t>5. </a:t>
            </a:r>
            <a:r>
              <a:rPr lang="kk-KZ" i="1" dirty="0" smtClean="0"/>
              <a:t>А н ы қ т а л а т ы н  з а т т ы </a:t>
            </a:r>
            <a:r>
              <a:rPr lang="kk-KZ" dirty="0" smtClean="0"/>
              <a:t> </a:t>
            </a:r>
            <a:r>
              <a:rPr lang="kk-KZ" i="1" dirty="0" smtClean="0"/>
              <a:t>т ұ н б а ғ а   т ү с і р у. </a:t>
            </a:r>
            <a:r>
              <a:rPr lang="kk-KZ" dirty="0" smtClean="0"/>
              <a:t>Алдымен тұнбаға түсіргішті таңдап алады, сонан кейін оның керекті көлемін  есептейді. Әрі қарай тұнбаның түріне (кристалл немесе аморфты) байланысты тұнбаға түсіру шарттарын орындай  отырып  тұнбаға  түсіру  процесі  жүргізіледі.</a:t>
            </a:r>
            <a:endParaRPr lang="en-US" dirty="0" smtClean="0"/>
          </a:p>
          <a:p>
            <a:pPr marL="365760" indent="-256032" eaLnBrk="1" fontAlgn="auto" hangingPunct="1">
              <a:spcAft>
                <a:spcPts val="0"/>
              </a:spcAft>
              <a:buFont typeface="Wingdings 3"/>
              <a:buChar char=""/>
              <a:defRPr/>
            </a:pP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33B0AD66-419F-4A9F-89D4-F4268599C1EF}" type="slidenum">
              <a:rPr lang="en-US"/>
              <a:pPr>
                <a:defRPr/>
              </a:pPr>
              <a:t>24</a:t>
            </a:fld>
            <a:endParaRPr lang="en-US"/>
          </a:p>
        </p:txBody>
      </p:sp>
      <p:sp>
        <p:nvSpPr>
          <p:cNvPr id="2" name="Содержимое 1"/>
          <p:cNvSpPr>
            <a:spLocks noGrp="1"/>
          </p:cNvSpPr>
          <p:nvPr>
            <p:ph idx="1"/>
          </p:nvPr>
        </p:nvSpPr>
        <p:spPr>
          <a:xfrm>
            <a:off x="457200" y="428625"/>
            <a:ext cx="8229600" cy="5578475"/>
          </a:xfrm>
        </p:spPr>
        <p:txBody>
          <a:bodyPr>
            <a:normAutofit fontScale="92500"/>
          </a:bodyPr>
          <a:lstStyle/>
          <a:p>
            <a:pPr marL="365760" indent="-256032" eaLnBrk="1" fontAlgn="auto" hangingPunct="1">
              <a:spcAft>
                <a:spcPts val="0"/>
              </a:spcAft>
              <a:buFont typeface="Wingdings 3"/>
              <a:buChar char=""/>
              <a:defRPr/>
            </a:pPr>
            <a:r>
              <a:rPr lang="kk-KZ" dirty="0" smtClean="0"/>
              <a:t>6. </a:t>
            </a:r>
            <a:r>
              <a:rPr lang="kk-KZ" i="1" dirty="0" smtClean="0"/>
              <a:t>Т ұ н б а  н ы   с ү з у,  ж у у.</a:t>
            </a:r>
            <a:r>
              <a:rPr lang="kk-KZ" dirty="0" smtClean="0"/>
              <a:t> Тұнбаны  алдымен  құрамында біртекті ионы бар ерітіндімен  жуа отырып декантация әдісімен  сүзеді (тұндыра отырып сұйықты сүзгіге құю). Әрі қарай сүзгі үстінде бірнеше рет шаяды.</a:t>
            </a:r>
            <a:endParaRPr lang="en-US" dirty="0" smtClean="0"/>
          </a:p>
          <a:p>
            <a:pPr marL="365760" indent="-256032" eaLnBrk="1" fontAlgn="auto" hangingPunct="1">
              <a:spcAft>
                <a:spcPts val="0"/>
              </a:spcAft>
              <a:buFont typeface="Wingdings 3"/>
              <a:buChar char=""/>
              <a:defRPr/>
            </a:pPr>
            <a:r>
              <a:rPr lang="kk-KZ" dirty="0" smtClean="0"/>
              <a:t>7. </a:t>
            </a:r>
            <a:r>
              <a:rPr lang="kk-KZ" i="1" dirty="0" smtClean="0"/>
              <a:t>Т ұ н б а</a:t>
            </a:r>
            <a:r>
              <a:rPr lang="ru-RU" i="1" dirty="0" smtClean="0"/>
              <a:t>  </a:t>
            </a:r>
            <a:r>
              <a:rPr lang="kk-KZ" i="1" dirty="0" smtClean="0"/>
              <a:t>н ы</a:t>
            </a:r>
            <a:r>
              <a:rPr lang="ru-RU" i="1" dirty="0" smtClean="0"/>
              <a:t>  </a:t>
            </a:r>
            <a:r>
              <a:rPr lang="kk-KZ" i="1" dirty="0" smtClean="0"/>
              <a:t> к е п т і р у; </a:t>
            </a:r>
            <a:endParaRPr lang="en-US" dirty="0" smtClean="0"/>
          </a:p>
          <a:p>
            <a:pPr marL="365760" indent="-256032" eaLnBrk="1" fontAlgn="auto" hangingPunct="1">
              <a:spcAft>
                <a:spcPts val="0"/>
              </a:spcAft>
              <a:buFont typeface="Wingdings 3"/>
              <a:buChar char=""/>
              <a:defRPr/>
            </a:pPr>
            <a:r>
              <a:rPr lang="kk-KZ" dirty="0" smtClean="0"/>
              <a:t>8</a:t>
            </a:r>
            <a:r>
              <a:rPr lang="kk-KZ" i="1" dirty="0" smtClean="0"/>
              <a:t>.   М а с с а с ы    т ұ р а қ т а н ғ а н ш а  </a:t>
            </a:r>
            <a:r>
              <a:rPr lang="kk-KZ" dirty="0" smtClean="0"/>
              <a:t>( яғни өлшенетін форма</a:t>
            </a:r>
            <a:r>
              <a:rPr lang="kk-KZ" i="1" dirty="0" smtClean="0"/>
              <a:t> </a:t>
            </a:r>
            <a:r>
              <a:rPr lang="kk-KZ" dirty="0" smtClean="0"/>
              <a:t>алынғанша)</a:t>
            </a:r>
            <a:r>
              <a:rPr lang="kk-KZ" i="1" dirty="0" smtClean="0"/>
              <a:t>   к е п т і р і л г е н</a:t>
            </a:r>
            <a:r>
              <a:rPr lang="ru-RU" i="1" dirty="0" smtClean="0"/>
              <a:t>  </a:t>
            </a:r>
            <a:r>
              <a:rPr lang="kk-KZ" i="1" dirty="0" smtClean="0"/>
              <a:t> т ұ н б а н ы   қ а т т ы</a:t>
            </a:r>
            <a:r>
              <a:rPr lang="ru-RU" i="1" dirty="0" smtClean="0"/>
              <a:t>  </a:t>
            </a:r>
            <a:r>
              <a:rPr lang="kk-KZ" i="1" dirty="0" smtClean="0"/>
              <a:t> қ ы з д ы р у.</a:t>
            </a:r>
            <a:endParaRPr lang="en-US" dirty="0" smtClean="0"/>
          </a:p>
          <a:p>
            <a:pPr marL="365760" indent="-256032" eaLnBrk="1" fontAlgn="auto" hangingPunct="1">
              <a:spcAft>
                <a:spcPts val="0"/>
              </a:spcAft>
              <a:buFont typeface="Wingdings 3"/>
              <a:buChar char=""/>
              <a:defRPr/>
            </a:pPr>
            <a:r>
              <a:rPr lang="kk-KZ" dirty="0" smtClean="0"/>
              <a:t>9. </a:t>
            </a:r>
            <a:r>
              <a:rPr lang="kk-KZ" i="1" dirty="0" smtClean="0"/>
              <a:t>  Ө л ш е н е т і н</a:t>
            </a:r>
            <a:r>
              <a:rPr lang="ru-RU" i="1" dirty="0" smtClean="0"/>
              <a:t>  </a:t>
            </a:r>
            <a:r>
              <a:rPr lang="kk-KZ" i="1" dirty="0" smtClean="0"/>
              <a:t> ф о р м а н ы</a:t>
            </a:r>
            <a:r>
              <a:rPr lang="ru-RU" i="1" dirty="0" smtClean="0"/>
              <a:t>  </a:t>
            </a:r>
            <a:r>
              <a:rPr lang="kk-KZ" i="1" dirty="0" smtClean="0"/>
              <a:t> а н а л и т и к а л ы қ</a:t>
            </a:r>
            <a:r>
              <a:rPr lang="ru-RU" i="1" dirty="0" smtClean="0"/>
              <a:t>   </a:t>
            </a:r>
            <a:r>
              <a:rPr lang="kk-KZ" i="1" dirty="0" smtClean="0"/>
              <a:t> т а р а з ы д а </a:t>
            </a:r>
            <a:r>
              <a:rPr lang="ru-RU" i="1" dirty="0" smtClean="0"/>
              <a:t>  </a:t>
            </a:r>
            <a:r>
              <a:rPr lang="kk-KZ" i="1" dirty="0" smtClean="0"/>
              <a:t>ө л ш е у.</a:t>
            </a:r>
            <a:endParaRPr lang="en-US" dirty="0" smtClean="0"/>
          </a:p>
          <a:p>
            <a:pPr marL="365760" indent="-256032" eaLnBrk="1" fontAlgn="auto" hangingPunct="1">
              <a:spcAft>
                <a:spcPts val="0"/>
              </a:spcAft>
              <a:buFont typeface="Wingdings 3"/>
              <a:buChar char=""/>
              <a:defRPr/>
            </a:pPr>
            <a:r>
              <a:rPr lang="kk-KZ" dirty="0" smtClean="0"/>
              <a:t>10. </a:t>
            </a:r>
            <a:r>
              <a:rPr lang="kk-KZ" i="1" dirty="0" smtClean="0"/>
              <a:t>А н а л и з</a:t>
            </a:r>
            <a:r>
              <a:rPr lang="ru-RU" i="1" dirty="0" smtClean="0"/>
              <a:t>  </a:t>
            </a:r>
            <a:r>
              <a:rPr lang="kk-KZ" i="1" dirty="0" smtClean="0"/>
              <a:t> н ә т и ж е с і н</a:t>
            </a:r>
            <a:r>
              <a:rPr lang="ru-RU" i="1" dirty="0" smtClean="0"/>
              <a:t>  </a:t>
            </a:r>
            <a:r>
              <a:rPr lang="kk-KZ" i="1" dirty="0" smtClean="0"/>
              <a:t> е с е п т е у.</a:t>
            </a:r>
            <a:endParaRPr lang="en-US" dirty="0" smtClean="0"/>
          </a:p>
          <a:p>
            <a:pPr marL="365760" indent="-256032" eaLnBrk="1" fontAlgn="auto" hangingPunct="1">
              <a:spcAft>
                <a:spcPts val="0"/>
              </a:spcAft>
              <a:buFont typeface="Wingdings 3"/>
              <a:buChar char=""/>
              <a:defRPr/>
            </a:pP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4DEA7235-E1C8-4209-B14F-D1DC74E95FF0}" type="slidenum">
              <a:rPr lang="en-US"/>
              <a:pPr>
                <a:defRPr/>
              </a:pPr>
              <a:t>25</a:t>
            </a:fld>
            <a:endParaRPr lang="en-US"/>
          </a:p>
        </p:txBody>
      </p:sp>
      <p:sp>
        <p:nvSpPr>
          <p:cNvPr id="2" name="Содержимое 1"/>
          <p:cNvSpPr>
            <a:spLocks noGrp="1"/>
          </p:cNvSpPr>
          <p:nvPr>
            <p:ph idx="1"/>
          </p:nvPr>
        </p:nvSpPr>
        <p:spPr>
          <a:xfrm>
            <a:off x="457200" y="0"/>
            <a:ext cx="8229600" cy="6007291"/>
          </a:xfrm>
        </p:spPr>
        <p:txBody>
          <a:bodyPr>
            <a:normAutofit/>
          </a:bodyPr>
          <a:lstStyle/>
          <a:p>
            <a:pPr marL="365760" indent="-256032" algn="ctr" eaLnBrk="1" fontAlgn="auto" hangingPunct="1">
              <a:spcAft>
                <a:spcPts val="0"/>
              </a:spcAft>
              <a:buFont typeface="Wingdings 3"/>
              <a:buChar char=""/>
              <a:defRPr/>
            </a:pPr>
            <a:r>
              <a:rPr lang="kk-KZ"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Анализге алынған заттың құрамында әдетте қосымшалар болады. Затты қосымшаларынан тазарту үшін қайта кристалдау, сублимация (возгонка), қайта айдау тәсілдері қолданылады. </a:t>
            </a:r>
            <a:endParaRPr lang="en-US"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marL="365760" indent="-256032" algn="ctr" eaLnBrk="1" fontAlgn="auto" hangingPunct="1">
              <a:spcAft>
                <a:spcPts val="0"/>
              </a:spcAft>
              <a:buFont typeface="Wingdings 3"/>
              <a:buChar char=""/>
              <a:defRPr/>
            </a:pPr>
            <a:endParaRPr lang="en-US"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2BDD3EBE-7B6C-4724-9818-94E8D58B975A}" type="slidenum">
              <a:rPr lang="en-US"/>
              <a:pPr>
                <a:defRPr/>
              </a:pPr>
              <a:t>26</a:t>
            </a:fld>
            <a:endParaRPr lang="en-US"/>
          </a:p>
        </p:txBody>
      </p:sp>
      <p:sp>
        <p:nvSpPr>
          <p:cNvPr id="38913" name="Содержимое 1"/>
          <p:cNvSpPr>
            <a:spLocks noGrp="1"/>
          </p:cNvSpPr>
          <p:nvPr>
            <p:ph idx="1"/>
          </p:nvPr>
        </p:nvSpPr>
        <p:spPr>
          <a:xfrm>
            <a:off x="457200" y="142875"/>
            <a:ext cx="8229600" cy="5864225"/>
          </a:xfrm>
        </p:spPr>
        <p:txBody>
          <a:bodyPr/>
          <a:lstStyle/>
          <a:p>
            <a:pPr algn="ctr" eaLnBrk="1" hangingPunct="1"/>
            <a:r>
              <a:rPr lang="kk-KZ" i="1" smtClean="0"/>
              <a:t>Қайта кристалдау</a:t>
            </a:r>
            <a:r>
              <a:rPr lang="kk-KZ" smtClean="0"/>
              <a:t> арқылы кристалл заттарды, әсіресе тұздарды жақсы тазартуға болады. Ол үшін  ықшамдалған соңғы сынаманың  бір бөлігін суда 90-95</a:t>
            </a:r>
            <a:r>
              <a:rPr lang="kk-KZ" baseline="30000" smtClean="0"/>
              <a:t>о</a:t>
            </a:r>
            <a:r>
              <a:rPr lang="kk-KZ" smtClean="0"/>
              <a:t>С-та ерітеді. Ыстық ерітіндіні ерімеген қалдықтан бөлу үшін сүзеді. Сүзгіден өткен ерітіндіні суытады, сонда таза   зат  кристалл күйінде тұнбаға түседі, ал қосымшалары ерітіндіде қалады. Таза кристалл затты ерітіндіден сүзіп алып, кептіріп, анализге қажет мөлшерін (өлшендісін) өлшеп алады. Қажет болған жағдайда қайта кристалдау жүргізеді.</a:t>
            </a:r>
            <a:endParaRPr lang="en-US" smtClean="0"/>
          </a:p>
          <a:p>
            <a:pPr algn="ctr" eaLnBrk="1" hangingPunct="1"/>
            <a:endParaRPr lang="en-US"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FBCF4E9E-9F0D-4BB7-B4C9-B4C529E30471}" type="slidenum">
              <a:rPr lang="en-US"/>
              <a:pPr>
                <a:defRPr/>
              </a:pPr>
              <a:t>27</a:t>
            </a:fld>
            <a:endParaRPr lang="en-US"/>
          </a:p>
        </p:txBody>
      </p:sp>
      <p:sp>
        <p:nvSpPr>
          <p:cNvPr id="2" name="Содержимое 1"/>
          <p:cNvSpPr>
            <a:spLocks noGrp="1"/>
          </p:cNvSpPr>
          <p:nvPr>
            <p:ph idx="1"/>
          </p:nvPr>
        </p:nvSpPr>
        <p:spPr>
          <a:xfrm>
            <a:off x="457200" y="428604"/>
            <a:ext cx="8229600" cy="5578687"/>
          </a:xfrm>
        </p:spPr>
        <p:txBody>
          <a:bodyPr>
            <a:normAutofit/>
          </a:bodyPr>
          <a:lstStyle/>
          <a:p>
            <a:pPr marL="365760" indent="-256032" algn="ctr" eaLnBrk="1" fontAlgn="auto" hangingPunct="1">
              <a:spcAft>
                <a:spcPts val="0"/>
              </a:spcAft>
              <a:buFont typeface="Wingdings 3"/>
              <a:buChar char=""/>
              <a:defRPr/>
            </a:pPr>
            <a:r>
              <a:rPr lang="kk-KZ" sz="36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Сублимация (возгонка)</a:t>
            </a:r>
            <a:r>
              <a:rPr lang="kk-KZ"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 затты тазартудың екінші бір тәсілі. Бұл әдіспен тазартуға болады қыздырғанда қатты  күйден  бірден газ фазаға өтетін заттарды. Мысалы, бұл әдіспен тазартуға болады йодты, нафталинді және т.б.</a:t>
            </a:r>
            <a:endParaRPr lang="en-US"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marL="365760" indent="-256032" algn="ctr" eaLnBrk="1" fontAlgn="auto" hangingPunct="1">
              <a:spcAft>
                <a:spcPts val="0"/>
              </a:spcAft>
              <a:buFont typeface="Wingdings 3"/>
              <a:buChar char=""/>
              <a:defRPr/>
            </a:pPr>
            <a:endParaRPr lang="en-US"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FD960CF5-2C0E-405B-868D-A1577C49F704}" type="slidenum">
              <a:rPr lang="en-US"/>
              <a:pPr>
                <a:defRPr/>
              </a:pPr>
              <a:t>28</a:t>
            </a:fld>
            <a:endParaRPr lang="en-US"/>
          </a:p>
        </p:txBody>
      </p:sp>
      <p:sp>
        <p:nvSpPr>
          <p:cNvPr id="2" name="Содержимое 1"/>
          <p:cNvSpPr>
            <a:spLocks noGrp="1"/>
          </p:cNvSpPr>
          <p:nvPr>
            <p:ph idx="1"/>
          </p:nvPr>
        </p:nvSpPr>
        <p:spPr>
          <a:xfrm>
            <a:off x="457200" y="428625"/>
            <a:ext cx="8229600" cy="5578475"/>
          </a:xfrm>
        </p:spPr>
        <p:txBody>
          <a:bodyPr>
            <a:normAutofit lnSpcReduction="10000"/>
          </a:bodyPr>
          <a:lstStyle/>
          <a:p>
            <a:pPr marL="365760" indent="-256032" algn="ctr" eaLnBrk="1" fontAlgn="auto" hangingPunct="1">
              <a:spcAft>
                <a:spcPts val="0"/>
              </a:spcAft>
              <a:buFont typeface="Wingdings 3"/>
              <a:buNone/>
              <a:defRPr/>
            </a:pPr>
            <a:r>
              <a:rPr lang="kk-KZ" b="1" dirty="0" smtClean="0"/>
              <a:t>Өлшенді массасын таңдау</a:t>
            </a:r>
            <a:endParaRPr lang="en-US" dirty="0" smtClean="0"/>
          </a:p>
          <a:p>
            <a:pPr marL="365760" indent="-256032" eaLnBrk="1" fontAlgn="auto" hangingPunct="1">
              <a:spcAft>
                <a:spcPts val="0"/>
              </a:spcAft>
              <a:buFont typeface="Wingdings 3"/>
              <a:buChar char=""/>
              <a:defRPr/>
            </a:pPr>
            <a:r>
              <a:rPr lang="kk-KZ" dirty="0" smtClean="0"/>
              <a:t>  </a:t>
            </a:r>
            <a:r>
              <a:rPr lang="kk-KZ" i="1" dirty="0" smtClean="0"/>
              <a:t>А н а л и з д і   ж ү р г і з у   ү ш і н  </a:t>
            </a:r>
            <a:r>
              <a:rPr lang="kk-KZ" dirty="0" smtClean="0"/>
              <a:t> алынатын  </a:t>
            </a:r>
            <a:r>
              <a:rPr lang="kk-KZ" i="1" dirty="0" smtClean="0"/>
              <a:t>з а т т ы ң    д ә л             м а с с а с ы </a:t>
            </a:r>
            <a:r>
              <a:rPr lang="kk-KZ" dirty="0" smtClean="0"/>
              <a:t>  </a:t>
            </a:r>
            <a:r>
              <a:rPr lang="kk-KZ" i="1" dirty="0" smtClean="0"/>
              <a:t>ө л ш е н д і   </a:t>
            </a:r>
            <a:r>
              <a:rPr lang="kk-KZ" dirty="0" smtClean="0"/>
              <a:t>деп аталады</a:t>
            </a:r>
            <a:r>
              <a:rPr lang="kk-KZ" i="1" dirty="0" smtClean="0"/>
              <a:t>. </a:t>
            </a:r>
            <a:r>
              <a:rPr lang="kk-KZ" dirty="0" smtClean="0"/>
              <a:t>Өлшендінің массасы тым үлкен болса анализ ұзаққа созылады, тым аз болса, анализдің дәлділігі кемиді. Өлшенді массасының тұнбаға түсетін форманың массасысына тәуелділігі  тәжірибе жүзінде анықталған: а) егер тұнба кристалл зат болса, онда тұнбаға түсірілетін форманың массасы 0,5 г болуы керек; б) егер тұнба аморфты зат болса, тұнбаға түсірілетін форманың массасы 0,1-0,3 г болуы керек. </a:t>
            </a:r>
            <a:endParaRPr lang="en-US" dirty="0" smtClean="0"/>
          </a:p>
          <a:p>
            <a:pPr marL="365760" indent="-256032" eaLnBrk="1" fontAlgn="auto" hangingPunct="1">
              <a:spcAft>
                <a:spcPts val="0"/>
              </a:spcAft>
              <a:buFont typeface="Wingdings 3"/>
              <a:buChar char=""/>
              <a:defRPr/>
            </a:pP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EABE7275-5D7B-4F22-8A65-534D1B46D951}" type="slidenum">
              <a:rPr lang="en-US"/>
              <a:pPr>
                <a:defRPr/>
              </a:pPr>
              <a:t>29</a:t>
            </a:fld>
            <a:endParaRPr lang="en-US"/>
          </a:p>
        </p:txBody>
      </p:sp>
      <p:sp>
        <p:nvSpPr>
          <p:cNvPr id="41985" name="Содержимое 1"/>
          <p:cNvSpPr>
            <a:spLocks noGrp="1"/>
          </p:cNvSpPr>
          <p:nvPr>
            <p:ph idx="1"/>
          </p:nvPr>
        </p:nvSpPr>
        <p:spPr>
          <a:xfrm>
            <a:off x="500063" y="0"/>
            <a:ext cx="8229600" cy="5507038"/>
          </a:xfrm>
        </p:spPr>
        <p:txBody>
          <a:bodyPr/>
          <a:lstStyle/>
          <a:p>
            <a:pPr algn="ctr" eaLnBrk="1" hangingPunct="1"/>
            <a:r>
              <a:rPr lang="kk-KZ" sz="3600" b="1" i="1" smtClean="0"/>
              <a:t>Тұнбаға түсірілетін форманың массасына сүйене отырып анализ жүргізу үшін алынатын өлшендінің массасы есептелінеді.</a:t>
            </a:r>
            <a:r>
              <a:rPr lang="kk-KZ" sz="3600" smtClean="0"/>
              <a:t> Ұшыру әдісінде бейорганикалық зат өлшендісінің  массасы 1-3 г болуы керек, ал ауылшаруашылық және азық-түлік өнімдерінің өлшендісінің массасы 5-20 г болуы кажет.</a:t>
            </a:r>
            <a:endParaRPr lang="en-US" sz="3600" smtClean="0"/>
          </a:p>
          <a:p>
            <a:pPr algn="ctr" eaLnBrk="1" hangingPunct="1"/>
            <a:endParaRPr lang="en-US" sz="360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4AB1422A-13C9-4355-A6A1-AB26E2F52047}" type="slidenum">
              <a:rPr lang="en-US"/>
              <a:pPr>
                <a:defRPr/>
              </a:pPr>
              <a:t>3</a:t>
            </a:fld>
            <a:endParaRPr lang="en-US"/>
          </a:p>
        </p:txBody>
      </p:sp>
      <p:sp>
        <p:nvSpPr>
          <p:cNvPr id="15361" name="Содержимое 1"/>
          <p:cNvSpPr>
            <a:spLocks noGrp="1"/>
          </p:cNvSpPr>
          <p:nvPr>
            <p:ph idx="1"/>
          </p:nvPr>
        </p:nvSpPr>
        <p:spPr>
          <a:xfrm>
            <a:off x="500063" y="428625"/>
            <a:ext cx="8229600" cy="4525963"/>
          </a:xfrm>
        </p:spPr>
        <p:txBody>
          <a:bodyPr/>
          <a:lstStyle/>
          <a:p>
            <a:pPr algn="ctr" eaLnBrk="1" hangingPunct="1"/>
            <a:r>
              <a:rPr lang="kk-KZ" sz="3600" smtClean="0"/>
              <a:t>Анализденетін заттардың табиғатына байланысты сандық анализ бейорганикалық және органикалық анализ деп екі түрге бөлінеді. Сандық анализдің классикалық әдістері: гравиметрилық анализ және титриметриялық анализ. Сандық анализ әдістері макро-, микро-, ультрамикроанализге бөлінеді.</a:t>
            </a:r>
            <a:endParaRPr lang="en-US" sz="3600" smtClean="0"/>
          </a:p>
          <a:p>
            <a:pPr algn="ctr" eaLnBrk="1" hangingPunct="1"/>
            <a:endParaRPr lang="en-US" sz="3600"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68893FE6-3AB6-433C-9B66-59370BF58A10}" type="slidenum">
              <a:rPr lang="en-US"/>
              <a:pPr>
                <a:defRPr/>
              </a:pPr>
              <a:t>30</a:t>
            </a:fld>
            <a:endParaRPr lang="en-US"/>
          </a:p>
        </p:txBody>
      </p:sp>
      <p:sp>
        <p:nvSpPr>
          <p:cNvPr id="43009" name="Содержимое 1"/>
          <p:cNvSpPr>
            <a:spLocks noGrp="1"/>
          </p:cNvSpPr>
          <p:nvPr>
            <p:ph idx="1"/>
          </p:nvPr>
        </p:nvSpPr>
        <p:spPr>
          <a:xfrm>
            <a:off x="457200" y="428625"/>
            <a:ext cx="8229600" cy="5578475"/>
          </a:xfrm>
        </p:spPr>
        <p:txBody>
          <a:bodyPr/>
          <a:lstStyle/>
          <a:p>
            <a:pPr algn="ctr" eaLnBrk="1" hangingPunct="1">
              <a:buFont typeface="Wingdings 3" pitchFamily="18" charset="2"/>
              <a:buNone/>
            </a:pPr>
            <a:r>
              <a:rPr lang="kk-KZ" sz="4400" smtClean="0"/>
              <a:t> </a:t>
            </a:r>
            <a:endParaRPr lang="en-US" sz="4400" smtClean="0"/>
          </a:p>
          <a:p>
            <a:pPr algn="ctr" eaLnBrk="1" hangingPunct="1">
              <a:buFont typeface="Wingdings 3" pitchFamily="18" charset="2"/>
              <a:buNone/>
            </a:pPr>
            <a:r>
              <a:rPr lang="kk-KZ" sz="4400" b="1" smtClean="0"/>
              <a:t>Гравиметриялық анализ нәтижесін есептеу </a:t>
            </a:r>
            <a:endParaRPr lang="en-US" sz="4400" smtClean="0"/>
          </a:p>
          <a:p>
            <a:pPr algn="ctr" eaLnBrk="1" hangingPunct="1"/>
            <a:r>
              <a:rPr lang="kk-KZ" sz="4400" i="1" smtClean="0"/>
              <a:t> </a:t>
            </a:r>
            <a:r>
              <a:rPr lang="kk-KZ" sz="4400" smtClean="0"/>
              <a:t>Гравиметриялық анализ </a:t>
            </a:r>
            <a:r>
              <a:rPr lang="kk-KZ" sz="4400" b="1" i="1" smtClean="0"/>
              <a:t>нәтижесі процентпен көрсетіледі.</a:t>
            </a:r>
            <a:r>
              <a:rPr lang="kk-KZ" sz="4400" i="1" smtClean="0"/>
              <a:t> </a:t>
            </a:r>
            <a:r>
              <a:rPr lang="kk-KZ" sz="4400" smtClean="0"/>
              <a:t>Анализ нәтижесін есептеу үшін</a:t>
            </a:r>
            <a:r>
              <a:rPr lang="kk-KZ" sz="4400" b="1" i="1" smtClean="0"/>
              <a:t> білу керек:</a:t>
            </a:r>
            <a:endParaRPr lang="en-US" sz="4400" smtClean="0"/>
          </a:p>
          <a:p>
            <a:pPr algn="ctr" eaLnBrk="1" hangingPunct="1"/>
            <a:endParaRPr lang="en-US" sz="440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64CA844A-D87F-45E5-A565-9FD9C6407B10}" type="slidenum">
              <a:rPr lang="en-US"/>
              <a:pPr>
                <a:defRPr/>
              </a:pPr>
              <a:t>31</a:t>
            </a:fld>
            <a:endParaRPr lang="en-US"/>
          </a:p>
        </p:txBody>
      </p:sp>
      <p:sp>
        <p:nvSpPr>
          <p:cNvPr id="44033" name="Содержимое 1"/>
          <p:cNvSpPr>
            <a:spLocks noGrp="1"/>
          </p:cNvSpPr>
          <p:nvPr>
            <p:ph idx="1"/>
          </p:nvPr>
        </p:nvSpPr>
        <p:spPr>
          <a:xfrm>
            <a:off x="457200" y="500063"/>
            <a:ext cx="8229600" cy="6143625"/>
          </a:xfrm>
        </p:spPr>
        <p:txBody>
          <a:bodyPr/>
          <a:lstStyle/>
          <a:p>
            <a:pPr eaLnBrk="1" hangingPunct="1"/>
            <a:r>
              <a:rPr lang="kk-KZ" smtClean="0"/>
              <a:t>- өлшендінің дәл массасын;</a:t>
            </a:r>
            <a:endParaRPr lang="en-US" smtClean="0"/>
          </a:p>
          <a:p>
            <a:pPr eaLnBrk="1" hangingPunct="1"/>
            <a:r>
              <a:rPr lang="kk-KZ" smtClean="0"/>
              <a:t>- өлшенетін форманың дәл массасын;</a:t>
            </a:r>
            <a:endParaRPr lang="en-US" smtClean="0"/>
          </a:p>
          <a:p>
            <a:pPr eaLnBrk="1" hangingPunct="1"/>
            <a:r>
              <a:rPr lang="kk-KZ" smtClean="0"/>
              <a:t>- өлшенетін форманың химиялық формуласын.</a:t>
            </a:r>
            <a:endParaRPr lang="en-US" smtClean="0"/>
          </a:p>
          <a:p>
            <a:pPr eaLnBrk="1" hangingPunct="1"/>
            <a:r>
              <a:rPr lang="kk-KZ" smtClean="0"/>
              <a:t> Гравиметриялық анализ нәтижесін есептеу үшін көбінесе есептеу факторлары қолданылады. </a:t>
            </a:r>
            <a:r>
              <a:rPr lang="kk-KZ" i="1" smtClean="0"/>
              <a:t>Е с е п т е у  ф а к т о р ы (</a:t>
            </a:r>
            <a:r>
              <a:rPr lang="kk-KZ" b="1" i="1" smtClean="0"/>
              <a:t>Ф</a:t>
            </a:r>
            <a:r>
              <a:rPr lang="kk-KZ" i="1" smtClean="0"/>
              <a:t>)</a:t>
            </a:r>
            <a:r>
              <a:rPr lang="kk-KZ" smtClean="0"/>
              <a:t> – анықталатын элементтің (заттың)  салыстырмалы молекулярлық массасының (</a:t>
            </a:r>
            <a:r>
              <a:rPr lang="kk-KZ" b="1" i="1" smtClean="0"/>
              <a:t>Мr</a:t>
            </a:r>
            <a:r>
              <a:rPr lang="kk-KZ" smtClean="0"/>
              <a:t> немесе </a:t>
            </a:r>
            <a:r>
              <a:rPr lang="kk-KZ" b="1" i="1" smtClean="0"/>
              <a:t>Аr</a:t>
            </a:r>
            <a:r>
              <a:rPr lang="kk-KZ" smtClean="0"/>
              <a:t>) өлшенетін форманың  салыстырмалы молекулярлық массасына қатынасымен анықталады:</a:t>
            </a:r>
            <a:endParaRPr lang="en-US" smtClean="0"/>
          </a:p>
          <a:p>
            <a:pPr eaLnBrk="1" hangingPunct="1"/>
            <a:r>
              <a:rPr lang="kk-KZ" smtClean="0"/>
              <a:t> </a:t>
            </a:r>
            <a:endParaRPr lang="en-US" smtClean="0"/>
          </a:p>
          <a:p>
            <a:pPr eaLnBrk="1" hangingPunct="1"/>
            <a:endParaRPr lang="en-US"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93B87B7E-3CF6-4695-9A1E-95051734BE0E}" type="slidenum">
              <a:rPr lang="en-US"/>
              <a:pPr>
                <a:defRPr/>
              </a:pPr>
              <a:t>32</a:t>
            </a:fld>
            <a:endParaRPr lang="en-US"/>
          </a:p>
        </p:txBody>
      </p:sp>
      <p:sp>
        <p:nvSpPr>
          <p:cNvPr id="2" name="Содержимое 1"/>
          <p:cNvSpPr>
            <a:spLocks noGrp="1"/>
          </p:cNvSpPr>
          <p:nvPr>
            <p:ph idx="1"/>
          </p:nvPr>
        </p:nvSpPr>
        <p:spPr>
          <a:xfrm>
            <a:off x="457200" y="428625"/>
            <a:ext cx="8229600" cy="5578475"/>
          </a:xfrm>
        </p:spPr>
        <p:txBody>
          <a:bodyPr>
            <a:normAutofit lnSpcReduction="10000"/>
          </a:bodyPr>
          <a:lstStyle/>
          <a:p>
            <a:pPr marL="365760" indent="-256032" eaLnBrk="1" fontAlgn="auto" hangingPunct="1">
              <a:spcAft>
                <a:spcPts val="0"/>
              </a:spcAft>
              <a:buFont typeface="Wingdings 3"/>
              <a:buNone/>
              <a:defRPr/>
            </a:pPr>
            <a:r>
              <a:rPr lang="kk-KZ" b="1" dirty="0" smtClean="0"/>
              <a:t>Анализ қателерінің түрлері</a:t>
            </a:r>
            <a:endParaRPr lang="en-US" dirty="0" smtClean="0"/>
          </a:p>
          <a:p>
            <a:pPr marL="365760" indent="-256032" eaLnBrk="1" fontAlgn="auto" hangingPunct="1">
              <a:spcAft>
                <a:spcPts val="0"/>
              </a:spcAft>
              <a:buFont typeface="Wingdings 3"/>
              <a:buChar char=""/>
              <a:defRPr/>
            </a:pPr>
            <a:r>
              <a:rPr lang="kk-KZ" dirty="0" smtClean="0"/>
              <a:t>Кез-келген анализ бірнеше сатыдан тұрады. Әр сатыда қате жіберілуі мүмкін.     Мәселен,  өлшенді  өлшеп алу, оны еріту, тұнбаға түсіру, тұндырып жуу (</a:t>
            </a:r>
            <a:r>
              <a:rPr lang="kk-KZ" i="1" dirty="0" smtClean="0"/>
              <a:t>декантация</a:t>
            </a:r>
            <a:r>
              <a:rPr lang="kk-KZ" dirty="0" smtClean="0"/>
              <a:t>), сүзу, кептіру, қыздырып өлшенетін формаға көшіру, өлшенетін форманы өлшеу сатыларында қателер  кетеді. Анализ қаншалықты мұқият жүргізілгенмен, оның нәтижесінде аз да болса ауытқулар болады. Анализ қателері</a:t>
            </a:r>
            <a:r>
              <a:rPr lang="kk-KZ" i="1" dirty="0" smtClean="0"/>
              <a:t>  екі  түрге бөлінеді</a:t>
            </a:r>
            <a:r>
              <a:rPr lang="kk-KZ" dirty="0" smtClean="0"/>
              <a:t>: </a:t>
            </a:r>
            <a:endParaRPr lang="en-US" dirty="0" smtClean="0"/>
          </a:p>
          <a:p>
            <a:pPr marL="365760" indent="-256032" eaLnBrk="1" fontAlgn="auto" hangingPunct="1">
              <a:spcAft>
                <a:spcPts val="0"/>
              </a:spcAft>
              <a:buFont typeface="Wingdings 3"/>
              <a:buChar char=""/>
              <a:defRPr/>
            </a:pPr>
            <a:r>
              <a:rPr lang="kk-KZ" dirty="0" smtClean="0"/>
              <a:t>- жүйелі қателер;  </a:t>
            </a:r>
            <a:endParaRPr lang="en-US" dirty="0" smtClean="0"/>
          </a:p>
          <a:p>
            <a:pPr marL="365760" indent="-256032" eaLnBrk="1" fontAlgn="auto" hangingPunct="1">
              <a:spcAft>
                <a:spcPts val="0"/>
              </a:spcAft>
              <a:buFont typeface="Wingdings 3"/>
              <a:buChar char=""/>
              <a:defRPr/>
            </a:pPr>
            <a:r>
              <a:rPr lang="kk-KZ" dirty="0" smtClean="0"/>
              <a:t>- кездейсоқ қателер.</a:t>
            </a:r>
            <a:endParaRPr lang="en-US" dirty="0" smtClean="0"/>
          </a:p>
          <a:p>
            <a:pPr marL="365760" indent="-256032" eaLnBrk="1" fontAlgn="auto" hangingPunct="1">
              <a:spcAft>
                <a:spcPts val="0"/>
              </a:spcAft>
              <a:buFont typeface="Wingdings 3"/>
              <a:buChar char=""/>
              <a:defRPr/>
            </a:pP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33BE947D-AEB5-43BC-A1F4-943A440C695A}" type="slidenum">
              <a:rPr lang="en-US"/>
              <a:pPr>
                <a:defRPr/>
              </a:pPr>
              <a:t>33</a:t>
            </a:fld>
            <a:endParaRPr lang="en-US"/>
          </a:p>
        </p:txBody>
      </p:sp>
      <p:sp>
        <p:nvSpPr>
          <p:cNvPr id="46081" name="Содержимое 1"/>
          <p:cNvSpPr>
            <a:spLocks noGrp="1"/>
          </p:cNvSpPr>
          <p:nvPr>
            <p:ph idx="1"/>
          </p:nvPr>
        </p:nvSpPr>
        <p:spPr>
          <a:xfrm>
            <a:off x="428625" y="0"/>
            <a:ext cx="8229600" cy="5857875"/>
          </a:xfrm>
        </p:spPr>
        <p:txBody>
          <a:bodyPr/>
          <a:lstStyle/>
          <a:p>
            <a:pPr algn="ctr" eaLnBrk="1" hangingPunct="1"/>
            <a:r>
              <a:rPr lang="kk-KZ" sz="3200" i="1" smtClean="0"/>
              <a:t>Жүйелік қате қолданылып отырған анализ әдісіне байланысты тұрақты себептер нәтижесінде кетіп отырады</a:t>
            </a:r>
            <a:r>
              <a:rPr lang="kk-KZ" sz="3200" smtClean="0"/>
              <a:t>. Жүйелік қатені тудыратын себептер: хмиялық реакцияның дұрыс жүрмеуі, тұнбаның толық түзілмеуі, зат құрамының өзгеруі, анализ жүргізушінің іскерлік деңгейі және  объективті себептермен жіберетін қателіктері (мысалы көздің көру қабілетінің төмендігі және  т.б.), </a:t>
            </a:r>
            <a:endParaRPr lang="en-US" sz="3200" smtClean="0"/>
          </a:p>
          <a:p>
            <a:pPr algn="ctr" eaLnBrk="1" hangingPunct="1"/>
            <a:endParaRPr lang="en-US" sz="3200"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3DBE1FA7-C58B-4160-85E0-4980CD4B15F7}" type="slidenum">
              <a:rPr lang="en-US"/>
              <a:pPr>
                <a:defRPr/>
              </a:pPr>
              <a:t>34</a:t>
            </a:fld>
            <a:endParaRPr lang="en-US"/>
          </a:p>
        </p:txBody>
      </p:sp>
      <p:sp>
        <p:nvSpPr>
          <p:cNvPr id="47105" name="Содержимое 1"/>
          <p:cNvSpPr>
            <a:spLocks noGrp="1"/>
          </p:cNvSpPr>
          <p:nvPr>
            <p:ph idx="1"/>
          </p:nvPr>
        </p:nvSpPr>
        <p:spPr>
          <a:xfrm>
            <a:off x="457200" y="357188"/>
            <a:ext cx="8229600" cy="5649912"/>
          </a:xfrm>
        </p:spPr>
        <p:txBody>
          <a:bodyPr/>
          <a:lstStyle/>
          <a:p>
            <a:pPr algn="ctr" eaLnBrk="1" hangingPunct="1"/>
            <a:r>
              <a:rPr lang="ru-RU" sz="3600" i="1" smtClean="0"/>
              <a:t>Анализдің  кездейсоқ қателерін  кездейсоқ жағдайлар туғызады.</a:t>
            </a:r>
            <a:r>
              <a:rPr lang="ru-RU" sz="3600" smtClean="0"/>
              <a:t> Ондай жағдайларға температураның кенет көтерілуі, ыдысқа бөтен заттың түсіп кетуі, ерітіндінің төгілуі, өлшенетін форманың шашылуы     және т.б. жатады. Мұндай қателерді алдын ала болжауға болмайды. </a:t>
            </a:r>
            <a:endParaRPr lang="en-US" sz="3600"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58E74CDA-C481-4F23-9E18-F3D20C3913BE}" type="slidenum">
              <a:rPr lang="en-US"/>
              <a:pPr>
                <a:defRPr/>
              </a:pPr>
              <a:t>35</a:t>
            </a:fld>
            <a:endParaRPr lang="en-US"/>
          </a:p>
        </p:txBody>
      </p:sp>
      <p:sp>
        <p:nvSpPr>
          <p:cNvPr id="2" name="Содержимое 1"/>
          <p:cNvSpPr>
            <a:spLocks noGrp="1"/>
          </p:cNvSpPr>
          <p:nvPr>
            <p:ph idx="1"/>
          </p:nvPr>
        </p:nvSpPr>
        <p:spPr>
          <a:xfrm>
            <a:off x="457200" y="428625"/>
            <a:ext cx="8229600" cy="5578475"/>
          </a:xfrm>
        </p:spPr>
        <p:txBody>
          <a:bodyPr>
            <a:normAutofit fontScale="85000" lnSpcReduction="10000"/>
          </a:bodyPr>
          <a:lstStyle/>
          <a:p>
            <a:pPr marL="365760" indent="-256032" algn="ctr" eaLnBrk="1" fontAlgn="auto" hangingPunct="1">
              <a:spcAft>
                <a:spcPts val="0"/>
              </a:spcAft>
              <a:buFont typeface="Wingdings 3"/>
              <a:buChar char=""/>
              <a:defRPr/>
            </a:pPr>
            <a:r>
              <a:rPr lang="kk-KZ" dirty="0" smtClean="0"/>
              <a:t>Анықтаулардың қателері </a:t>
            </a:r>
            <a:r>
              <a:rPr lang="kk-KZ" i="1" dirty="0" smtClean="0"/>
              <a:t>абсолютті</a:t>
            </a:r>
            <a:r>
              <a:rPr lang="kk-KZ" dirty="0" smtClean="0"/>
              <a:t> және </a:t>
            </a:r>
            <a:r>
              <a:rPr lang="kk-KZ" i="1" dirty="0" smtClean="0"/>
              <a:t>салыстырмалы </a:t>
            </a:r>
            <a:r>
              <a:rPr lang="kk-KZ" dirty="0" smtClean="0"/>
              <a:t>деп екіге бөлінеді. </a:t>
            </a:r>
            <a:r>
              <a:rPr lang="kk-KZ" i="1" dirty="0" smtClean="0"/>
              <a:t>А б с о л ю т   қ а т е </a:t>
            </a:r>
            <a:r>
              <a:rPr lang="kk-KZ" dirty="0" smtClean="0"/>
              <a:t> анықталатын заттың теория жүзіндегі мәні мен іс жүзінде анықталған мәннің айырмасы болады.</a:t>
            </a:r>
            <a:endParaRPr lang="en-US" dirty="0" smtClean="0"/>
          </a:p>
          <a:p>
            <a:pPr marL="365760" indent="-256032" algn="ctr" eaLnBrk="1" fontAlgn="auto" hangingPunct="1">
              <a:spcAft>
                <a:spcPts val="0"/>
              </a:spcAft>
              <a:buFont typeface="Wingdings 3"/>
              <a:buChar char=""/>
              <a:defRPr/>
            </a:pPr>
            <a:r>
              <a:rPr lang="kk-KZ" b="1" dirty="0" smtClean="0"/>
              <a:t> εабсолют   =   </a:t>
            </a:r>
            <a:r>
              <a:rPr lang="ru-RU" b="1" dirty="0" err="1" smtClean="0"/>
              <a:t>m</a:t>
            </a:r>
            <a:r>
              <a:rPr lang="kk-KZ" b="1" dirty="0" smtClean="0"/>
              <a:t>теор   –   </a:t>
            </a:r>
            <a:r>
              <a:rPr lang="ru-RU" b="1" dirty="0" err="1" smtClean="0"/>
              <a:t>m</a:t>
            </a:r>
            <a:r>
              <a:rPr lang="kk-KZ" b="1" dirty="0" smtClean="0"/>
              <a:t>эксп</a:t>
            </a:r>
            <a:endParaRPr lang="en-US" dirty="0" smtClean="0"/>
          </a:p>
          <a:p>
            <a:pPr marL="365760" indent="-256032" algn="ctr" eaLnBrk="1" fontAlgn="auto" hangingPunct="1">
              <a:spcAft>
                <a:spcPts val="0"/>
              </a:spcAft>
              <a:buFont typeface="Wingdings 3"/>
              <a:buChar char=""/>
              <a:defRPr/>
            </a:pPr>
            <a:r>
              <a:rPr lang="kk-KZ" b="1" dirty="0" smtClean="0"/>
              <a:t>                                                               қате</a:t>
            </a:r>
            <a:endParaRPr lang="en-US" dirty="0" smtClean="0"/>
          </a:p>
          <a:p>
            <a:pPr marL="365760" indent="-256032" algn="ctr" eaLnBrk="1" fontAlgn="auto" hangingPunct="1">
              <a:spcAft>
                <a:spcPts val="0"/>
              </a:spcAft>
              <a:buFont typeface="Wingdings 3"/>
              <a:buChar char=""/>
              <a:defRPr/>
            </a:pPr>
            <a:r>
              <a:rPr lang="kk-KZ" dirty="0" smtClean="0"/>
              <a:t> осындағы, </a:t>
            </a:r>
            <a:r>
              <a:rPr lang="ru-RU" b="1" dirty="0" err="1" smtClean="0"/>
              <a:t>ω</a:t>
            </a:r>
            <a:r>
              <a:rPr lang="kk-KZ" b="1" dirty="0" smtClean="0"/>
              <a:t>теор </a:t>
            </a:r>
            <a:r>
              <a:rPr lang="kk-KZ" dirty="0" smtClean="0"/>
              <a:t>  –  теориялық мән; </a:t>
            </a:r>
            <a:endParaRPr lang="en-US" dirty="0" smtClean="0"/>
          </a:p>
          <a:p>
            <a:pPr marL="365760" indent="-256032" algn="ctr" eaLnBrk="1" fontAlgn="auto" hangingPunct="1">
              <a:spcAft>
                <a:spcPts val="0"/>
              </a:spcAft>
              <a:buFont typeface="Wingdings 3"/>
              <a:buChar char=""/>
              <a:defRPr/>
            </a:pPr>
            <a:r>
              <a:rPr lang="kk-KZ" dirty="0" smtClean="0"/>
              <a:t>                   </a:t>
            </a:r>
            <a:r>
              <a:rPr lang="ru-RU" b="1" dirty="0" err="1" smtClean="0"/>
              <a:t>ω</a:t>
            </a:r>
            <a:r>
              <a:rPr lang="kk-KZ" b="1" dirty="0" smtClean="0"/>
              <a:t>эксп</a:t>
            </a:r>
            <a:r>
              <a:rPr lang="kk-KZ" dirty="0" smtClean="0"/>
              <a:t> – анализ  нәтижесінде алынған мән.</a:t>
            </a:r>
            <a:endParaRPr lang="en-US" dirty="0" smtClean="0"/>
          </a:p>
          <a:p>
            <a:pPr marL="365760" indent="-256032" algn="ctr" eaLnBrk="1" fontAlgn="auto" hangingPunct="1">
              <a:spcAft>
                <a:spcPts val="0"/>
              </a:spcAft>
              <a:buFont typeface="Wingdings 3"/>
              <a:buChar char=""/>
              <a:defRPr/>
            </a:pPr>
            <a:r>
              <a:rPr lang="kk-KZ" dirty="0" smtClean="0"/>
              <a:t>	</a:t>
            </a:r>
            <a:r>
              <a:rPr lang="kk-KZ" i="1" dirty="0" smtClean="0"/>
              <a:t>С а л ы с т ы р м а л ы   қ а т е </a:t>
            </a:r>
            <a:r>
              <a:rPr lang="kk-KZ" dirty="0" smtClean="0"/>
              <a:t> абсолют қатенің теориялық мәнге қатынасы. Процентпен көрсету үшін 100-ге көбейтеді.  </a:t>
            </a:r>
            <a:endParaRPr lang="en-US" dirty="0" smtClean="0"/>
          </a:p>
          <a:p>
            <a:pPr marL="365760" indent="-256032" algn="ctr" eaLnBrk="1" fontAlgn="auto" hangingPunct="1">
              <a:spcAft>
                <a:spcPts val="0"/>
              </a:spcAft>
              <a:buFont typeface="Wingdings 3"/>
              <a:buChar char=""/>
              <a:defRPr/>
            </a:pPr>
            <a:r>
              <a:rPr lang="kk-KZ" b="1" dirty="0" smtClean="0"/>
              <a:t>ε</a:t>
            </a:r>
            <a:r>
              <a:rPr lang="kk-KZ" b="1" baseline="-25000" dirty="0" smtClean="0"/>
              <a:t> </a:t>
            </a:r>
            <a:r>
              <a:rPr lang="kk-KZ" b="1" dirty="0" smtClean="0"/>
              <a:t>салыстр     =         εабсолют қате  · 100</a:t>
            </a:r>
            <a:r>
              <a:rPr lang="ru-RU" b="1" dirty="0" smtClean="0"/>
              <a:t>%</a:t>
            </a:r>
            <a:endParaRPr lang="en-US" dirty="0" smtClean="0"/>
          </a:p>
          <a:p>
            <a:pPr marL="365760" indent="-256032" algn="ctr" eaLnBrk="1" fontAlgn="auto" hangingPunct="1">
              <a:spcAft>
                <a:spcPts val="0"/>
              </a:spcAft>
              <a:buFont typeface="Wingdings 3"/>
              <a:buChar char=""/>
              <a:defRPr/>
            </a:pPr>
            <a:r>
              <a:rPr lang="kk-KZ" b="1" dirty="0" smtClean="0"/>
              <a:t>                                                     қате                         mтеор</a:t>
            </a:r>
            <a:endParaRPr lang="en-US" dirty="0" smtClean="0"/>
          </a:p>
          <a:p>
            <a:pPr marL="365760" indent="-256032" eaLnBrk="1" fontAlgn="auto" hangingPunct="1">
              <a:spcAft>
                <a:spcPts val="0"/>
              </a:spcAft>
              <a:buFont typeface="Wingdings 3"/>
              <a:buChar char=""/>
              <a:defRPr/>
            </a:pPr>
            <a:r>
              <a:rPr lang="kk-KZ" b="1" dirty="0" smtClean="0"/>
              <a:t> </a:t>
            </a:r>
            <a:endParaRPr lang="en-US" dirty="0" smtClean="0"/>
          </a:p>
          <a:p>
            <a:pPr marL="365760" indent="-256032" algn="ctr" eaLnBrk="1" fontAlgn="auto" hangingPunct="1">
              <a:spcAft>
                <a:spcPts val="0"/>
              </a:spcAft>
              <a:buFont typeface="Wingdings 3"/>
              <a:buChar char=""/>
              <a:defRPr/>
            </a:pP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398A2097-2A53-4609-B466-84750B4FF33F}" type="slidenum">
              <a:rPr lang="en-US"/>
              <a:pPr>
                <a:defRPr/>
              </a:pPr>
              <a:t>36</a:t>
            </a:fld>
            <a:endParaRPr lang="en-US"/>
          </a:p>
        </p:txBody>
      </p:sp>
      <p:sp>
        <p:nvSpPr>
          <p:cNvPr id="2" name="Содержимое 1"/>
          <p:cNvSpPr>
            <a:spLocks noGrp="1"/>
          </p:cNvSpPr>
          <p:nvPr>
            <p:ph idx="1"/>
          </p:nvPr>
        </p:nvSpPr>
        <p:spPr>
          <a:xfrm>
            <a:off x="457200" y="428604"/>
            <a:ext cx="8229600" cy="5578687"/>
          </a:xfrm>
        </p:spPr>
        <p:txBody>
          <a:bodyPr>
            <a:normAutofit/>
          </a:bodyPr>
          <a:lstStyle/>
          <a:p>
            <a:pPr marL="365760" indent="-256032" algn="ctr" eaLnBrk="1" fontAlgn="auto" hangingPunct="1">
              <a:spcAft>
                <a:spcPts val="0"/>
              </a:spcAft>
              <a:buFont typeface="Wingdings 3"/>
              <a:buChar char=""/>
              <a:defRPr/>
            </a:pPr>
            <a:r>
              <a:rPr lang="ru-RU" sz="36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Салыстырамалы</a:t>
            </a:r>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u-RU" sz="36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қате </a:t>
            </a:r>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u-RU" sz="36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анализдің  қаншалықты дәл және ұқыпты жүргiзiлгендiгiн айқындайтын көрсеткiш.</a:t>
            </a:r>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u-RU" sz="36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Салыстырмалы</a:t>
            </a:r>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u-RU" sz="36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қатенің мәні оң </a:t>
            </a:r>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не </a:t>
            </a:r>
            <a:r>
              <a:rPr lang="ru-RU" sz="36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теріс</a:t>
            </a:r>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u-RU" sz="36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болуы</a:t>
            </a:r>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u-RU" sz="36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мүмкін</a:t>
            </a:r>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u-RU" sz="36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бірақ </a:t>
            </a:r>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абсолют </a:t>
            </a:r>
            <a:r>
              <a:rPr lang="ru-RU" sz="36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мәні көрсетіледі</a:t>
            </a:r>
            <a:endParaRPr lang="en-US"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5E4010C7-613D-4F03-997A-37F5747DD6E5}" type="slidenum">
              <a:rPr lang="en-US"/>
              <a:pPr>
                <a:defRPr/>
              </a:pPr>
              <a:t>4</a:t>
            </a:fld>
            <a:endParaRPr lang="en-US"/>
          </a:p>
        </p:txBody>
      </p:sp>
      <p:sp>
        <p:nvSpPr>
          <p:cNvPr id="2" name="Содержимое 1"/>
          <p:cNvSpPr>
            <a:spLocks noGrp="1"/>
          </p:cNvSpPr>
          <p:nvPr>
            <p:ph idx="1"/>
          </p:nvPr>
        </p:nvSpPr>
        <p:spPr>
          <a:xfrm>
            <a:off x="428625" y="357188"/>
            <a:ext cx="8229600" cy="5072062"/>
          </a:xfrm>
        </p:spPr>
        <p:txBody>
          <a:bodyPr>
            <a:normAutofit lnSpcReduction="10000"/>
          </a:bodyPr>
          <a:lstStyle/>
          <a:p>
            <a:pPr marL="365760" indent="-256032" algn="ctr" eaLnBrk="1" fontAlgn="auto" hangingPunct="1">
              <a:spcAft>
                <a:spcPts val="0"/>
              </a:spcAft>
              <a:buFont typeface="Wingdings 3"/>
              <a:buChar char=""/>
              <a:defRPr/>
            </a:pPr>
            <a:r>
              <a:rPr lang="kk-KZ" sz="3900" b="1" dirty="0" smtClean="0"/>
              <a:t>Сандық анализдің міндеті - зерттелетін зат құрамындағы элементтердің, иондардың немесе химиялық қосылыстардың мөлшері анықтау</a:t>
            </a:r>
            <a:r>
              <a:rPr lang="kk-KZ" sz="3900" dirty="0" smtClean="0"/>
              <a:t>. Сандық анализ заттың сапалық құрамы белгілі болғаннан кейін ғана жүргізіледі.</a:t>
            </a:r>
            <a:endParaRPr lang="en-US" sz="3900" dirty="0" smtClean="0"/>
          </a:p>
          <a:p>
            <a:pPr marL="365760" indent="-256032" eaLnBrk="1" fontAlgn="auto" hangingPunct="1">
              <a:spcAft>
                <a:spcPts val="0"/>
              </a:spcAft>
              <a:buFont typeface="Wingdings 3"/>
              <a:buChar char=""/>
              <a:defRPr/>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2CF05FE1-C4DE-486E-B78B-0E2A26AC4946}" type="slidenum">
              <a:rPr lang="en-US"/>
              <a:pPr>
                <a:defRPr/>
              </a:pPr>
              <a:t>5</a:t>
            </a:fld>
            <a:endParaRPr lang="en-US"/>
          </a:p>
        </p:txBody>
      </p:sp>
      <p:sp>
        <p:nvSpPr>
          <p:cNvPr id="2" name="Содержимое 1"/>
          <p:cNvSpPr>
            <a:spLocks noGrp="1"/>
          </p:cNvSpPr>
          <p:nvPr>
            <p:ph idx="1"/>
          </p:nvPr>
        </p:nvSpPr>
        <p:spPr>
          <a:xfrm>
            <a:off x="457200" y="285728"/>
            <a:ext cx="8229600" cy="5721563"/>
          </a:xfrm>
        </p:spPr>
        <p:txBody>
          <a:bodyPr>
            <a:noAutofit/>
          </a:bodyPr>
          <a:lstStyle/>
          <a:p>
            <a:pPr marL="365760" indent="-256032" algn="ctr" eaLnBrk="1" fontAlgn="auto" hangingPunct="1">
              <a:spcAft>
                <a:spcPts val="0"/>
              </a:spcAft>
              <a:buFont typeface="Wingdings 3"/>
              <a:buChar char=""/>
              <a:defRPr/>
            </a:pPr>
            <a:r>
              <a:rPr lang="kk-KZ"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Сандық анализ әдістері ауылшаруашылық өндірісінде, ғылыми зерттеу-жұмыстарында, қара және түрлі-түсті металлургияда, өндірістің басқа да салаларында, қоршаған ортаны қорғау мәселелерін шешуде кең қолданылады. Сандық  анализ  әдістері  минерологияда, геологияда,  микробиологияда, физиологияда, медициналық зерттеулерде кең пайдаланылады.</a:t>
            </a:r>
            <a:endPar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marL="365760" indent="-256032" algn="ctr" eaLnBrk="1" fontAlgn="auto" hangingPunct="1">
              <a:spcAft>
                <a:spcPts val="0"/>
              </a:spcAft>
              <a:buFont typeface="Wingdings 3"/>
              <a:buChar char=""/>
              <a:defRPr/>
            </a:pPr>
            <a:endPar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D345FCA7-C347-49C0-A0A5-54E131E58467}" type="slidenum">
              <a:rPr lang="en-US"/>
              <a:pPr>
                <a:defRPr/>
              </a:pPr>
              <a:t>6</a:t>
            </a:fld>
            <a:endParaRPr lang="en-US"/>
          </a:p>
        </p:txBody>
      </p:sp>
      <p:sp>
        <p:nvSpPr>
          <p:cNvPr id="18433" name="Содержимое 1"/>
          <p:cNvSpPr>
            <a:spLocks noGrp="1"/>
          </p:cNvSpPr>
          <p:nvPr>
            <p:ph idx="1"/>
          </p:nvPr>
        </p:nvSpPr>
        <p:spPr>
          <a:xfrm>
            <a:off x="457200" y="357188"/>
            <a:ext cx="8229600" cy="5649912"/>
          </a:xfrm>
        </p:spPr>
        <p:txBody>
          <a:bodyPr/>
          <a:lstStyle/>
          <a:p>
            <a:pPr algn="ctr" eaLnBrk="1" hangingPunct="1"/>
            <a:r>
              <a:rPr lang="ru-RU" sz="4000" smtClean="0"/>
              <a:t>Ауыл шаруашылығында сандық анализ топырақтағы қышқылдықты, макро- және микроэлементтер мөлшерін, тыңайтқыштардың сапасын, өнім құрамындағы тыңайтқыштар мен пестицидтер қалдығын, жем-шөп сапасын анықтау үшін қолданылады. </a:t>
            </a:r>
            <a:endParaRPr lang="en-US" sz="400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17"/>
          <p:cNvSpPr>
            <a:spLocks noGrp="1"/>
          </p:cNvSpPr>
          <p:nvPr>
            <p:ph type="sldNum" sz="quarter" idx="12"/>
          </p:nvPr>
        </p:nvSpPr>
        <p:spPr/>
        <p:txBody>
          <a:bodyPr/>
          <a:lstStyle/>
          <a:p>
            <a:pPr>
              <a:defRPr/>
            </a:pPr>
            <a:fld id="{6D561CB5-C380-4032-8039-805744151977}" type="slidenum">
              <a:rPr lang="en-US"/>
              <a:pPr>
                <a:defRPr/>
              </a:pPr>
              <a:t>7</a:t>
            </a:fld>
            <a:endParaRPr lang="en-US"/>
          </a:p>
        </p:txBody>
      </p:sp>
      <p:sp>
        <p:nvSpPr>
          <p:cNvPr id="2" name="Содержимое 1"/>
          <p:cNvSpPr>
            <a:spLocks noGrp="1"/>
          </p:cNvSpPr>
          <p:nvPr>
            <p:ph idx="1"/>
          </p:nvPr>
        </p:nvSpPr>
        <p:spPr>
          <a:xfrm>
            <a:off x="457200" y="285728"/>
            <a:ext cx="8229600" cy="5721563"/>
          </a:xfrm>
        </p:spPr>
        <p:txBody>
          <a:bodyPr>
            <a:noAutofit/>
          </a:bodyPr>
          <a:lstStyle/>
          <a:p>
            <a:pPr marL="365760" indent="-256032" algn="ctr" eaLnBrk="1" fontAlgn="auto" hangingPunct="1">
              <a:spcAft>
                <a:spcPts val="0"/>
              </a:spcAft>
              <a:buFont typeface="Wingdings 3"/>
              <a:buChar char=""/>
              <a:defRPr/>
            </a:pPr>
            <a:r>
              <a:rPr lang="kk-KZ"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Топырақ сапасын зерттеу арқылы қандай тыңайтқыш қанша мөлшерде қажет екендігі анықталса, жем-шөп сапасын білу арқылы олардың азықтық құны табылады. Азықтық құнды білу арқасында малдың күнделікті рационы дұрыс құрылады.</a:t>
            </a:r>
            <a:endParaRPr lang="en-US"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marL="365760" indent="-256032" algn="ctr" eaLnBrk="1" fontAlgn="auto" hangingPunct="1">
              <a:spcAft>
                <a:spcPts val="0"/>
              </a:spcAft>
              <a:buFont typeface="Wingdings 3"/>
              <a:buChar char=""/>
              <a:defRPr/>
            </a:pPr>
            <a:endParaRPr lang="en-US"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17"/>
          <p:cNvSpPr>
            <a:spLocks noGrp="1"/>
          </p:cNvSpPr>
          <p:nvPr>
            <p:ph type="sldNum" sz="quarter" idx="12"/>
          </p:nvPr>
        </p:nvSpPr>
        <p:spPr/>
        <p:txBody>
          <a:bodyPr/>
          <a:lstStyle/>
          <a:p>
            <a:pPr>
              <a:defRPr/>
            </a:pPr>
            <a:fld id="{285644EB-1F80-4743-BC98-0E2308A47BF2}" type="slidenum">
              <a:rPr lang="en-US"/>
              <a:pPr>
                <a:defRPr/>
              </a:pPr>
              <a:t>8</a:t>
            </a:fld>
            <a:endParaRPr lang="en-US"/>
          </a:p>
        </p:txBody>
      </p:sp>
      <p:sp>
        <p:nvSpPr>
          <p:cNvPr id="3" name="Заголовок 2"/>
          <p:cNvSpPr>
            <a:spLocks noGrp="1"/>
          </p:cNvSpPr>
          <p:nvPr>
            <p:ph type="title"/>
          </p:nvPr>
        </p:nvSpPr>
        <p:spPr>
          <a:xfrm>
            <a:off x="357158" y="571480"/>
            <a:ext cx="8229600" cy="3000388"/>
          </a:xfrm>
        </p:spPr>
        <p:txBody>
          <a:bodyPr>
            <a:noAutofit/>
          </a:bodyPr>
          <a:lstStyle/>
          <a:p>
            <a:pPr algn="ctr" eaLnBrk="1" fontAlgn="auto" hangingPunct="1">
              <a:spcAft>
                <a:spcPts val="0"/>
              </a:spcAft>
              <a:defRPr/>
            </a:pPr>
            <a:r>
              <a:rPr lang="ru-RU" sz="4000"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Сандық анализде</a:t>
            </a:r>
            <a:r>
              <a:rPr lang="ru-RU" sz="40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ru-RU" sz="4000"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аналитикалық химияның үш әдісі </a:t>
            </a:r>
            <a:r>
              <a:rPr lang="ru-RU" sz="40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де – </a:t>
            </a:r>
            <a:r>
              <a:rPr lang="ru-RU" sz="4000"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химиялық</a:t>
            </a:r>
            <a:r>
              <a:rPr lang="ru-RU" sz="40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ru-RU" sz="4000"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физикалық және физика-химиялық қолданылады</a:t>
            </a:r>
            <a:r>
              <a:rPr lang="ru-RU" sz="40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endParaRPr lang="en-US" sz="40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8"/>
          <p:cNvSpPr>
            <a:spLocks noGrp="1"/>
          </p:cNvSpPr>
          <p:nvPr>
            <p:ph type="sldNum" sz="quarter" idx="12"/>
          </p:nvPr>
        </p:nvSpPr>
        <p:spPr/>
        <p:txBody>
          <a:bodyPr/>
          <a:lstStyle/>
          <a:p>
            <a:pPr>
              <a:defRPr/>
            </a:pPr>
            <a:fld id="{365315C4-035E-48C8-BEB5-53777B548B7F}" type="slidenum">
              <a:rPr lang="en-US"/>
              <a:pPr>
                <a:defRPr/>
              </a:pPr>
              <a:t>9</a:t>
            </a:fld>
            <a:endParaRPr lang="en-US"/>
          </a:p>
        </p:txBody>
      </p:sp>
      <p:sp>
        <p:nvSpPr>
          <p:cNvPr id="5" name="Содержимое 4"/>
          <p:cNvSpPr>
            <a:spLocks noGrp="1"/>
          </p:cNvSpPr>
          <p:nvPr>
            <p:ph sz="quarter" idx="2"/>
          </p:nvPr>
        </p:nvSpPr>
        <p:spPr>
          <a:xfrm>
            <a:off x="457200" y="428604"/>
            <a:ext cx="8258204" cy="4957453"/>
          </a:xfrm>
        </p:spPr>
        <p:txBody>
          <a:bodyPr>
            <a:noAutofit/>
            <a:scene3d>
              <a:camera prst="orthographicFront"/>
              <a:lightRig rig="glow" dir="tl">
                <a:rot lat="0" lon="0" rev="5400000"/>
              </a:lightRig>
            </a:scene3d>
            <a:sp3d contourW="12700">
              <a:bevelT w="25400" h="25400"/>
              <a:contourClr>
                <a:schemeClr val="accent6">
                  <a:shade val="73000"/>
                </a:schemeClr>
              </a:contourClr>
            </a:sp3d>
          </a:bodyPr>
          <a:lstStyle/>
          <a:p>
            <a:pPr marL="365760" indent="-256032" algn="ctr" eaLnBrk="1" fontAlgn="auto" hangingPunct="1">
              <a:spcAft>
                <a:spcPts val="0"/>
              </a:spcAft>
              <a:buFont typeface="Wingdings 3"/>
              <a:buChar char=""/>
              <a:defRPr/>
            </a:pPr>
            <a:r>
              <a:rPr lang="ru-RU" sz="36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Химиялық әдіске гравиметриялық және титриметриялық </a:t>
            </a:r>
            <a:r>
              <a:rPr lang="ru-RU"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анализ </a:t>
            </a:r>
            <a:r>
              <a:rPr lang="ru-RU" sz="36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әдістері жатады</a:t>
            </a:r>
            <a:r>
              <a:rPr lang="ru-RU"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ru-RU" sz="36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Физикалық және физика-химиялық әдістер зерттелетін</a:t>
            </a:r>
            <a:r>
              <a:rPr lang="ru-RU"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ru-RU" sz="36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заттың физикалық және физика-химиялық қасиеттерінің өзгерістерін анықтауға негізделген</a:t>
            </a:r>
            <a:r>
              <a:rPr lang="ru-RU"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endParaRPr lang="en-US"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191</TotalTime>
  <Words>1277</Words>
  <Application>Microsoft Office PowerPoint</Application>
  <PresentationFormat>Экран (4:3)</PresentationFormat>
  <Paragraphs>51</Paragraphs>
  <Slides>36</Slides>
  <Notes>1</Notes>
  <HiddenSlides>0</HiddenSlides>
  <MMClips>0</MMClips>
  <ScaleCrop>false</ScaleCrop>
  <HeadingPairs>
    <vt:vector size="6" baseType="variant">
      <vt:variant>
        <vt:lpstr>Использованные шрифты</vt:lpstr>
      </vt:variant>
      <vt:variant>
        <vt:i4>6</vt:i4>
      </vt:variant>
      <vt:variant>
        <vt:lpstr>Шаблон оформления</vt:lpstr>
      </vt:variant>
      <vt:variant>
        <vt:i4>8</vt:i4>
      </vt:variant>
      <vt:variant>
        <vt:lpstr>Заголовки слайдов</vt:lpstr>
      </vt:variant>
      <vt:variant>
        <vt:i4>36</vt:i4>
      </vt:variant>
    </vt:vector>
  </HeadingPairs>
  <TitlesOfParts>
    <vt:vector size="50" baseType="lpstr">
      <vt:lpstr>Arial</vt:lpstr>
      <vt:lpstr>Lucida Sans Unicode</vt:lpstr>
      <vt:lpstr>Wingdings 3</vt:lpstr>
      <vt:lpstr>Verdana</vt:lpstr>
      <vt:lpstr>Wingdings 2</vt:lpstr>
      <vt:lpstr>Calibri</vt:lpstr>
      <vt:lpstr>Открытая</vt:lpstr>
      <vt:lpstr>Открытая</vt:lpstr>
      <vt:lpstr>Открытая</vt:lpstr>
      <vt:lpstr>Открытая</vt:lpstr>
      <vt:lpstr>Открытая</vt:lpstr>
      <vt:lpstr>Открытая</vt:lpstr>
      <vt:lpstr>Открытая</vt:lpstr>
      <vt:lpstr>Открытая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Химиялық анализ әдістері. Гравиметрия және тетриметрия</dc:title>
  <dc:creator>СҰЛТАН И САЯТ БРАТЬЯ</dc:creator>
  <cp:lastModifiedBy>Student</cp:lastModifiedBy>
  <cp:revision>11</cp:revision>
  <dcterms:created xsi:type="dcterms:W3CDTF">2013-02-12T11:01:18Z</dcterms:created>
  <dcterms:modified xsi:type="dcterms:W3CDTF">2013-05-02T08:43:50Z</dcterms:modified>
</cp:coreProperties>
</file>