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81" r:id="rId2"/>
    <p:sldId id="261"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2" r:id="rId22"/>
    <p:sldId id="283" r:id="rId23"/>
    <p:sldId id="284" r:id="rId24"/>
    <p:sldId id="285" r:id="rId25"/>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0963"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F9A1C6BE-B18B-4D5A-9956-D19F432AC492}" type="datetimeFigureOut">
              <a:rPr lang="ru-RU"/>
              <a:pPr/>
              <a:t>02.05.2013</a:t>
            </a:fld>
            <a:endParaRPr lang="ru-RU"/>
          </a:p>
        </p:txBody>
      </p:sp>
      <p:sp>
        <p:nvSpPr>
          <p:cNvPr id="40964"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0966"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0967"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46E83A1-86DF-455E-83C6-214E20CA35F2}"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42"/>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159" y="0"/>
              <a:ext cx="9143396" cy="6858000"/>
              <a:chOff x="159" y="0"/>
              <a:chExt cx="9143396" cy="6858000"/>
            </a:xfrm>
          </p:grpSpPr>
          <p:grpSp>
            <p:nvGrpSpPr>
              <p:cNvPr id="28" name="Group 4"/>
              <p:cNvGrpSpPr>
                <a:grpSpLocks/>
              </p:cNvGrpSpPr>
              <p:nvPr/>
            </p:nvGrpSpPr>
            <p:grpSpPr bwMode="auto">
              <a:xfrm>
                <a:off x="159" y="0"/>
                <a:ext cx="2514434" cy="6858000"/>
                <a:chOff x="159" y="0"/>
                <a:chExt cx="2514434" cy="6858000"/>
              </a:xfrm>
            </p:grpSpPr>
            <p:sp>
              <p:nvSpPr>
                <p:cNvPr id="40" name="Rectangle 114"/>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406" y="0"/>
                <a:ext cx="2514434" cy="6858000"/>
                <a:chOff x="-504" y="0"/>
                <a:chExt cx="2514434" cy="6858000"/>
              </a:xfrm>
            </p:grpSpPr>
            <p:sp>
              <p:nvSpPr>
                <p:cNvPr id="37" name="Rectangle 84"/>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85"/>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113"/>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9121" y="0"/>
                <a:ext cx="2514434" cy="6858000"/>
                <a:chOff x="445" y="0"/>
                <a:chExt cx="2514434" cy="6858000"/>
              </a:xfrm>
            </p:grpSpPr>
            <p:sp>
              <p:nvSpPr>
                <p:cNvPr id="34"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80"/>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44"/>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50"/>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51"/>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52"/>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53"/>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4"/>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5"/>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56"/>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57"/>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58"/>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59"/>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0"/>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1"/>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2"/>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3"/>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4"/>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5"/>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66"/>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67"/>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68"/>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6"/>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9"/>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88"/>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vl1pPr>
          </a:lstStyle>
          <a:p>
            <a:pPr>
              <a:defRPr/>
            </a:pPr>
            <a:fld id="{FA8BE182-6F02-4621-9FED-19124724BC29}" type="datetime1">
              <a:rPr lang="ru-RU"/>
              <a:pPr>
                <a:defRPr/>
              </a:pPr>
              <a:t>02.05.2013</a:t>
            </a:fld>
            <a:endParaRPr lang="ru-RU"/>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lvl1pPr>
          </a:lstStyle>
          <a:p>
            <a:endParaRPr lang="ru-RU"/>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1394616B-DA92-4FBB-A473-FE341BF67A0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B793A95-ACF2-432A-91CA-406C921030BF}"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9FE7FA20-4903-4294-B848-5062C4BD21A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7879545B-F509-45B5-813E-6A260BA5BF66}"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4C2E282A-286A-4CAF-8BA8-ABA0862FB38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0B87C491-1327-44D1-961E-E5E51F62BE68}"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278B45DE-1401-49AB-81E6-7E0FD48CAB5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FC7BBED6-635E-434B-9FBE-FB5C602B3BE6}" type="datetime1">
              <a:rPr lang="ru-RU"/>
              <a:pPr>
                <a:defRPr/>
              </a:pPr>
              <a:t>02.05.2013</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C913B251-C7EA-4783-B90E-349E16BA652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0DE9A33C-0B01-450D-B588-4E4B57D41D00}" type="datetime1">
              <a:rPr lang="ru-RU"/>
              <a:pPr>
                <a:defRPr/>
              </a:pPr>
              <a:t>02.05.2013</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9A2A20B6-84DF-4D07-BC4B-C77A0910210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1A9985C3-E876-4482-A0E1-C505BC5D560E}" type="datetime1">
              <a:rPr lang="ru-RU"/>
              <a:pPr>
                <a:defRPr/>
              </a:pPr>
              <a:t>02.05.2013</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pPr>
              <a:defRPr/>
            </a:pPr>
            <a:fld id="{C782CB10-1619-4784-8FAD-0E47344740A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AE377DD3-D527-4A22-8E0F-0C713937EDF6}" type="datetime1">
              <a:rPr lang="ru-RU"/>
              <a:pPr>
                <a:defRPr/>
              </a:pPr>
              <a:t>02.05.2013</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060FDAB6-E639-44D9-84B8-833B0E43F0D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8E41BDE-1BDD-4A16-B7B7-88AA8B21448F}" type="datetime1">
              <a:rPr lang="ru-RU"/>
              <a:pPr>
                <a:defRPr/>
              </a:pPr>
              <a:t>02.05.2013</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C1CB2B6F-305C-47E4-82A2-2AA1E2F05B4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83"/>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80"/>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81"/>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82"/>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79"/>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4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4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5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5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5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5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58"/>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59"/>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1"/>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2"/>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3"/>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4"/>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5"/>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6"/>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67"/>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68"/>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69"/>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70"/>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56"/>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57"/>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60"/>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8" name="Date Placeholder 4"/>
          <p:cNvSpPr>
            <a:spLocks noGrp="1"/>
          </p:cNvSpPr>
          <p:nvPr>
            <p:ph type="dt" sz="half" idx="10"/>
          </p:nvPr>
        </p:nvSpPr>
        <p:spPr/>
        <p:txBody>
          <a:bodyPr/>
          <a:lstStyle>
            <a:lvl1pPr>
              <a:defRPr/>
            </a:lvl1pPr>
          </a:lstStyle>
          <a:p>
            <a:pPr>
              <a:defRPr/>
            </a:pPr>
            <a:fld id="{0C1FD4BF-480E-4E22-998C-0859CAAE0104}" type="datetime1">
              <a:rPr lang="ru-RU"/>
              <a:pPr>
                <a:defRPr/>
              </a:pPr>
              <a:t>02.05.2013</a:t>
            </a:fld>
            <a:endParaRPr lang="ru-RU"/>
          </a:p>
        </p:txBody>
      </p:sp>
      <p:sp>
        <p:nvSpPr>
          <p:cNvPr id="49" name="Slide Number Placeholder 6"/>
          <p:cNvSpPr>
            <a:spLocks noGrp="1"/>
          </p:cNvSpPr>
          <p:nvPr>
            <p:ph type="sldNum" sz="quarter" idx="11"/>
          </p:nvPr>
        </p:nvSpPr>
        <p:spPr/>
        <p:txBody>
          <a:bodyPr/>
          <a:lstStyle>
            <a:lvl1pPr>
              <a:defRPr/>
            </a:lvl1pPr>
          </a:lstStyle>
          <a:p>
            <a:pPr>
              <a:defRPr/>
            </a:pPr>
            <a:fld id="{1D35400D-DDD8-468C-BD20-F78D6359CF8B}" type="slidenum">
              <a:rPr lang="ru-RU"/>
              <a:pPr>
                <a:defRPr/>
              </a:pPr>
              <a:t>‹#›</a:t>
            </a:fld>
            <a:endParaRPr lang="ru-RU"/>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86"/>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83"/>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84"/>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85"/>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80"/>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81"/>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82"/>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77"/>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78"/>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79"/>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4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4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4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4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4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5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5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59"/>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60"/>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61"/>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62"/>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63"/>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64"/>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65"/>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66"/>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67"/>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68"/>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69"/>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70"/>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71"/>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72"/>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73"/>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9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10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101"/>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10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8" name="Date Placeholder 4"/>
          <p:cNvSpPr>
            <a:spLocks noGrp="1"/>
          </p:cNvSpPr>
          <p:nvPr>
            <p:ph type="dt" sz="half" idx="10"/>
          </p:nvPr>
        </p:nvSpPr>
        <p:spPr/>
        <p:txBody>
          <a:bodyPr/>
          <a:lstStyle>
            <a:lvl1pPr>
              <a:defRPr/>
            </a:lvl1pPr>
          </a:lstStyle>
          <a:p>
            <a:pPr>
              <a:defRPr/>
            </a:pPr>
            <a:fld id="{D2EBBCF4-B673-4F0B-A30B-3D0BED986376}" type="datetime1">
              <a:rPr lang="ru-RU"/>
              <a:pPr>
                <a:defRPr/>
              </a:pPr>
              <a:t>02.05.2013</a:t>
            </a:fld>
            <a:endParaRPr lang="ru-RU"/>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endParaRPr lang="ru-RU"/>
          </a:p>
        </p:txBody>
      </p:sp>
      <p:sp>
        <p:nvSpPr>
          <p:cNvPr id="50" name="Slide Number Placeholder 6"/>
          <p:cNvSpPr>
            <a:spLocks noGrp="1"/>
          </p:cNvSpPr>
          <p:nvPr>
            <p:ph type="sldNum" sz="quarter" idx="12"/>
          </p:nvPr>
        </p:nvSpPr>
        <p:spPr/>
        <p:txBody>
          <a:bodyPr/>
          <a:lstStyle>
            <a:lvl1pPr>
              <a:defRPr/>
            </a:lvl1pPr>
          </a:lstStyle>
          <a:p>
            <a:pPr>
              <a:defRPr/>
            </a:pPr>
            <a:fld id="{60081732-1BA9-4D13-A67D-8F73B642DBD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31" name="Text Placeholder 2"/>
          <p:cNvSpPr>
            <a:spLocks noGrp="1"/>
          </p:cNvSpPr>
          <p:nvPr>
            <p:ph type="body" idx="1"/>
          </p:nvPr>
        </p:nvSpPr>
        <p:spPr bwMode="auto">
          <a:xfrm>
            <a:off x="1042988" y="2324100"/>
            <a:ext cx="6777037" cy="3508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defRPr>
            </a:lvl1pPr>
          </a:lstStyle>
          <a:p>
            <a:pPr>
              <a:defRPr/>
            </a:pPr>
            <a:fld id="{F4A1F461-D0D7-4C05-A1BE-772144ACCFEC}" type="datetime1">
              <a:rPr lang="ru-RU"/>
              <a:pPr>
                <a:defRPr/>
              </a:pPr>
              <a:t>02.05.2013</a:t>
            </a:fld>
            <a:endParaRPr lang="ru-RU"/>
          </a:p>
        </p:txBody>
      </p:sp>
      <p:sp>
        <p:nvSpPr>
          <p:cNvPr id="5" name="Footer Placeholder 4"/>
          <p:cNvSpPr>
            <a:spLocks noGrp="1"/>
          </p:cNvSpPr>
          <p:nvPr>
            <p:ph type="ftr" sz="quarter" idx="3"/>
          </p:nvPr>
        </p:nvSpPr>
        <p:spPr>
          <a:xfrm>
            <a:off x="4641850" y="5851525"/>
            <a:ext cx="350202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accent1"/>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defRPr>
            </a:lvl1pPr>
          </a:lstStyle>
          <a:p>
            <a:pPr>
              <a:defRPr/>
            </a:pPr>
            <a:fld id="{D978DA69-6931-4200-925C-52BF711807B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73" r:id="rId8"/>
    <p:sldLayoutId id="2147483674" r:id="rId9"/>
    <p:sldLayoutId id="2147483665" r:id="rId10"/>
    <p:sldLayoutId id="2147483664" r:id="rId11"/>
  </p:sldLayoutIdLst>
  <p:hf hdr="0" ftr="0" dt="0"/>
  <p:txStyles>
    <p:titleStyle>
      <a:lvl1pPr algn="l" rtl="0" eaLnBrk="0" fontAlgn="base" hangingPunct="0">
        <a:spcBef>
          <a:spcPct val="0"/>
        </a:spcBef>
        <a:spcAft>
          <a:spcPct val="0"/>
        </a:spcAft>
        <a:defRPr sz="4000" kern="1200">
          <a:solidFill>
            <a:schemeClr val="accent1"/>
          </a:solidFill>
          <a:latin typeface="+mj-lt"/>
          <a:ea typeface="+mj-ea"/>
          <a:cs typeface="+mj-cs"/>
        </a:defRPr>
      </a:lvl1pPr>
      <a:lvl2pPr algn="l" rtl="0" eaLnBrk="0" fontAlgn="base" hangingPunct="0">
        <a:spcBef>
          <a:spcPct val="0"/>
        </a:spcBef>
        <a:spcAft>
          <a:spcPct val="0"/>
        </a:spcAft>
        <a:defRPr sz="4000">
          <a:solidFill>
            <a:schemeClr val="accent1"/>
          </a:solidFill>
          <a:latin typeface="Century Gothic" pitchFamily="34" charset="0"/>
        </a:defRPr>
      </a:lvl2pPr>
      <a:lvl3pPr algn="l" rtl="0" eaLnBrk="0" fontAlgn="base" hangingPunct="0">
        <a:spcBef>
          <a:spcPct val="0"/>
        </a:spcBef>
        <a:spcAft>
          <a:spcPct val="0"/>
        </a:spcAft>
        <a:defRPr sz="4000">
          <a:solidFill>
            <a:schemeClr val="accent1"/>
          </a:solidFill>
          <a:latin typeface="Century Gothic" pitchFamily="34" charset="0"/>
        </a:defRPr>
      </a:lvl3pPr>
      <a:lvl4pPr algn="l" rtl="0" eaLnBrk="0" fontAlgn="base" hangingPunct="0">
        <a:spcBef>
          <a:spcPct val="0"/>
        </a:spcBef>
        <a:spcAft>
          <a:spcPct val="0"/>
        </a:spcAft>
        <a:defRPr sz="4000">
          <a:solidFill>
            <a:schemeClr val="accent1"/>
          </a:solidFill>
          <a:latin typeface="Century Gothic" pitchFamily="34" charset="0"/>
        </a:defRPr>
      </a:lvl4pPr>
      <a:lvl5pPr algn="l" rtl="0" eaLnBrk="0" fontAlgn="base" hangingPunct="0">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kk.wikipedia.org/wiki/%D0%AD%D0%BB%D0%B5%D0%BA%D1%82%D1%80%D0%BE%D0%B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kk.wikipedia.org/wiki/%D0%AD%D0%BB%D0%B5%D0%BA%D1%82%D1%80%D0%BE%D0%B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kk.wikipedia.org/wiki/%D0%90%D0%B2%D0%BE%D0%B3%D0%B0%D0%B4%D1%80%D0%BE_%D1%81%D0%B0%D0%BD%D1%8B" TargetMode="External"/><Relationship Id="rId2" Type="http://schemas.openxmlformats.org/officeDocument/2006/relationships/hyperlink" Target="http://kk.wikipedia.org/wiki/%D0%AD%D0%BB%D0%B5%D0%BA%D1%82%D1%80%D0%BE%D0%BB%D0%B8%D0%B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kk.wikipedia.org/wiki/%D0%9A%D0%BE%D0%BD%D0%B4%D1%83%D0%BA%D1%82%D0%BE%D0%BC%D0%B5%D1%82%D1%80%D0%B8%D1%8F" TargetMode="External"/><Relationship Id="rId2" Type="http://schemas.openxmlformats.org/officeDocument/2006/relationships/hyperlink" Target="http://kk.wikipedia.org/wiki/%D0%9F%D0%BE%D1%82%D0%B5%D0%BD%D1%86%D0%B8%D0%BE%D0%BC%D0%B5%D1%82%D1%80%D0%B8%D1%8F" TargetMode="External"/><Relationship Id="rId1" Type="http://schemas.openxmlformats.org/officeDocument/2006/relationships/slideLayout" Target="../slideLayouts/slideLayout2.xml"/><Relationship Id="rId6" Type="http://schemas.openxmlformats.org/officeDocument/2006/relationships/hyperlink" Target="http://kk.wikipedia.org/w/index.php?title=%D0%94%D0%B8%D1%8D%D0%BB%D0%B5%D0%BA%D1%82%D1%80%D0%BE%D0%BC%D0%B5%D1%82%D1%80%D0%B8%D1%8F&amp;action=edit&amp;redlink=1" TargetMode="External"/><Relationship Id="rId5" Type="http://schemas.openxmlformats.org/officeDocument/2006/relationships/hyperlink" Target="http://kk.wikipedia.org/w/index.php?title=%D0%9A%D1%83%D0%BB%D0%BE%D0%BD%D0%BE%D0%BC%D0%B5%D1%82%D1%80%D0%B8%D1%8F&amp;action=edit&amp;redlink=1" TargetMode="External"/><Relationship Id="rId4" Type="http://schemas.openxmlformats.org/officeDocument/2006/relationships/hyperlink" Target="http://kk.wikipedia.org/wiki/%D0%9F%D0%BE%D0%BB%D1%8F%D1%80%D0%BE%D0%B3%D1%80%D0%B0%D1%84%D0%B8%D1%8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kk.wikipedia.org/wiki/%D0%AD%D0%BB%D0%B5%D0%BA%D1%82%D1%80%D0%BE%D0%B4" TargetMode="External"/><Relationship Id="rId2" Type="http://schemas.openxmlformats.org/officeDocument/2006/relationships/hyperlink" Target="http://kk.wikipedia.org/wiki/%D0%9F%D0%BE%D0%BB%D1%8F%D1%80%D0%B8%D0%B7%D0%B0%D1%86%D0%B8%D1%8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777D8975-C7BE-41CD-AA54-172B8B41A1C4}" type="slidenum">
              <a:rPr lang="ru-RU"/>
              <a:pPr>
                <a:defRPr/>
              </a:pPr>
              <a:t>1</a:t>
            </a:fld>
            <a:endParaRPr lang="ru-RU"/>
          </a:p>
        </p:txBody>
      </p:sp>
      <p:sp>
        <p:nvSpPr>
          <p:cNvPr id="13313" name="Заголовок 1"/>
          <p:cNvSpPr>
            <a:spLocks noGrp="1"/>
          </p:cNvSpPr>
          <p:nvPr>
            <p:ph type="title"/>
          </p:nvPr>
        </p:nvSpPr>
        <p:spPr>
          <a:xfrm rot="19795568">
            <a:off x="657225" y="1622425"/>
            <a:ext cx="7742238" cy="2120900"/>
          </a:xfrm>
        </p:spPr>
        <p:txBody>
          <a:bodyPr/>
          <a:lstStyle/>
          <a:p>
            <a:pPr algn="ctr" eaLnBrk="1" hangingPunct="1">
              <a:lnSpc>
                <a:spcPct val="115000"/>
              </a:lnSpc>
              <a:spcAft>
                <a:spcPts val="125"/>
              </a:spcAft>
            </a:pPr>
            <a:r>
              <a:rPr lang="kk-KZ" sz="2800" b="1" i="1" smtClean="0">
                <a:solidFill>
                  <a:srgbClr val="00B050"/>
                </a:solidFill>
                <a:latin typeface="Arial" charset="0"/>
                <a:cs typeface="Times New Roman" pitchFamily="18" charset="0"/>
              </a:rPr>
              <a:t>Электрохимия. Электродық потенциал. Гальваникалық элемент. Индикаторлық электрод және салыстыру электроды№ Тура потенциометрия (рНөметрия. Йонометрия). </a:t>
            </a:r>
            <a:endParaRPr lang="ru-RU" sz="3600" b="1" i="1" smtClean="0">
              <a:solidFill>
                <a:srgbClr val="00B050"/>
              </a:solidFill>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4E14363A-B0AB-47ED-A4EE-7D816C9632F1}" type="slidenum">
              <a:rPr lang="ru-RU"/>
              <a:pPr>
                <a:defRPr/>
              </a:pPr>
              <a:t>10</a:t>
            </a:fld>
            <a:endParaRPr lang="ru-RU"/>
          </a:p>
        </p:txBody>
      </p:sp>
      <p:sp>
        <p:nvSpPr>
          <p:cNvPr id="22529" name="Заголовок 1"/>
          <p:cNvSpPr>
            <a:spLocks noGrp="1"/>
          </p:cNvSpPr>
          <p:nvPr>
            <p:ph type="title"/>
          </p:nvPr>
        </p:nvSpPr>
        <p:spPr>
          <a:xfrm>
            <a:off x="1619250" y="333375"/>
            <a:ext cx="7024688" cy="1143000"/>
          </a:xfrm>
        </p:spPr>
        <p:txBody>
          <a:bodyPr/>
          <a:lstStyle/>
          <a:p>
            <a:pPr eaLnBrk="1" hangingPunct="1"/>
            <a:r>
              <a:rPr lang="kk-KZ" b="1" i="1" smtClean="0"/>
              <a:t>Электрогравиметрия</a:t>
            </a:r>
            <a:endParaRPr lang="ru-RU" b="1" i="1" smtClean="0"/>
          </a:p>
        </p:txBody>
      </p:sp>
      <p:sp>
        <p:nvSpPr>
          <p:cNvPr id="3" name="Объект 2"/>
          <p:cNvSpPr>
            <a:spLocks noGrp="1"/>
          </p:cNvSpPr>
          <p:nvPr>
            <p:ph idx="1"/>
          </p:nvPr>
        </p:nvSpPr>
        <p:spPr>
          <a:xfrm>
            <a:off x="755650" y="1628775"/>
            <a:ext cx="7488238" cy="4419600"/>
          </a:xfrm>
        </p:spPr>
        <p:txBody>
          <a:bodyPr rtlCol="0">
            <a:normAutofit fontScale="92500" lnSpcReduction="10000"/>
          </a:bodyPr>
          <a:lstStyle/>
          <a:p>
            <a:pPr indent="-274320" eaLnBrk="1" fontAlgn="auto" hangingPunct="1">
              <a:spcAft>
                <a:spcPts val="0"/>
              </a:spcAft>
              <a:defRPr/>
            </a:pPr>
            <a:r>
              <a:rPr lang="kk-KZ" dirty="0" smtClean="0">
                <a:solidFill>
                  <a:srgbClr val="00B050"/>
                </a:solidFill>
                <a:latin typeface="Times New Roman" pitchFamily="18" charset="0"/>
                <a:cs typeface="Times New Roman" pitchFamily="18" charset="0"/>
              </a:rPr>
              <a:t>Сыртқы не ішкі потенциал әсерінен жұмыс істеп тұрған электродтың беткі қабатына металдардын, оксидтердің немесе еритін тұздардың шөгуіне негізделген. Бұл әдістегі сапалық заттың шамасын анықтау шөгіндісі бар немесе жоқ </a:t>
            </a:r>
            <a:r>
              <a:rPr lang="kk-KZ" dirty="0" smtClean="0">
                <a:solidFill>
                  <a:srgbClr val="00B050"/>
                </a:solidFill>
                <a:latin typeface="Times New Roman" pitchFamily="18" charset="0"/>
                <a:cs typeface="Times New Roman" pitchFamily="18" charset="0"/>
                <a:hlinkClick r:id="rId2" tooltip="Электрод"/>
              </a:rPr>
              <a:t>электрод</a:t>
            </a:r>
            <a:r>
              <a:rPr lang="kk-KZ" dirty="0" smtClean="0">
                <a:solidFill>
                  <a:srgbClr val="00B050"/>
                </a:solidFill>
                <a:latin typeface="Times New Roman" pitchFamily="18" charset="0"/>
                <a:cs typeface="Times New Roman" pitchFamily="18" charset="0"/>
              </a:rPr>
              <a:t> массасының айырмасын табуға сүйенеді.</a:t>
            </a:r>
            <a:endParaRPr lang="ru-RU" dirty="0" smtClean="0">
              <a:solidFill>
                <a:srgbClr val="00B050"/>
              </a:solidFill>
              <a:latin typeface="Times New Roman" pitchFamily="18" charset="0"/>
              <a:cs typeface="Times New Roman" pitchFamily="18" charset="0"/>
            </a:endParaRPr>
          </a:p>
          <a:p>
            <a:pPr indent="-274320" eaLnBrk="1" fontAlgn="auto" hangingPunct="1">
              <a:spcAft>
                <a:spcPts val="0"/>
              </a:spcAft>
              <a:defRPr/>
            </a:pPr>
            <a:r>
              <a:rPr lang="kk-KZ" dirty="0" smtClean="0">
                <a:solidFill>
                  <a:srgbClr val="00B050"/>
                </a:solidFill>
                <a:latin typeface="Times New Roman" pitchFamily="18" charset="0"/>
                <a:cs typeface="Times New Roman" pitchFamily="18" charset="0"/>
              </a:rPr>
              <a:t>Әрбір топтағы электрохимиялық әдістер келесі тарауларда толық қарастырылады. Олардын арасында тек диэлектрометрлік әдіс қана жоқ. Алдын ала оларда кездесетін кейбір терминдер мен амалдарды қысқаша түсіндірме түрінде қарастырайык, электрохимиядағы өлшемдер мен атаулар халықаралық бірліктер жүйесі бойынша алынған.</a:t>
            </a:r>
            <a:endParaRPr lang="ru-RU" dirty="0" smtClean="0">
              <a:solidFill>
                <a:srgbClr val="00B050"/>
              </a:solidFill>
              <a:latin typeface="Times New Roman" pitchFamily="18" charset="0"/>
              <a:cs typeface="Times New Roman" pitchFamily="18" charset="0"/>
            </a:endParaRPr>
          </a:p>
          <a:p>
            <a:pPr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C823FDDA-2850-419C-9BC5-880AED1084DC}" type="slidenum">
              <a:rPr lang="ru-RU"/>
              <a:pPr>
                <a:defRPr/>
              </a:pPr>
              <a:t>11</a:t>
            </a:fld>
            <a:endParaRPr lang="ru-RU"/>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kk-KZ" b="1" i="1" dirty="0" smtClean="0"/>
              <a:t>Гальваникалық элементтің кернеуі</a:t>
            </a:r>
            <a:endParaRPr lang="ru-RU" b="1" i="1" dirty="0"/>
          </a:p>
        </p:txBody>
      </p:sp>
      <p:sp>
        <p:nvSpPr>
          <p:cNvPr id="3" name="Объект 2"/>
          <p:cNvSpPr>
            <a:spLocks noGrp="1"/>
          </p:cNvSpPr>
          <p:nvPr>
            <p:ph idx="1"/>
          </p:nvPr>
        </p:nvSpPr>
        <p:spPr>
          <a:xfrm>
            <a:off x="1042988" y="2324100"/>
            <a:ext cx="7200900" cy="3913188"/>
          </a:xfrm>
        </p:spPr>
        <p:txBody>
          <a:bodyPr rtlCol="0">
            <a:normAutofit fontScale="85000" lnSpcReduction="10000"/>
          </a:bodyPr>
          <a:lstStyle/>
          <a:p>
            <a:pPr indent="-274320" eaLnBrk="1" fontAlgn="auto" hangingPunct="1">
              <a:spcAft>
                <a:spcPts val="0"/>
              </a:spcAft>
              <a:defRPr/>
            </a:pPr>
            <a:r>
              <a:rPr lang="kk-KZ" b="1" i="1" dirty="0" smtClean="0">
                <a:solidFill>
                  <a:srgbClr val="00B050"/>
                </a:solidFill>
              </a:rPr>
              <a:t>Гальваникалық элементтің кернеуі Е танбасымен белгіленеді де, вольтпен (В) өлшенеді. Бұл электр тізбегінің бүкіл бойымен заряд қозғалған кезде электрлік жұмыстың заряд шамасынын қатынасына тең физикалық шаманы айтады: </a:t>
            </a:r>
            <a:r>
              <a:rPr lang="ru-RU" b="1" i="1" dirty="0" smtClean="0">
                <a:solidFill>
                  <a:srgbClr val="00B050"/>
                </a:solidFill>
              </a:rPr>
              <a:t> </a:t>
            </a:r>
            <a:r>
              <a:rPr lang="kk-KZ" b="1" i="1" dirty="0" smtClean="0">
                <a:solidFill>
                  <a:srgbClr val="00B050"/>
                </a:solidFill>
              </a:rPr>
              <a:t>.</a:t>
            </a:r>
            <a:endParaRPr lang="ru-RU" b="1" i="1" dirty="0" smtClean="0">
              <a:solidFill>
                <a:srgbClr val="00B050"/>
              </a:solidFill>
            </a:endParaRPr>
          </a:p>
          <a:p>
            <a:pPr indent="-274320" eaLnBrk="1" fontAlgn="auto" hangingPunct="1">
              <a:spcAft>
                <a:spcPts val="0"/>
              </a:spcAft>
              <a:defRPr/>
            </a:pPr>
            <a:r>
              <a:rPr lang="kk-KZ" b="1" i="1" dirty="0" smtClean="0">
                <a:solidFill>
                  <a:srgbClr val="00B050"/>
                </a:solidFill>
              </a:rPr>
              <a:t>Егер сыртқы тізбектегі электр тоғы сол жақтағы электродтан оңға қарай ағатын болса, онда Е мәні оң деп есептелінеді. Сол электрод φm элементтің теріс полюсі болады, оның маңында тотығу реакциясы (электрондарды жоғалту) жүреді, ал оң жақтағы электрод оң полюс (φ0) болып есептеледі, оның маңында тотықсыздану реакциясы жүреді Е = φ0-φm</a:t>
            </a:r>
            <a:endParaRPr lang="ru-RU" b="1" i="1" dirty="0" smtClean="0">
              <a:solidFill>
                <a:srgbClr val="00B050"/>
              </a:solidFill>
            </a:endParaRPr>
          </a:p>
          <a:p>
            <a:pPr indent="-274320" eaLnBrk="1" fontAlgn="auto" hangingPunct="1">
              <a:spcAft>
                <a:spcPts val="0"/>
              </a:spcAft>
              <a:defRPr/>
            </a:pPr>
            <a:endParaRPr lang="ru-RU" b="1" i="1" dirty="0">
              <a:solidFill>
                <a:srgbClr val="00B050"/>
              </a:solidFill>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48FC8480-9E78-4666-A086-B73D85353D45}" type="slidenum">
              <a:rPr lang="ru-RU"/>
              <a:pPr>
                <a:defRPr/>
              </a:pPr>
              <a:t>12</a:t>
            </a:fld>
            <a:endParaRPr lang="ru-RU"/>
          </a:p>
        </p:txBody>
      </p:sp>
      <p:sp>
        <p:nvSpPr>
          <p:cNvPr id="3" name="Объект 2"/>
          <p:cNvSpPr>
            <a:spLocks noGrp="1"/>
          </p:cNvSpPr>
          <p:nvPr>
            <p:ph idx="1"/>
          </p:nvPr>
        </p:nvSpPr>
        <p:spPr>
          <a:xfrm>
            <a:off x="971550" y="981075"/>
            <a:ext cx="7129463" cy="4922838"/>
          </a:xfrm>
        </p:spPr>
        <p:txBody>
          <a:bodyPr rtlCol="0">
            <a:normAutofit fontScale="92500"/>
          </a:bodyPr>
          <a:lstStyle/>
          <a:p>
            <a:pPr indent="-274320" algn="ctr" eaLnBrk="1" fontAlgn="auto" hangingPunct="1">
              <a:spcAft>
                <a:spcPts val="0"/>
              </a:spcAft>
              <a:defRPr/>
            </a:pPr>
            <a:r>
              <a:rPr lang="kk-KZ" b="1" i="1" dirty="0" smtClean="0">
                <a:solidFill>
                  <a:srgbClr val="00B050"/>
                </a:solidFill>
              </a:rPr>
              <a:t>«Гальваникалық элементтің электр козғаушы күші» деген термин ұсынылмағанмен, ол тарихи дамуды көрсететін сөз тіркесі ретінде қалды, өйткені ол көптеген ғылыми еңбектер мен оқулықтарда қалыптасқан, құлаққа үйреншікті, көңілге қонымды термин. Сондықтан да бұл сөз тіркесі, біздің оқулығымызда да сақталынып отыр. Мұндай пікір электродты потенциал (электродты кернеу) үшін де сақталады және ИЮПАК оны φ таңбасымен өрнектеуді ұсынады. Әйтсе де бұл шаманы Е таңбасы арқылы өрнектеу ыңғайлы, өйткені ол барлық оқулықтарда қабылданып, қалыптаскан.</a:t>
            </a:r>
            <a:endParaRPr lang="ru-RU" b="1" i="1" dirty="0" smtClean="0">
              <a:solidFill>
                <a:srgbClr val="00B050"/>
              </a:solidFill>
            </a:endParaRPr>
          </a:p>
          <a:p>
            <a:pPr indent="-274320" algn="ctr" eaLnBrk="1" fontAlgn="auto" hangingPunct="1">
              <a:spcAft>
                <a:spcPts val="0"/>
              </a:spcAft>
              <a:defRPr/>
            </a:pPr>
            <a:endParaRPr lang="ru-RU" b="1" i="1" dirty="0">
              <a:solidFill>
                <a:srgbClr val="00B050"/>
              </a:solidFill>
            </a:endParaRPr>
          </a:p>
        </p:txBody>
      </p:sp>
    </p:spTree>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66855409-3678-4501-81B6-A5C98FB998CA}" type="slidenum">
              <a:rPr lang="ru-RU"/>
              <a:pPr>
                <a:defRPr/>
              </a:pPr>
              <a:t>13</a:t>
            </a:fld>
            <a:endParaRPr lang="ru-RU"/>
          </a:p>
        </p:txBody>
      </p:sp>
      <p:sp>
        <p:nvSpPr>
          <p:cNvPr id="25601" name="Заголовок 1"/>
          <p:cNvSpPr>
            <a:spLocks noGrp="1"/>
          </p:cNvSpPr>
          <p:nvPr>
            <p:ph type="title"/>
          </p:nvPr>
        </p:nvSpPr>
        <p:spPr>
          <a:xfrm>
            <a:off x="1258888" y="333375"/>
            <a:ext cx="7026275" cy="1143000"/>
          </a:xfrm>
        </p:spPr>
        <p:txBody>
          <a:bodyPr/>
          <a:lstStyle/>
          <a:p>
            <a:pPr eaLnBrk="1" hangingPunct="1"/>
            <a:r>
              <a:rPr lang="kk-KZ" b="1" u="sng" smtClean="0"/>
              <a:t>Электродты потенциал</a:t>
            </a:r>
            <a:endParaRPr lang="ru-RU" b="1" u="sng" smtClean="0"/>
          </a:p>
        </p:txBody>
      </p:sp>
      <p:sp>
        <p:nvSpPr>
          <p:cNvPr id="3" name="Объект 2"/>
          <p:cNvSpPr>
            <a:spLocks noGrp="1"/>
          </p:cNvSpPr>
          <p:nvPr>
            <p:ph idx="1"/>
          </p:nvPr>
        </p:nvSpPr>
        <p:spPr>
          <a:xfrm>
            <a:off x="827088" y="1628775"/>
            <a:ext cx="7200900" cy="4752975"/>
          </a:xfrm>
        </p:spPr>
        <p:txBody>
          <a:bodyPr rtlCol="0">
            <a:normAutofit lnSpcReduction="10000"/>
          </a:bodyPr>
          <a:lstStyle/>
          <a:p>
            <a:pPr marL="68580" indent="0" algn="ctr" eaLnBrk="1" fontAlgn="auto" hangingPunct="1">
              <a:spcAft>
                <a:spcPts val="0"/>
              </a:spcAft>
              <a:buFont typeface="Wingdings 2" pitchFamily="18" charset="2"/>
              <a:buNone/>
              <a:defRPr/>
            </a:pPr>
            <a:r>
              <a:rPr lang="kk-KZ" dirty="0" smtClean="0">
                <a:solidFill>
                  <a:srgbClr val="00B050"/>
                </a:solidFill>
                <a:latin typeface="Arial" pitchFamily="34" charset="0"/>
                <a:cs typeface="Arial" pitchFamily="34" charset="0"/>
              </a:rPr>
              <a:t>Электродты потенциал да вольтпен (В) өлшенеді, электродпен және онымен жанасатын электролит арасындагы электростатикалық потенциалдардың айырмасы. Электродты потенциалдың пайда болуы оның беткі қабатында қос электр қабатының туындауымен байланысты.</a:t>
            </a:r>
            <a:endParaRPr lang="ru-RU"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dirty="0" smtClean="0">
                <a:solidFill>
                  <a:srgbClr val="00B050"/>
                </a:solidFill>
                <a:latin typeface="Arial" pitchFamily="34" charset="0"/>
                <a:cs typeface="Arial" pitchFamily="34" charset="0"/>
              </a:rPr>
              <a:t>Электродты потенциалдың абсолюттік мәнін анықтау мүмкін емес, сондықтан да электродты потенциалын нөлге тең деп қабылдайтын стандартты </a:t>
            </a:r>
            <a:r>
              <a:rPr lang="kk-KZ" dirty="0" smtClean="0">
                <a:solidFill>
                  <a:srgbClr val="00B050"/>
                </a:solidFill>
                <a:latin typeface="Arial" pitchFamily="34" charset="0"/>
                <a:cs typeface="Arial" pitchFamily="34" charset="0"/>
                <a:hlinkClick r:id="rId2" tooltip="Электрод"/>
              </a:rPr>
              <a:t>электрод</a:t>
            </a:r>
            <a:r>
              <a:rPr lang="kk-KZ" dirty="0" smtClean="0">
                <a:solidFill>
                  <a:srgbClr val="00B050"/>
                </a:solidFill>
                <a:latin typeface="Arial" pitchFamily="34" charset="0"/>
                <a:cs typeface="Arial" pitchFamily="34" charset="0"/>
              </a:rPr>
              <a:t> пен зерттелетін электродтан құрастырылған гальваникалық элементтің кернеуі өлшенеді.</a:t>
            </a:r>
            <a:endParaRPr lang="ru-RU" dirty="0" smtClean="0">
              <a:solidFill>
                <a:srgbClr val="00B050"/>
              </a:solidFill>
              <a:latin typeface="Arial" pitchFamily="34" charset="0"/>
              <a:cs typeface="Arial" pitchFamily="34" charset="0"/>
            </a:endParaRPr>
          </a:p>
          <a:p>
            <a:pPr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E7142038-240D-4D0A-9BE7-64878B6A30D2}" type="slidenum">
              <a:rPr lang="ru-RU"/>
              <a:pPr>
                <a:defRPr/>
              </a:pPr>
              <a:t>14</a:t>
            </a:fld>
            <a:endParaRPr lang="ru-RU"/>
          </a:p>
        </p:txBody>
      </p:sp>
      <p:sp>
        <p:nvSpPr>
          <p:cNvPr id="26625" name="Объект 2"/>
          <p:cNvSpPr>
            <a:spLocks noGrp="1"/>
          </p:cNvSpPr>
          <p:nvPr>
            <p:ph idx="1"/>
          </p:nvPr>
        </p:nvSpPr>
        <p:spPr>
          <a:xfrm>
            <a:off x="1042988" y="1125538"/>
            <a:ext cx="6985000" cy="4706937"/>
          </a:xfrm>
        </p:spPr>
        <p:txBody>
          <a:bodyPr/>
          <a:lstStyle/>
          <a:p>
            <a:pPr marL="68263" indent="0" eaLnBrk="1" hangingPunct="1">
              <a:buFont typeface="Wingdings 2" pitchFamily="18" charset="2"/>
              <a:buNone/>
            </a:pPr>
            <a:r>
              <a:rPr lang="kk-KZ" smtClean="0">
                <a:solidFill>
                  <a:srgbClr val="00B050"/>
                </a:solidFill>
                <a:latin typeface="Arial" charset="0"/>
                <a:cs typeface="Arial" charset="0"/>
              </a:rPr>
              <a:t>Қысымы 1 атом, иондарының Н+ (дэлірек айтқанда, Н30+) активтігі бірге тең болатын стандартты сутекті электродтың потенциалын φ0H кез келген температурада нөлге тең деп есептейді. Мұндай жағдайда өлшенетін гальваникалық элементтің электродты потенциалын (және оған сәйкес электродтікін) былай жазады:</a:t>
            </a:r>
            <a:endParaRPr lang="ru-RU" smtClean="0">
              <a:solidFill>
                <a:srgbClr val="00B050"/>
              </a:solidFill>
              <a:latin typeface="Arial" charset="0"/>
              <a:cs typeface="Arial" charset="0"/>
            </a:endParaRPr>
          </a:p>
          <a:p>
            <a:pPr marL="68263" indent="0" eaLnBrk="1" hangingPunct="1">
              <a:buFont typeface="Wingdings 2" pitchFamily="18" charset="2"/>
              <a:buNone/>
            </a:pPr>
            <a:r>
              <a:rPr lang="kk-KZ" smtClean="0">
                <a:solidFill>
                  <a:srgbClr val="00B050"/>
                </a:solidFill>
                <a:latin typeface="Arial" charset="0"/>
                <a:cs typeface="Arial" charset="0"/>
              </a:rPr>
              <a:t>Pt|H2| Н30+| |Си2+|Си</a:t>
            </a:r>
            <a:endParaRPr lang="ru-RU" smtClean="0">
              <a:solidFill>
                <a:srgbClr val="00B050"/>
              </a:solidFill>
              <a:latin typeface="Arial" charset="0"/>
              <a:cs typeface="Arial" charset="0"/>
            </a:endParaRPr>
          </a:p>
          <a:p>
            <a:pPr marL="68263" indent="0" eaLnBrk="1" hangingPunct="1">
              <a:buFont typeface="Wingdings 2" pitchFamily="18" charset="2"/>
              <a:buNone/>
            </a:pPr>
            <a:r>
              <a:rPr lang="kk-KZ" smtClean="0">
                <a:solidFill>
                  <a:srgbClr val="00B050"/>
                </a:solidFill>
                <a:latin typeface="Arial" charset="0"/>
                <a:cs typeface="Arial" charset="0"/>
              </a:rPr>
              <a:t>және мына формула бойынша есептейді:</a:t>
            </a:r>
            <a:endParaRPr lang="ru-RU" smtClean="0">
              <a:solidFill>
                <a:srgbClr val="00B050"/>
              </a:solidFill>
              <a:latin typeface="Arial" charset="0"/>
              <a:cs typeface="Arial" charset="0"/>
            </a:endParaRPr>
          </a:p>
          <a:p>
            <a:pPr marL="68263" indent="0" eaLnBrk="1" hangingPunct="1">
              <a:buFont typeface="Wingdings 2" pitchFamily="18" charset="2"/>
              <a:buNone/>
            </a:pPr>
            <a:r>
              <a:rPr lang="kk-KZ" smtClean="0">
                <a:solidFill>
                  <a:srgbClr val="00B050"/>
                </a:solidFill>
                <a:latin typeface="Arial" charset="0"/>
                <a:cs typeface="Arial" charset="0"/>
              </a:rPr>
              <a:t>Е0=φ0Cu/cu2+ -φ0Hφ0Cu/Cu2+=+0,33713</a:t>
            </a:r>
            <a:endParaRPr lang="ru-RU" smtClean="0">
              <a:solidFill>
                <a:srgbClr val="00B050"/>
              </a:solidFill>
              <a:latin typeface="Arial" charset="0"/>
              <a:cs typeface="Arial" charset="0"/>
            </a:endParaRPr>
          </a:p>
        </p:txBody>
      </p:sp>
    </p:spTree>
  </p:cSld>
  <p:clrMapOvr>
    <a:masterClrMapping/>
  </p:clrMapOvr>
  <p:transition spd="slow">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B421769D-1537-4A82-9DF0-47BAC2ED95D3}" type="slidenum">
              <a:rPr lang="ru-RU"/>
              <a:pPr>
                <a:defRPr/>
              </a:pPr>
              <a:t>15</a:t>
            </a:fld>
            <a:endParaRPr lang="ru-RU"/>
          </a:p>
        </p:txBody>
      </p:sp>
      <p:sp>
        <p:nvSpPr>
          <p:cNvPr id="3" name="Объект 2"/>
          <p:cNvSpPr>
            <a:spLocks noGrp="1"/>
          </p:cNvSpPr>
          <p:nvPr>
            <p:ph idx="1"/>
          </p:nvPr>
        </p:nvSpPr>
        <p:spPr>
          <a:xfrm>
            <a:off x="1042988" y="1052513"/>
            <a:ext cx="6777037" cy="4779962"/>
          </a:xfrm>
        </p:spPr>
        <p:txBody>
          <a:bodyPr rtlCol="0">
            <a:normAutofit/>
          </a:bodyPr>
          <a:lstStyle/>
          <a:p>
            <a:pPr marL="68580" indent="0" algn="ctr" eaLnBrk="1" fontAlgn="auto" hangingPunct="1">
              <a:spcAft>
                <a:spcPts val="0"/>
              </a:spcAft>
              <a:buFont typeface="Wingdings 2" pitchFamily="18" charset="2"/>
              <a:buNone/>
              <a:defRPr/>
            </a:pPr>
            <a:r>
              <a:rPr lang="kk-KZ" sz="2800" b="1" i="1" dirty="0" smtClean="0">
                <a:solidFill>
                  <a:srgbClr val="00B050"/>
                </a:solidFill>
              </a:rPr>
              <a:t>Демек, мыс элекгродындағы стандартты потенциал: φ0Cu/Cu2+=0,337В. Бұл оң шама болғандықтан, қосынды реакция:</a:t>
            </a:r>
            <a:endParaRPr lang="ru-RU" sz="2800" b="1" i="1" dirty="0" smtClean="0">
              <a:solidFill>
                <a:srgbClr val="00B050"/>
              </a:solidFill>
            </a:endParaRPr>
          </a:p>
          <a:p>
            <a:pPr marL="68580" indent="0" algn="ctr" eaLnBrk="1" fontAlgn="auto" hangingPunct="1">
              <a:spcAft>
                <a:spcPts val="0"/>
              </a:spcAft>
              <a:buFont typeface="Wingdings 2" pitchFamily="18" charset="2"/>
              <a:buNone/>
              <a:defRPr/>
            </a:pPr>
            <a:r>
              <a:rPr lang="kk-KZ" sz="2800" b="1" i="1" dirty="0" smtClean="0">
                <a:solidFill>
                  <a:srgbClr val="00B050"/>
                </a:solidFill>
              </a:rPr>
              <a:t>Cu2++ H2 + 2H2O = Cu + 2H3O+</a:t>
            </a:r>
            <a:endParaRPr lang="ru-RU" sz="2800" b="1" i="1" dirty="0" smtClean="0">
              <a:solidFill>
                <a:srgbClr val="00B050"/>
              </a:solidFill>
            </a:endParaRPr>
          </a:p>
          <a:p>
            <a:pPr marL="68580" indent="0" algn="ctr" eaLnBrk="1" fontAlgn="auto" hangingPunct="1">
              <a:spcAft>
                <a:spcPts val="0"/>
              </a:spcAft>
              <a:buFont typeface="Wingdings 2" pitchFamily="18" charset="2"/>
              <a:buNone/>
              <a:defRPr/>
            </a:pPr>
            <a:r>
              <a:rPr lang="kk-KZ" sz="2800" b="1" i="1" dirty="0" smtClean="0">
                <a:solidFill>
                  <a:srgbClr val="00B050"/>
                </a:solidFill>
              </a:rPr>
              <a:t>Бұл реакция өздігінен жүреді, ал ондағы оң электродта жүретін Cu2+ тотықсыздануы жартылай реакция түрінде жазылады:</a:t>
            </a:r>
            <a:endParaRPr lang="ru-RU" sz="2800" b="1" i="1" dirty="0" smtClean="0">
              <a:solidFill>
                <a:srgbClr val="00B050"/>
              </a:solidFill>
            </a:endParaRPr>
          </a:p>
          <a:p>
            <a:pPr marL="68580" indent="0" algn="ctr" eaLnBrk="1" fontAlgn="auto" hangingPunct="1">
              <a:spcAft>
                <a:spcPts val="0"/>
              </a:spcAft>
              <a:buFont typeface="Wingdings 2" pitchFamily="18" charset="2"/>
              <a:buNone/>
              <a:defRPr/>
            </a:pPr>
            <a:r>
              <a:rPr lang="kk-KZ" sz="2800" b="1" i="1" dirty="0" smtClean="0">
                <a:solidFill>
                  <a:srgbClr val="00B050"/>
                </a:solidFill>
              </a:rPr>
              <a:t>Cu2++2e =Сu0</a:t>
            </a:r>
            <a:endParaRPr lang="ru-RU" sz="2800" b="1" i="1" dirty="0" smtClean="0">
              <a:solidFill>
                <a:srgbClr val="00B050"/>
              </a:solidFill>
            </a:endParaRPr>
          </a:p>
          <a:p>
            <a:pPr indent="-274320" algn="ctr" eaLnBrk="1" fontAlgn="auto" hangingPunct="1">
              <a:spcAft>
                <a:spcPts val="0"/>
              </a:spcAft>
              <a:defRPr/>
            </a:pPr>
            <a:endParaRPr lang="ru-RU" sz="2800" b="1" i="1" dirty="0">
              <a:solidFill>
                <a:srgbClr val="00B050"/>
              </a:solidFill>
            </a:endParaRPr>
          </a:p>
        </p:txBody>
      </p:sp>
    </p:spTree>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558719B-10E9-4C43-B8F1-417AAE5EFE35}" type="slidenum">
              <a:rPr lang="ru-RU"/>
              <a:pPr>
                <a:defRPr/>
              </a:pPr>
              <a:t>16</a:t>
            </a:fld>
            <a:endParaRPr lang="ru-RU"/>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kk-KZ" b="1" i="1" u="sng" dirty="0" smtClean="0"/>
              <a:t>Заттың электрохимиялық эквиваленті</a:t>
            </a:r>
            <a:endParaRPr lang="ru-RU" b="1" i="1" u="sng" dirty="0"/>
          </a:p>
        </p:txBody>
      </p:sp>
      <p:sp>
        <p:nvSpPr>
          <p:cNvPr id="28674" name="Объект 2"/>
          <p:cNvSpPr>
            <a:spLocks noGrp="1"/>
          </p:cNvSpPr>
          <p:nvPr>
            <p:ph idx="1"/>
          </p:nvPr>
        </p:nvSpPr>
        <p:spPr>
          <a:xfrm>
            <a:off x="1042988" y="2324100"/>
            <a:ext cx="7129462" cy="3508375"/>
          </a:xfrm>
        </p:spPr>
        <p:txBody>
          <a:bodyPr/>
          <a:lstStyle/>
          <a:p>
            <a:pPr marL="68263" indent="0" eaLnBrk="1" hangingPunct="1">
              <a:buFont typeface="Wingdings 2" pitchFamily="18" charset="2"/>
              <a:buNone/>
            </a:pPr>
            <a:r>
              <a:rPr lang="kk-KZ" smtClean="0">
                <a:solidFill>
                  <a:srgbClr val="00B050"/>
                </a:solidFill>
                <a:latin typeface="Arial" charset="0"/>
                <a:cs typeface="Arial" charset="0"/>
              </a:rPr>
              <a:t>Заттың электрохимиялық эквиваленті деп электрод арқылы бір Кулон электр мөлшері өткенде бөлінетін зат мөлшерін айтады:</a:t>
            </a:r>
            <a:endParaRPr lang="ru-RU" smtClean="0">
              <a:solidFill>
                <a:srgbClr val="00B050"/>
              </a:solidFill>
              <a:latin typeface="Arial" charset="0"/>
              <a:cs typeface="Arial" charset="0"/>
            </a:endParaRPr>
          </a:p>
          <a:p>
            <a:pPr marL="68263" indent="0" eaLnBrk="1" hangingPunct="1">
              <a:buFont typeface="Wingdings 2" pitchFamily="18" charset="2"/>
              <a:buNone/>
            </a:pPr>
            <a:r>
              <a:rPr lang="kk-KZ" smtClean="0">
                <a:solidFill>
                  <a:srgbClr val="00B050"/>
                </a:solidFill>
                <a:latin typeface="Arial" charset="0"/>
                <a:cs typeface="Arial" charset="0"/>
              </a:rPr>
              <a:t>Mэх(B)=mь/Q.</a:t>
            </a:r>
            <a:endParaRPr lang="ru-RU" smtClean="0">
              <a:solidFill>
                <a:srgbClr val="00B050"/>
              </a:solidFill>
              <a:latin typeface="Arial" charset="0"/>
              <a:cs typeface="Arial" charset="0"/>
            </a:endParaRPr>
          </a:p>
          <a:p>
            <a:pPr marL="68263" indent="0" eaLnBrk="1" hangingPunct="1">
              <a:buFont typeface="Wingdings 2" pitchFamily="18" charset="2"/>
              <a:buNone/>
            </a:pPr>
            <a:r>
              <a:rPr lang="kk-KZ" smtClean="0">
                <a:solidFill>
                  <a:srgbClr val="00B050"/>
                </a:solidFill>
                <a:latin typeface="Arial" charset="0"/>
                <a:cs typeface="Arial" charset="0"/>
              </a:rPr>
              <a:t>мұндағы В - берілген зат, Мэх, - осы заттың электрохимиялық эквиваленттік массасы; mь - заттың массасы, Q - электр мөлшері. </a:t>
            </a:r>
            <a:endParaRPr lang="ru-RU" smtClean="0">
              <a:solidFill>
                <a:srgbClr val="00B050"/>
              </a:solidFill>
              <a:latin typeface="Arial" charset="0"/>
              <a:cs typeface="Arial" charset="0"/>
            </a:endParaRPr>
          </a:p>
        </p:txBody>
      </p:sp>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0ED1D29A-02C3-49C5-BB40-BFEEDAAE7860}" type="slidenum">
              <a:rPr lang="ru-RU"/>
              <a:pPr>
                <a:defRPr/>
              </a:pPr>
              <a:t>17</a:t>
            </a:fld>
            <a:endParaRPr lang="ru-RU"/>
          </a:p>
        </p:txBody>
      </p:sp>
      <p:sp>
        <p:nvSpPr>
          <p:cNvPr id="3" name="Объект 2"/>
          <p:cNvSpPr>
            <a:spLocks noGrp="1"/>
          </p:cNvSpPr>
          <p:nvPr>
            <p:ph idx="1"/>
          </p:nvPr>
        </p:nvSpPr>
        <p:spPr>
          <a:xfrm>
            <a:off x="1042988" y="908050"/>
            <a:ext cx="6777037" cy="4924425"/>
          </a:xfrm>
        </p:spPr>
        <p:txBody>
          <a:bodyPr rtlCol="0">
            <a:normAutofit lnSpcReduction="10000"/>
          </a:bodyPr>
          <a:lstStyle/>
          <a:p>
            <a:pPr indent="-274320" algn="ctr" eaLnBrk="1" fontAlgn="auto" hangingPunct="1">
              <a:spcAft>
                <a:spcPts val="0"/>
              </a:spcAft>
              <a:defRPr/>
            </a:pPr>
            <a:r>
              <a:rPr lang="kk-KZ" sz="2800" dirty="0" smtClean="0">
                <a:solidFill>
                  <a:srgbClr val="00B050"/>
                </a:solidFill>
                <a:latin typeface="Arial" pitchFamily="34" charset="0"/>
                <a:cs typeface="Arial" pitchFamily="34" charset="0"/>
              </a:rPr>
              <a:t>Мысалы, Мэх (Cu) = 3,294 * 10-4 г*Кл-1. Зат эквивалентінің молярлық массасы оның электр химиялық эквивалентіне пропорционал: Мэх(В) = Мэх(В) айталық, егер құрамында мыстың акваиондары болатын электролит арқылы Р мөлшеріндегі электр өтсе, онда электродта 96485/3,294к104 = 31,782 г/моль мыс электрохимиялық эквивалентінің мольдік массасы бөлінеді.</a:t>
            </a:r>
            <a:endParaRPr lang="ru-RU" sz="2800" dirty="0" smtClean="0">
              <a:solidFill>
                <a:srgbClr val="00B050"/>
              </a:solidFill>
              <a:latin typeface="Arial" pitchFamily="34" charset="0"/>
              <a:cs typeface="Arial" pitchFamily="34" charset="0"/>
            </a:endParaRPr>
          </a:p>
          <a:p>
            <a:pPr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3BC35FB5-3725-4844-AF41-E9BA85A71108}" type="slidenum">
              <a:rPr lang="ru-RU"/>
              <a:pPr>
                <a:defRPr/>
              </a:pPr>
              <a:t>18</a:t>
            </a:fld>
            <a:endParaRPr lang="ru-RU"/>
          </a:p>
        </p:txBody>
      </p:sp>
      <p:sp>
        <p:nvSpPr>
          <p:cNvPr id="30721" name="Заголовок 1"/>
          <p:cNvSpPr>
            <a:spLocks noGrp="1"/>
          </p:cNvSpPr>
          <p:nvPr>
            <p:ph type="title"/>
          </p:nvPr>
        </p:nvSpPr>
        <p:spPr>
          <a:xfrm>
            <a:off x="1908175" y="333375"/>
            <a:ext cx="7024688" cy="1143000"/>
          </a:xfrm>
        </p:spPr>
        <p:txBody>
          <a:bodyPr/>
          <a:lstStyle/>
          <a:p>
            <a:pPr eaLnBrk="1" hangingPunct="1"/>
            <a:r>
              <a:rPr lang="kk-KZ" b="1" i="1" smtClean="0">
                <a:latin typeface="Times New Roman" pitchFamily="18" charset="0"/>
                <a:cs typeface="Times New Roman" pitchFamily="18" charset="0"/>
              </a:rPr>
              <a:t>Фарадей тұрақтысы</a:t>
            </a:r>
            <a:endParaRPr lang="ru-RU" b="1" i="1" smtClean="0">
              <a:latin typeface="Times New Roman" pitchFamily="18" charset="0"/>
              <a:cs typeface="Times New Roman" pitchFamily="18" charset="0"/>
            </a:endParaRPr>
          </a:p>
        </p:txBody>
      </p:sp>
      <p:sp>
        <p:nvSpPr>
          <p:cNvPr id="30722" name="Объект 2"/>
          <p:cNvSpPr>
            <a:spLocks noGrp="1"/>
          </p:cNvSpPr>
          <p:nvPr>
            <p:ph idx="1"/>
          </p:nvPr>
        </p:nvSpPr>
        <p:spPr>
          <a:xfrm>
            <a:off x="1042988" y="1557338"/>
            <a:ext cx="6913562" cy="4608512"/>
          </a:xfrm>
        </p:spPr>
        <p:txBody>
          <a:bodyPr/>
          <a:lstStyle/>
          <a:p>
            <a:pPr eaLnBrk="1" hangingPunct="1"/>
            <a:r>
              <a:rPr lang="kk-KZ" smtClean="0">
                <a:solidFill>
                  <a:srgbClr val="00B050"/>
                </a:solidFill>
              </a:rPr>
              <a:t>Фарадей тұрақтысы (F таңбасымен белгіленіп, кл/моль өлшемімен есептелінеді) деп </a:t>
            </a:r>
            <a:r>
              <a:rPr lang="kk-KZ" smtClean="0">
                <a:solidFill>
                  <a:srgbClr val="00B050"/>
                </a:solidFill>
                <a:hlinkClick r:id="rId2" tooltip="Электролиз"/>
              </a:rPr>
              <a:t>электролиз</a:t>
            </a:r>
            <a:r>
              <a:rPr lang="kk-KZ" smtClean="0">
                <a:solidFill>
                  <a:srgbClr val="00B050"/>
                </a:solidFill>
              </a:rPr>
              <a:t> кезінде берілген эквиваленттердің бір моль зат мөлшерін бөлуге қажетті электр мөлшері В : IF - 96484,56 ± 0,27 Кл/моль, бір фарадей, бір моль мөлшеріндегі электрондардың заряды, яғни IF =NA e. Кейде бұл тұрақтыны Фарадей саны деп те атайды және ол электр заряды мен </a:t>
            </a:r>
            <a:r>
              <a:rPr lang="kk-KZ" smtClean="0">
                <a:solidFill>
                  <a:srgbClr val="00B050"/>
                </a:solidFill>
                <a:hlinkClick r:id="rId3" tooltip="Авогадро саны"/>
              </a:rPr>
              <a:t>Авогадро санының</a:t>
            </a:r>
            <a:r>
              <a:rPr lang="kk-KZ" smtClean="0">
                <a:solidFill>
                  <a:srgbClr val="00B050"/>
                </a:solidFill>
              </a:rPr>
              <a:t> арасындағы табиғи тәуелділікті көрсетеді.</a:t>
            </a:r>
            <a:endParaRPr lang="ru-RU" smtClean="0">
              <a:solidFill>
                <a:srgbClr val="00B050"/>
              </a:solidFill>
            </a:endParaRPr>
          </a:p>
          <a:p>
            <a:pPr eaLnBrk="1" hangingPunct="1"/>
            <a:endParaRPr lang="ru-RU" smtClean="0"/>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4713126F-4E79-4047-95F6-823315344B14}" type="slidenum">
              <a:rPr lang="ru-RU"/>
              <a:pPr>
                <a:defRPr/>
              </a:pPr>
              <a:t>19</a:t>
            </a:fld>
            <a:endParaRPr lang="ru-RU"/>
          </a:p>
        </p:txBody>
      </p:sp>
      <p:sp>
        <p:nvSpPr>
          <p:cNvPr id="31745" name="Заголовок 1"/>
          <p:cNvSpPr>
            <a:spLocks noGrp="1"/>
          </p:cNvSpPr>
          <p:nvPr>
            <p:ph type="title"/>
          </p:nvPr>
        </p:nvSpPr>
        <p:spPr>
          <a:xfrm>
            <a:off x="1835150" y="333375"/>
            <a:ext cx="7024688" cy="1143000"/>
          </a:xfrm>
        </p:spPr>
        <p:txBody>
          <a:bodyPr/>
          <a:lstStyle/>
          <a:p>
            <a:pPr algn="ctr" eaLnBrk="1" hangingPunct="1"/>
            <a:r>
              <a:rPr lang="kk-KZ" b="1" i="1" smtClean="0">
                <a:latin typeface="Times New Roman" pitchFamily="18" charset="0"/>
                <a:cs typeface="Times New Roman" pitchFamily="18" charset="0"/>
              </a:rPr>
              <a:t>Электр кедергісі</a:t>
            </a:r>
            <a:endParaRPr lang="ru-RU" b="1" i="1" smtClean="0">
              <a:latin typeface="Times New Roman" pitchFamily="18" charset="0"/>
              <a:cs typeface="Times New Roman" pitchFamily="18" charset="0"/>
            </a:endParaRPr>
          </a:p>
        </p:txBody>
      </p:sp>
      <p:sp>
        <p:nvSpPr>
          <p:cNvPr id="3" name="Объект 2"/>
          <p:cNvSpPr>
            <a:spLocks noGrp="1"/>
          </p:cNvSpPr>
          <p:nvPr>
            <p:ph idx="1"/>
          </p:nvPr>
        </p:nvSpPr>
        <p:spPr>
          <a:xfrm>
            <a:off x="1042988" y="1628775"/>
            <a:ext cx="6985000" cy="4203700"/>
          </a:xfrm>
        </p:spPr>
        <p:txBody>
          <a:bodyPr rtlCol="0">
            <a:normAutofit fontScale="92500"/>
          </a:bodyPr>
          <a:lstStyle/>
          <a:p>
            <a:pPr marL="68580" indent="0" algn="ctr" eaLnBrk="1" fontAlgn="auto" hangingPunct="1">
              <a:spcAft>
                <a:spcPts val="0"/>
              </a:spcAft>
              <a:buFont typeface="Wingdings 2" pitchFamily="18" charset="2"/>
              <a:buNone/>
              <a:defRPr/>
            </a:pPr>
            <a:r>
              <a:rPr lang="kk-KZ" i="1" dirty="0" smtClean="0">
                <a:solidFill>
                  <a:srgbClr val="00B050"/>
                </a:solidFill>
                <a:latin typeface="Arial" pitchFamily="34" charset="0"/>
                <a:cs typeface="Arial" pitchFamily="34" charset="0"/>
              </a:rPr>
              <a:t>Электр кедергісі (R) деп берілген электр тізбегі белігінін ұштарындағы кернеудің ондағы ток күшіне сан жағынан алғандағы қатынасына тең физикалық шаманы айтады, бірлік өлшемі - Ом. Демек, кедергі тізбектегі кернеуге тура, ток күшіне кері пропорционал.</a:t>
            </a:r>
            <a:endParaRPr lang="ru-RU" i="1"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i="1" dirty="0" smtClean="0">
                <a:solidFill>
                  <a:srgbClr val="00B050"/>
                </a:solidFill>
                <a:latin typeface="Arial" pitchFamily="34" charset="0"/>
                <a:cs typeface="Arial" pitchFamily="34" charset="0"/>
              </a:rPr>
              <a:t>R = и/I. 10M = В/А = ВА-1.</a:t>
            </a:r>
            <a:endParaRPr lang="ru-RU" i="1"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i="1" dirty="0" smtClean="0">
                <a:solidFill>
                  <a:srgbClr val="00B050"/>
                </a:solidFill>
                <a:latin typeface="Arial" pitchFamily="34" charset="0"/>
                <a:cs typeface="Arial" pitchFamily="34" charset="0"/>
              </a:rPr>
              <a:t>Электр өткізгіштік деп берілген тізбек бөлігіндегі кедергіге кері физикалық шаманы айтады:</a:t>
            </a:r>
            <a:endParaRPr lang="ru-RU" i="1"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i="1" dirty="0" smtClean="0">
                <a:solidFill>
                  <a:srgbClr val="00B050"/>
                </a:solidFill>
                <a:latin typeface="Arial" pitchFamily="34" charset="0"/>
                <a:cs typeface="Arial" pitchFamily="34" charset="0"/>
              </a:rPr>
              <a:t>q=R-1</a:t>
            </a:r>
            <a:endParaRPr lang="ru-RU" i="1" dirty="0" smtClean="0">
              <a:solidFill>
                <a:srgbClr val="00B050"/>
              </a:solidFill>
              <a:latin typeface="Arial" pitchFamily="34" charset="0"/>
              <a:cs typeface="Arial" pitchFamily="34" charset="0"/>
            </a:endParaRPr>
          </a:p>
          <a:p>
            <a:pPr indent="-274320" eaLnBrk="1" fontAlgn="auto" hangingPunct="1">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BEC205C6-F8F9-41DB-B082-7D68DB10DEDB}" type="slidenum">
              <a:rPr lang="ru-RU"/>
              <a:pPr>
                <a:defRPr/>
              </a:pPr>
              <a:t>2</a:t>
            </a:fld>
            <a:endParaRPr lang="ru-RU"/>
          </a:p>
        </p:txBody>
      </p:sp>
      <p:sp>
        <p:nvSpPr>
          <p:cNvPr id="14337" name="Заголовок 1"/>
          <p:cNvSpPr>
            <a:spLocks noGrp="1"/>
          </p:cNvSpPr>
          <p:nvPr>
            <p:ph type="title"/>
          </p:nvPr>
        </p:nvSpPr>
        <p:spPr>
          <a:xfrm>
            <a:off x="1116013" y="692150"/>
            <a:ext cx="7024687" cy="1143000"/>
          </a:xfrm>
        </p:spPr>
        <p:txBody>
          <a:bodyPr/>
          <a:lstStyle/>
          <a:p>
            <a:pPr algn="ctr" eaLnBrk="1" hangingPunct="1"/>
            <a:r>
              <a:rPr lang="kk-KZ" sz="3600" b="1" smtClean="0">
                <a:solidFill>
                  <a:srgbClr val="FF0000"/>
                </a:solidFill>
                <a:latin typeface="Times New Roman" pitchFamily="18" charset="0"/>
                <a:cs typeface="Times New Roman" pitchFamily="18" charset="0"/>
              </a:rPr>
              <a:t>Талдаудың электрохимиялық әдістері</a:t>
            </a:r>
            <a:r>
              <a:rPr lang="kk-KZ" sz="3600" smtClean="0">
                <a:solidFill>
                  <a:srgbClr val="FF0000"/>
                </a:solidFill>
                <a:latin typeface="Times New Roman" pitchFamily="18" charset="0"/>
                <a:cs typeface="Times New Roman" pitchFamily="18" charset="0"/>
              </a:rPr>
              <a:t>. </a:t>
            </a:r>
            <a:endParaRPr lang="ru-RU" sz="3600" smtClean="0">
              <a:solidFill>
                <a:srgbClr val="FF0000"/>
              </a:solidFill>
            </a:endParaRPr>
          </a:p>
        </p:txBody>
      </p:sp>
      <p:sp>
        <p:nvSpPr>
          <p:cNvPr id="14338" name="Объект 2"/>
          <p:cNvSpPr>
            <a:spLocks noGrp="1"/>
          </p:cNvSpPr>
          <p:nvPr>
            <p:ph idx="1"/>
          </p:nvPr>
        </p:nvSpPr>
        <p:spPr>
          <a:xfrm>
            <a:off x="900113" y="1844675"/>
            <a:ext cx="7272337" cy="4537075"/>
          </a:xfrm>
        </p:spPr>
        <p:txBody>
          <a:bodyPr/>
          <a:lstStyle/>
          <a:p>
            <a:pPr algn="ctr" eaLnBrk="1" hangingPunct="1"/>
            <a:r>
              <a:rPr lang="kk-KZ" smtClean="0">
                <a:solidFill>
                  <a:srgbClr val="00B050"/>
                </a:solidFill>
                <a:latin typeface="Times New Roman" pitchFamily="18" charset="0"/>
                <a:cs typeface="Times New Roman" pitchFamily="18" charset="0"/>
              </a:rPr>
              <a:t>Қазіргі кездегі аналитикалық химияны XX ғасырда қарқынды дами бастаған сапалық және сандық талдаудың электрохимиялық әдістерінсіз қарастыру мүмкін емес. Оның кауырт дами бастауы теориялық электрохимиямен және өлшеуіш радиоэлектрондық аппаратураларды зерттеумен байланысты. Мұнсыз талдаудың электрохимиялық әдістері жоғары сезімталдық, дәлме-дәлдік, тездік, қайта өңдеп шығару, автоматтандыру мен компьютерлену сияқты қасиеттерге жете алмаған болар еді.</a:t>
            </a:r>
            <a:endParaRPr lang="ru-RU" smtClean="0">
              <a:solidFill>
                <a:srgbClr val="00B050"/>
              </a:solidFill>
            </a:endParaRPr>
          </a:p>
        </p:txBody>
      </p:sp>
    </p:spTree>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A7E1C37D-E8AA-4027-8640-52C94DA949D3}" type="slidenum">
              <a:rPr lang="ru-RU"/>
              <a:pPr>
                <a:defRPr/>
              </a:pPr>
              <a:t>20</a:t>
            </a:fld>
            <a:endParaRPr lang="ru-RU"/>
          </a:p>
        </p:txBody>
      </p:sp>
      <p:sp>
        <p:nvSpPr>
          <p:cNvPr id="3" name="Объект 2"/>
          <p:cNvSpPr>
            <a:spLocks noGrp="1"/>
          </p:cNvSpPr>
          <p:nvPr>
            <p:ph idx="1"/>
          </p:nvPr>
        </p:nvSpPr>
        <p:spPr>
          <a:xfrm>
            <a:off x="1042988" y="908050"/>
            <a:ext cx="6777037" cy="4924425"/>
          </a:xfrm>
        </p:spPr>
        <p:txBody>
          <a:bodyPr rtlCol="0">
            <a:normAutofit/>
          </a:bodyPr>
          <a:lstStyle/>
          <a:p>
            <a:pPr marL="68580" indent="0" algn="ctr" eaLnBrk="1" fontAlgn="auto" hangingPunct="1">
              <a:spcAft>
                <a:spcPts val="0"/>
              </a:spcAft>
              <a:buFont typeface="Wingdings 2" pitchFamily="18" charset="2"/>
              <a:buNone/>
              <a:defRPr/>
            </a:pPr>
            <a:r>
              <a:rPr lang="kk-KZ" sz="2800" b="1" i="1" u="sng" dirty="0" smtClean="0">
                <a:solidFill>
                  <a:srgbClr val="00B050"/>
                </a:solidFill>
              </a:rPr>
              <a:t>Кедергінің температуралық коэффициенті.</a:t>
            </a:r>
            <a:endParaRPr lang="ru-RU" sz="2800" b="1" i="1" u="sng" dirty="0" smtClean="0">
              <a:solidFill>
                <a:srgbClr val="00B050"/>
              </a:solidFill>
            </a:endParaRPr>
          </a:p>
          <a:p>
            <a:pPr marL="68580" indent="0" algn="ctr" eaLnBrk="1" fontAlgn="auto" hangingPunct="1">
              <a:spcAft>
                <a:spcPts val="0"/>
              </a:spcAft>
              <a:buFont typeface="Wingdings 2" pitchFamily="18" charset="2"/>
              <a:buNone/>
              <a:defRPr/>
            </a:pPr>
            <a:r>
              <a:rPr lang="kk-KZ" sz="2800" b="1" i="1" u="sng" dirty="0" smtClean="0">
                <a:solidFill>
                  <a:srgbClr val="00B050"/>
                </a:solidFill>
              </a:rPr>
              <a:t>R = R1 (1 + αt) теңдеуімен анықталатын физикалық шама (α таңбасымен белгіленіп, 0С-1, К-1 бірлігімен өлшенеді), мұндағы R0 - нөл градуста өлшенген тізбек кедергісі, R - осы тізбектің берілген t0C температурасында өлшенген кедергісі.</a:t>
            </a:r>
            <a:endParaRPr lang="ru-RU" sz="2800" b="1" i="1" u="sng" dirty="0" smtClean="0">
              <a:solidFill>
                <a:srgbClr val="00B050"/>
              </a:solidFill>
            </a:endParaRPr>
          </a:p>
          <a:p>
            <a:pPr indent="-274320" algn="ctr" eaLnBrk="1" fontAlgn="auto" hangingPunct="1">
              <a:spcAft>
                <a:spcPts val="0"/>
              </a:spcAft>
              <a:defRPr/>
            </a:pPr>
            <a:endParaRPr lang="ru-RU" sz="2800" dirty="0"/>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33598AE3-5BBC-4283-88DB-44B9A0BF4E38}" type="slidenum">
              <a:rPr lang="ru-RU"/>
              <a:pPr>
                <a:defRPr/>
              </a:pPr>
              <a:t>21</a:t>
            </a:fld>
            <a:endParaRPr lang="ru-RU"/>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kk-KZ" b="1" i="1" dirty="0" smtClean="0"/>
              <a:t>Меншікті электр кедергісі</a:t>
            </a:r>
            <a:r>
              <a:rPr lang="ru-RU" dirty="0" smtClean="0"/>
              <a:t/>
            </a:r>
            <a:br>
              <a:rPr lang="ru-RU" dirty="0" smtClean="0"/>
            </a:br>
            <a:endParaRPr lang="ru-RU" dirty="0"/>
          </a:p>
        </p:txBody>
      </p:sp>
      <p:sp>
        <p:nvSpPr>
          <p:cNvPr id="3" name="Объект 2"/>
          <p:cNvSpPr>
            <a:spLocks noGrp="1"/>
          </p:cNvSpPr>
          <p:nvPr>
            <p:ph idx="1"/>
          </p:nvPr>
        </p:nvSpPr>
        <p:spPr>
          <a:xfrm>
            <a:off x="684213" y="1773238"/>
            <a:ext cx="7848600" cy="4608512"/>
          </a:xfrm>
        </p:spPr>
        <p:txBody>
          <a:bodyPr rtlCol="0">
            <a:normAutofit fontScale="85000" lnSpcReduction="20000"/>
          </a:bodyPr>
          <a:lstStyle/>
          <a:p>
            <a:pPr marL="68580" indent="0" algn="ctr" eaLnBrk="1" fontAlgn="auto" hangingPunct="1">
              <a:spcAft>
                <a:spcPts val="0"/>
              </a:spcAft>
              <a:buFont typeface="Wingdings 2" pitchFamily="18" charset="2"/>
              <a:buNone/>
              <a:defRPr/>
            </a:pPr>
            <a:r>
              <a:rPr lang="kk-KZ" sz="2800" dirty="0" smtClean="0">
                <a:solidFill>
                  <a:srgbClr val="00B050"/>
                </a:solidFill>
                <a:latin typeface="Times New Roman" pitchFamily="18" charset="0"/>
                <a:cs typeface="Times New Roman" pitchFamily="18" charset="0"/>
              </a:rPr>
              <a:t>Меншікті электр кедергісі р таңбасымен өрнектеліп, Ом м немесе Ом*см бірлігімен өлшенеді, оны келесі теңдеу бойынша анықтайды:</a:t>
            </a:r>
            <a:endParaRPr lang="ru-RU" sz="2800" dirty="0" smtClean="0">
              <a:solidFill>
                <a:srgbClr val="00B050"/>
              </a:solidFill>
              <a:latin typeface="Times New Roman" pitchFamily="18" charset="0"/>
              <a:cs typeface="Times New Roman" pitchFamily="18" charset="0"/>
            </a:endParaRPr>
          </a:p>
          <a:p>
            <a:pPr marL="68580" indent="0" algn="ctr" eaLnBrk="1" fontAlgn="auto" hangingPunct="1">
              <a:spcAft>
                <a:spcPts val="0"/>
              </a:spcAft>
              <a:buFont typeface="Wingdings 2" pitchFamily="18" charset="2"/>
              <a:buNone/>
              <a:defRPr/>
            </a:pPr>
            <a:r>
              <a:rPr lang="kk-KZ" sz="2800" dirty="0" smtClean="0">
                <a:solidFill>
                  <a:srgbClr val="00B050"/>
                </a:solidFill>
                <a:latin typeface="Times New Roman" pitchFamily="18" charset="0"/>
                <a:cs typeface="Times New Roman" pitchFamily="18" charset="0"/>
              </a:rPr>
              <a:t>R = р*l/S,</a:t>
            </a:r>
            <a:endParaRPr lang="ru-RU" sz="2800" dirty="0" smtClean="0">
              <a:solidFill>
                <a:srgbClr val="00B050"/>
              </a:solidFill>
              <a:latin typeface="Times New Roman" pitchFamily="18" charset="0"/>
              <a:cs typeface="Times New Roman" pitchFamily="18" charset="0"/>
            </a:endParaRPr>
          </a:p>
          <a:p>
            <a:pPr marL="68580" indent="0" algn="ctr" eaLnBrk="1" fontAlgn="auto" hangingPunct="1">
              <a:spcAft>
                <a:spcPts val="0"/>
              </a:spcAft>
              <a:buFont typeface="Wingdings 2" pitchFamily="18" charset="2"/>
              <a:buNone/>
              <a:defRPr/>
            </a:pPr>
            <a:r>
              <a:rPr lang="kk-KZ" sz="2800" dirty="0" smtClean="0">
                <a:solidFill>
                  <a:srgbClr val="00B050"/>
                </a:solidFill>
                <a:latin typeface="Times New Roman" pitchFamily="18" charset="0"/>
                <a:cs typeface="Times New Roman" pitchFamily="18" charset="0"/>
              </a:rPr>
              <a:t>мұндағы l - өткізгіштің ұзындығы (м, cм); S - кез келген өткізгіштің қима ауданы (м2, см2). Оның мәні металдар үшін белгілі бір аралықта ауытқып отырады, атап айтқанда нөл градуста өлшенген күміс пен висмут үшін 1,49*10-6 Ом см-ден 1*104 Ом*см-ге дейін ауытқиды.</a:t>
            </a:r>
            <a:endParaRPr lang="ru-RU" sz="2800" dirty="0" smtClean="0">
              <a:solidFill>
                <a:srgbClr val="00B050"/>
              </a:solidFill>
              <a:latin typeface="Times New Roman" pitchFamily="18" charset="0"/>
              <a:cs typeface="Times New Roman" pitchFamily="18" charset="0"/>
            </a:endParaRPr>
          </a:p>
          <a:p>
            <a:pPr marL="68580" indent="0" algn="ctr" eaLnBrk="1" fontAlgn="auto" hangingPunct="1">
              <a:spcAft>
                <a:spcPts val="0"/>
              </a:spcAft>
              <a:buFont typeface="Wingdings 2" pitchFamily="18" charset="2"/>
              <a:buNone/>
              <a:defRPr/>
            </a:pPr>
            <a:r>
              <a:rPr lang="kk-KZ" sz="2800" dirty="0" smtClean="0">
                <a:solidFill>
                  <a:srgbClr val="00B050"/>
                </a:solidFill>
                <a:latin typeface="Times New Roman" pitchFamily="18" charset="0"/>
                <a:cs typeface="Times New Roman" pitchFamily="18" charset="0"/>
              </a:rPr>
              <a:t>Меншікті электр кедергісіне кері болатын физикалық шаманы меншікті электр өткізігіштік дейді, ол σ арқылы таңбаланады; өлшемі - Ом-1*см-1 ал χ см*см-1 бірлігінде өлшейді:</a:t>
            </a:r>
            <a:endParaRPr lang="ru-RU" sz="2800" dirty="0" smtClean="0">
              <a:solidFill>
                <a:srgbClr val="00B050"/>
              </a:solidFill>
              <a:latin typeface="Times New Roman" pitchFamily="18" charset="0"/>
              <a:cs typeface="Times New Roman" pitchFamily="18" charset="0"/>
            </a:endParaRPr>
          </a:p>
          <a:p>
            <a:pPr marL="68580" indent="0" algn="ctr" eaLnBrk="1" fontAlgn="auto" hangingPunct="1">
              <a:spcAft>
                <a:spcPts val="0"/>
              </a:spcAft>
              <a:buFont typeface="Wingdings 2" pitchFamily="18" charset="2"/>
              <a:buNone/>
              <a:defRPr/>
            </a:pPr>
            <a:r>
              <a:rPr lang="kk-KZ" sz="2800" dirty="0" smtClean="0">
                <a:solidFill>
                  <a:srgbClr val="00B050"/>
                </a:solidFill>
                <a:latin typeface="Times New Roman" pitchFamily="18" charset="0"/>
                <a:cs typeface="Times New Roman" pitchFamily="18" charset="0"/>
              </a:rPr>
              <a:t>σ=p-1</a:t>
            </a:r>
            <a:endParaRPr lang="ru-RU" sz="2800" dirty="0" smtClean="0">
              <a:solidFill>
                <a:srgbClr val="00B050"/>
              </a:solidFill>
              <a:latin typeface="Times New Roman" pitchFamily="18" charset="0"/>
              <a:cs typeface="Times New Roman" pitchFamily="18" charset="0"/>
            </a:endParaRPr>
          </a:p>
          <a:p>
            <a:pPr indent="-274320" eaLnBrk="1" fontAlgn="auto" hangingPunct="1">
              <a:spcAft>
                <a:spcPts val="0"/>
              </a:spcAft>
              <a:defRPr/>
            </a:pP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5452BE20-1618-4943-880E-F1E5BA9C6B79}" type="slidenum">
              <a:rPr lang="ru-RU"/>
              <a:pPr>
                <a:defRPr/>
              </a:pPr>
              <a:t>22</a:t>
            </a:fld>
            <a:endParaRPr lang="ru-RU"/>
          </a:p>
        </p:txBody>
      </p:sp>
      <p:sp>
        <p:nvSpPr>
          <p:cNvPr id="34817" name="Заголовок 1"/>
          <p:cNvSpPr>
            <a:spLocks noGrp="1"/>
          </p:cNvSpPr>
          <p:nvPr>
            <p:ph type="title"/>
          </p:nvPr>
        </p:nvSpPr>
        <p:spPr>
          <a:xfrm>
            <a:off x="1476375" y="476250"/>
            <a:ext cx="7024688" cy="1143000"/>
          </a:xfrm>
        </p:spPr>
        <p:txBody>
          <a:bodyPr/>
          <a:lstStyle/>
          <a:p>
            <a:pPr eaLnBrk="1" hangingPunct="1"/>
            <a:r>
              <a:rPr lang="kk-KZ" b="1" smtClean="0">
                <a:latin typeface="Arial" charset="0"/>
                <a:cs typeface="Arial" charset="0"/>
              </a:rPr>
              <a:t>Электрлік қозғалғыштық</a:t>
            </a:r>
            <a:endParaRPr lang="ru-RU" b="1" smtClean="0">
              <a:latin typeface="Arial" charset="0"/>
              <a:cs typeface="Arial" charset="0"/>
            </a:endParaRPr>
          </a:p>
        </p:txBody>
      </p:sp>
      <p:sp>
        <p:nvSpPr>
          <p:cNvPr id="3" name="Объект 2"/>
          <p:cNvSpPr>
            <a:spLocks noGrp="1"/>
          </p:cNvSpPr>
          <p:nvPr>
            <p:ph idx="1"/>
          </p:nvPr>
        </p:nvSpPr>
        <p:spPr>
          <a:xfrm>
            <a:off x="971550" y="1844675"/>
            <a:ext cx="7345363" cy="4464050"/>
          </a:xfrm>
        </p:spPr>
        <p:txBody>
          <a:bodyPr rtlCol="0">
            <a:normAutofit fontScale="92500"/>
          </a:bodyPr>
          <a:lstStyle/>
          <a:p>
            <a:pPr marL="68580" indent="0" eaLnBrk="1" fontAlgn="auto" hangingPunct="1">
              <a:spcAft>
                <a:spcPts val="0"/>
              </a:spcAft>
              <a:buFont typeface="Wingdings 2" pitchFamily="18" charset="2"/>
              <a:buNone/>
              <a:defRPr/>
            </a:pPr>
            <a:r>
              <a:rPr lang="kk-KZ" dirty="0" smtClean="0">
                <a:solidFill>
                  <a:srgbClr val="00B050"/>
                </a:solidFill>
              </a:rPr>
              <a:t>Электрлік қозғалғыштық деп, токты тасымалдайтын иондар мен электрондар жылдамдығының электр өрісіндегі кернеулікке қатынасын айтады, оны V таңбасымен белгілеп, см2В-1с-1 не м2В-1с-1 бірлігімен өлшейді:</a:t>
            </a:r>
            <a:endParaRPr lang="ru-RU" dirty="0" smtClean="0">
              <a:solidFill>
                <a:srgbClr val="00B050"/>
              </a:solidFill>
            </a:endParaRPr>
          </a:p>
          <a:p>
            <a:pPr marL="68580" indent="0" eaLnBrk="1" fontAlgn="auto" hangingPunct="1">
              <a:spcAft>
                <a:spcPts val="0"/>
              </a:spcAft>
              <a:buFont typeface="Wingdings 2" pitchFamily="18" charset="2"/>
              <a:buNone/>
              <a:defRPr/>
            </a:pPr>
            <a:r>
              <a:rPr lang="kk-KZ" dirty="0" smtClean="0">
                <a:solidFill>
                  <a:srgbClr val="00B050"/>
                </a:solidFill>
              </a:rPr>
              <a:t>U = V/E</a:t>
            </a:r>
            <a:endParaRPr lang="ru-RU" dirty="0" smtClean="0">
              <a:solidFill>
                <a:srgbClr val="00B050"/>
              </a:solidFill>
            </a:endParaRPr>
          </a:p>
          <a:p>
            <a:pPr marL="68580" indent="0" eaLnBrk="1" fontAlgn="auto" hangingPunct="1">
              <a:spcAft>
                <a:spcPts val="0"/>
              </a:spcAft>
              <a:buFont typeface="Wingdings 2" pitchFamily="18" charset="2"/>
              <a:buNone/>
              <a:defRPr/>
            </a:pPr>
            <a:r>
              <a:rPr lang="kk-KZ" dirty="0" smtClean="0">
                <a:solidFill>
                  <a:srgbClr val="00B050"/>
                </a:solidFill>
              </a:rPr>
              <a:t>Электр қозғалғыштық таңбасымен оның қандай ионға қатынасты екендігін индекс көрсетеді: U+, U-, Ue. Мұнымен қатар одан кейін де жақша ішінде бөлшектің концентрациясы, еріткіштігі, температурасы жазылады, мысалы:</a:t>
            </a:r>
            <a:endParaRPr lang="ru-RU" dirty="0" smtClean="0">
              <a:solidFill>
                <a:srgbClr val="00B050"/>
              </a:solidFill>
            </a:endParaRPr>
          </a:p>
          <a:p>
            <a:pPr marL="68580" indent="0" eaLnBrk="1" fontAlgn="auto" hangingPunct="1">
              <a:spcAft>
                <a:spcPts val="0"/>
              </a:spcAft>
              <a:buFont typeface="Wingdings 2" pitchFamily="18" charset="2"/>
              <a:buNone/>
              <a:defRPr/>
            </a:pPr>
            <a:r>
              <a:rPr lang="kk-KZ" dirty="0" smtClean="0">
                <a:solidFill>
                  <a:srgbClr val="00B050"/>
                </a:solidFill>
              </a:rPr>
              <a:t>U(0,1 К+, Н2O, 298 К) = 65,6*10-8B-1c-1</a:t>
            </a:r>
            <a:endParaRPr lang="ru-RU" dirty="0" smtClean="0">
              <a:solidFill>
                <a:srgbClr val="00B050"/>
              </a:solidFill>
            </a:endParaRPr>
          </a:p>
          <a:p>
            <a:pPr indent="-274320" eaLnBrk="1" fontAlgn="auto" hangingPunct="1">
              <a:spcAft>
                <a:spcPts val="0"/>
              </a:spcAft>
              <a:defRPr/>
            </a:pPr>
            <a:endParaRPr lang="ru-RU" dirty="0"/>
          </a:p>
        </p:txBody>
      </p:sp>
    </p:spTree>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747CAF9D-C3E8-4AA4-8018-0AEEB6ABA5CC}" type="slidenum">
              <a:rPr lang="ru-RU"/>
              <a:pPr>
                <a:defRPr/>
              </a:pPr>
              <a:t>23</a:t>
            </a:fld>
            <a:endParaRPr lang="ru-RU"/>
          </a:p>
        </p:txBody>
      </p:sp>
      <p:sp>
        <p:nvSpPr>
          <p:cNvPr id="2" name="Заголовок 1"/>
          <p:cNvSpPr>
            <a:spLocks noGrp="1"/>
          </p:cNvSpPr>
          <p:nvPr>
            <p:ph type="title"/>
          </p:nvPr>
        </p:nvSpPr>
        <p:spPr>
          <a:xfrm>
            <a:off x="1331913" y="404813"/>
            <a:ext cx="7024687" cy="1143000"/>
          </a:xfrm>
        </p:spPr>
        <p:txBody>
          <a:bodyPr rtlCol="0">
            <a:normAutofit fontScale="90000"/>
          </a:bodyPr>
          <a:lstStyle/>
          <a:p>
            <a:pPr eaLnBrk="1" fontAlgn="auto" hangingPunct="1">
              <a:spcAft>
                <a:spcPts val="0"/>
              </a:spcAft>
              <a:defRPr/>
            </a:pPr>
            <a:r>
              <a:rPr lang="kk-KZ" b="1" i="1" dirty="0" smtClean="0"/>
              <a:t>Электрлік өрістің кернеулігі</a:t>
            </a:r>
            <a:endParaRPr lang="ru-RU" b="1" i="1" dirty="0"/>
          </a:p>
        </p:txBody>
      </p:sp>
      <p:sp>
        <p:nvSpPr>
          <p:cNvPr id="3" name="Объект 2"/>
          <p:cNvSpPr>
            <a:spLocks noGrp="1"/>
          </p:cNvSpPr>
          <p:nvPr>
            <p:ph idx="1"/>
          </p:nvPr>
        </p:nvSpPr>
        <p:spPr>
          <a:xfrm>
            <a:off x="900113" y="1700213"/>
            <a:ext cx="7272337" cy="4249737"/>
          </a:xfrm>
        </p:spPr>
        <p:txBody>
          <a:bodyPr rtlCol="0">
            <a:normAutofit lnSpcReduction="10000"/>
          </a:bodyPr>
          <a:lstStyle/>
          <a:p>
            <a:pPr marL="68580" indent="0" eaLnBrk="1" fontAlgn="auto" hangingPunct="1">
              <a:spcAft>
                <a:spcPts val="0"/>
              </a:spcAft>
              <a:buFont typeface="Wingdings 2" pitchFamily="18" charset="2"/>
              <a:buNone/>
              <a:defRPr/>
            </a:pPr>
            <a:r>
              <a:rPr lang="kk-KZ" b="1" dirty="0" smtClean="0">
                <a:solidFill>
                  <a:srgbClr val="00B050"/>
                </a:solidFill>
              </a:rPr>
              <a:t>Электрлік өрістің кернеулігі деп электр өрісінде козғалыссыз тұрған нүктелік оң зарядқа осы өрістін әсер етуші күшінің сол зарядқа қатынасына тең болатын физикалық шаманы айтады және оны Е таңбалы, В*м-1, В*см-1 немесе Н*Кл-1 бірлігімен өлшейді.</a:t>
            </a:r>
            <a:endParaRPr lang="ru-RU" b="1" dirty="0" smtClean="0">
              <a:solidFill>
                <a:srgbClr val="00B050"/>
              </a:solidFill>
            </a:endParaRPr>
          </a:p>
          <a:p>
            <a:pPr marL="68580" indent="0" eaLnBrk="1" fontAlgn="auto" hangingPunct="1">
              <a:spcAft>
                <a:spcPts val="0"/>
              </a:spcAft>
              <a:buFont typeface="Wingdings 2" pitchFamily="18" charset="2"/>
              <a:buNone/>
              <a:defRPr/>
            </a:pPr>
            <a:r>
              <a:rPr lang="kk-KZ" b="1" dirty="0" smtClean="0">
                <a:solidFill>
                  <a:srgbClr val="00B050"/>
                </a:solidFill>
              </a:rPr>
              <a:t>E=F/Q</a:t>
            </a:r>
            <a:endParaRPr lang="ru-RU" b="1" dirty="0" smtClean="0">
              <a:solidFill>
                <a:srgbClr val="00B050"/>
              </a:solidFill>
            </a:endParaRPr>
          </a:p>
          <a:p>
            <a:pPr marL="68580" indent="0" eaLnBrk="1" fontAlgn="auto" hangingPunct="1">
              <a:spcAft>
                <a:spcPts val="0"/>
              </a:spcAft>
              <a:buFont typeface="Wingdings 2" pitchFamily="18" charset="2"/>
              <a:buNone/>
              <a:defRPr/>
            </a:pPr>
            <a:r>
              <a:rPr lang="kk-KZ" b="1" dirty="0" smtClean="0">
                <a:solidFill>
                  <a:srgbClr val="00B050"/>
                </a:solidFill>
              </a:rPr>
              <a:t>Қозғалыссыз тұрған зарядтан пайда болған өрістің кернеулігі тұрақты электр өрісінің күшін сипаттайтындықтан, ол векторлы шама болады.</a:t>
            </a:r>
            <a:endParaRPr lang="ru-RU" b="1" dirty="0" smtClean="0">
              <a:solidFill>
                <a:srgbClr val="00B050"/>
              </a:solidFill>
            </a:endParaRPr>
          </a:p>
          <a:p>
            <a:pPr indent="-274320" eaLnBrk="1" fontAlgn="auto" hangingPunct="1">
              <a:spcAft>
                <a:spcPts val="0"/>
              </a:spcAft>
              <a:defRPr/>
            </a:pPr>
            <a:endParaRPr lang="ru-RU" dirty="0"/>
          </a:p>
        </p:txBody>
      </p:sp>
    </p:spTree>
  </p:cSld>
  <p:clrMapOvr>
    <a:masterClrMapping/>
  </p:clrMapOvr>
  <p:transition spd="slow">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FE7DB59C-CE84-41AC-8EDB-2CC1F4FE206A}" type="slidenum">
              <a:rPr lang="ru-RU"/>
              <a:pPr>
                <a:defRPr/>
              </a:pPr>
              <a:t>24</a:t>
            </a:fld>
            <a:endParaRPr lang="ru-RU"/>
          </a:p>
        </p:txBody>
      </p:sp>
      <p:sp>
        <p:nvSpPr>
          <p:cNvPr id="36865" name="Заголовок 1"/>
          <p:cNvSpPr>
            <a:spLocks noGrp="1"/>
          </p:cNvSpPr>
          <p:nvPr>
            <p:ph type="title"/>
          </p:nvPr>
        </p:nvSpPr>
        <p:spPr>
          <a:xfrm>
            <a:off x="1187450" y="333375"/>
            <a:ext cx="7024688" cy="1143000"/>
          </a:xfrm>
        </p:spPr>
        <p:txBody>
          <a:bodyPr/>
          <a:lstStyle/>
          <a:p>
            <a:pPr algn="ctr" eaLnBrk="1" hangingPunct="1"/>
            <a:r>
              <a:rPr lang="kk-KZ" b="1" i="1" smtClean="0">
                <a:latin typeface="Times New Roman" pitchFamily="18" charset="0"/>
                <a:cs typeface="Times New Roman" pitchFamily="18" charset="0"/>
              </a:rPr>
              <a:t>Электр сыйымдылығы</a:t>
            </a:r>
            <a:endParaRPr lang="ru-RU" b="1" i="1" smtClean="0">
              <a:latin typeface="Times New Roman" pitchFamily="18" charset="0"/>
              <a:cs typeface="Times New Roman" pitchFamily="18" charset="0"/>
            </a:endParaRPr>
          </a:p>
        </p:txBody>
      </p:sp>
      <p:sp>
        <p:nvSpPr>
          <p:cNvPr id="3" name="Объект 2"/>
          <p:cNvSpPr>
            <a:spLocks noGrp="1"/>
          </p:cNvSpPr>
          <p:nvPr>
            <p:ph idx="1"/>
          </p:nvPr>
        </p:nvSpPr>
        <p:spPr>
          <a:xfrm>
            <a:off x="1042988" y="1557338"/>
            <a:ext cx="6777037" cy="4275137"/>
          </a:xfrm>
        </p:spPr>
        <p:txBody>
          <a:bodyPr rtlCol="0">
            <a:normAutofit/>
          </a:bodyPr>
          <a:lstStyle/>
          <a:p>
            <a:pPr marL="68580" indent="0" algn="ctr" eaLnBrk="1" fontAlgn="auto" hangingPunct="1">
              <a:spcAft>
                <a:spcPts val="0"/>
              </a:spcAft>
              <a:buFont typeface="Wingdings 2" pitchFamily="18" charset="2"/>
              <a:buNone/>
              <a:defRPr/>
            </a:pPr>
            <a:r>
              <a:rPr lang="kk-KZ" dirty="0" smtClean="0">
                <a:solidFill>
                  <a:srgbClr val="00B050"/>
                </a:solidFill>
                <a:latin typeface="Arial" pitchFamily="34" charset="0"/>
                <a:cs typeface="Arial" pitchFamily="34" charset="0"/>
              </a:rPr>
              <a:t>Электр сыйымдылығы деп оқшауланған өткізгіштікте алынған зарядтын өзіндегі потенциал өзгерісіне қатынасына тең болатын физикалық шаманы айтады, оны С деп тацбалап, Ф бірлігімен өлшейді:</a:t>
            </a:r>
            <a:endParaRPr lang="ru-RU"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dirty="0" smtClean="0">
                <a:solidFill>
                  <a:srgbClr val="00B050"/>
                </a:solidFill>
                <a:latin typeface="Arial" pitchFamily="34" charset="0"/>
                <a:cs typeface="Arial" pitchFamily="34" charset="0"/>
              </a:rPr>
              <a:t>C=Q/Δφ</a:t>
            </a:r>
            <a:endParaRPr lang="ru-RU" dirty="0" smtClean="0">
              <a:solidFill>
                <a:srgbClr val="00B050"/>
              </a:solidFill>
              <a:latin typeface="Arial" pitchFamily="34" charset="0"/>
              <a:cs typeface="Arial" pitchFamily="34" charset="0"/>
            </a:endParaRPr>
          </a:p>
          <a:p>
            <a:pPr marL="68580" indent="0" algn="ctr" eaLnBrk="1" fontAlgn="auto" hangingPunct="1">
              <a:spcAft>
                <a:spcPts val="0"/>
              </a:spcAft>
              <a:buFont typeface="Wingdings 2" pitchFamily="18" charset="2"/>
              <a:buNone/>
              <a:defRPr/>
            </a:pPr>
            <a:r>
              <a:rPr lang="kk-KZ" dirty="0" smtClean="0">
                <a:solidFill>
                  <a:srgbClr val="00B050"/>
                </a:solidFill>
                <a:latin typeface="Arial" pitchFamily="34" charset="0"/>
                <a:cs typeface="Arial" pitchFamily="34" charset="0"/>
              </a:rPr>
              <a:t>мұндағы Δφ - потенциалдың өзгеруі, В. Бір кулонның вольтқа қатынасы бір Фарадейге тен: 1 Кл : В = 1 Ф, оның жүйе сыртындағы бірлігі 1 см = 1,11265*10-12ф.</a:t>
            </a:r>
            <a:endParaRPr lang="ru-RU" dirty="0" smtClean="0">
              <a:solidFill>
                <a:srgbClr val="00B050"/>
              </a:solidFill>
              <a:latin typeface="Arial" pitchFamily="34" charset="0"/>
              <a:cs typeface="Arial" pitchFamily="34" charset="0"/>
            </a:endParaRPr>
          </a:p>
          <a:p>
            <a:pPr indent="-274320" algn="ctr" eaLnBrk="1" fontAlgn="auto" hangingPunct="1">
              <a:spcAft>
                <a:spcPts val="0"/>
              </a:spcAft>
              <a:defRPr/>
            </a:pPr>
            <a:endParaRPr lang="ru-RU" dirty="0">
              <a:solidFill>
                <a:srgbClr val="00B05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2FC3009-3AFC-4D25-B49B-850764762084}" type="slidenum">
              <a:rPr lang="ru-RU"/>
              <a:pPr>
                <a:defRPr/>
              </a:pPr>
              <a:t>3</a:t>
            </a:fld>
            <a:endParaRPr lang="ru-RU"/>
          </a:p>
        </p:txBody>
      </p:sp>
      <p:sp>
        <p:nvSpPr>
          <p:cNvPr id="3" name="Объект 2"/>
          <p:cNvSpPr>
            <a:spLocks noGrp="1"/>
          </p:cNvSpPr>
          <p:nvPr>
            <p:ph idx="1"/>
          </p:nvPr>
        </p:nvSpPr>
        <p:spPr>
          <a:xfrm>
            <a:off x="611188" y="1125538"/>
            <a:ext cx="7200900" cy="4967287"/>
          </a:xfrm>
        </p:spPr>
        <p:txBody>
          <a:bodyPr rtlCol="0">
            <a:normAutofit lnSpcReduction="10000"/>
          </a:bodyPr>
          <a:lstStyle/>
          <a:p>
            <a:pPr marL="640080" lvl="1" indent="-274320" algn="ctr" eaLnBrk="1" fontAlgn="auto" hangingPunct="1">
              <a:spcAft>
                <a:spcPts val="0"/>
              </a:spcAft>
              <a:defRPr/>
            </a:pPr>
            <a:r>
              <a:rPr lang="kk-KZ" sz="2800" dirty="0" smtClean="0">
                <a:solidFill>
                  <a:srgbClr val="00B050"/>
                </a:solidFill>
                <a:latin typeface="Times New Roman" pitchFamily="18" charset="0"/>
                <a:cs typeface="Times New Roman" pitchFamily="18" charset="0"/>
              </a:rPr>
              <a:t>Электрохимиялық ұяшықтарда пайдаланатын электрохимиялық эффектілер мен процестер көптеген параметрлерге тәуелді: ерітінділердің, балқымалар мен қоспалардың құрамы мен табиғатына; қолданылатын электродтардың жасалуы мен құрылысына; радиоэлектродтық зерттеу аппаратураларына; ұяшықтың құрылыс-құрылымына. Талдаудың электр химиялық одістерінің сан түрлілігі осыларға байланысты.</a:t>
            </a:r>
            <a:endParaRPr lang="ru-RU" sz="2800" dirty="0" smtClean="0">
              <a:solidFill>
                <a:srgbClr val="00B050"/>
              </a:solidFill>
              <a:latin typeface="Times New Roman" pitchFamily="18" charset="0"/>
              <a:cs typeface="Times New Roman" pitchFamily="18" charset="0"/>
            </a:endParaRPr>
          </a:p>
          <a:p>
            <a:pPr indent="-274320" eaLnBrk="1" fontAlgn="auto" hangingPunct="1">
              <a:spcAft>
                <a:spcPts val="0"/>
              </a:spcAft>
              <a:defRPr/>
            </a:pPr>
            <a:endParaRPr lang="ru-RU" dirty="0"/>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BFE3044A-8E8D-4A26-B83D-7830647B0D51}" type="slidenum">
              <a:rPr lang="ru-RU"/>
              <a:pPr>
                <a:defRPr/>
              </a:pPr>
              <a:t>4</a:t>
            </a:fld>
            <a:endParaRPr lang="ru-RU"/>
          </a:p>
        </p:txBody>
      </p:sp>
      <p:sp>
        <p:nvSpPr>
          <p:cNvPr id="16385" name="Объект 2"/>
          <p:cNvSpPr>
            <a:spLocks noGrp="1"/>
          </p:cNvSpPr>
          <p:nvPr>
            <p:ph idx="1"/>
          </p:nvPr>
        </p:nvSpPr>
        <p:spPr>
          <a:xfrm>
            <a:off x="1042988" y="1052513"/>
            <a:ext cx="6777037" cy="4779962"/>
          </a:xfrm>
        </p:spPr>
        <p:txBody>
          <a:bodyPr/>
          <a:lstStyle/>
          <a:p>
            <a:pPr algn="ctr" eaLnBrk="1" hangingPunct="1"/>
            <a:r>
              <a:rPr lang="kk-KZ" smtClean="0">
                <a:solidFill>
                  <a:srgbClr val="00B050"/>
                </a:solidFill>
                <a:latin typeface="Times New Roman" pitchFamily="18" charset="0"/>
                <a:cs typeface="Times New Roman" pitchFamily="18" charset="0"/>
              </a:rPr>
              <a:t>Электрохимиялық әдістің көмегімен кез келген агрегаттық күйдегі анорганикалық және органикалык қосылыстарды сандық және сапалық тұрғыдан талдауға болады. Зерттелетін ортадағы электр химиялық процестер өзара жанасатын фаза шекараларында немесе олардың көлемінде жүреді, олар құрылымның, валенттік күйдін, химиялық құрамның, концентрациянын және басқа да параметрлердің өзгерісімен байланысты.</a:t>
            </a:r>
            <a:endParaRPr lang="ru-RU" smtClean="0">
              <a:solidFill>
                <a:srgbClr val="00B050"/>
              </a:solidFill>
              <a:latin typeface="Times New Roman" pitchFamily="18" charset="0"/>
              <a:cs typeface="Times New Roman" pitchFamily="18" charset="0"/>
            </a:endParaRPr>
          </a:p>
          <a:p>
            <a:pPr eaLnBrk="1" hangingPunct="1"/>
            <a:endParaRPr lang="ru-RU" smtClean="0"/>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F085DAFA-5760-46DC-B15C-AF5F5BC613AD}" type="slidenum">
              <a:rPr lang="ru-RU"/>
              <a:pPr>
                <a:defRPr/>
              </a:pPr>
              <a:t>5</a:t>
            </a:fld>
            <a:endParaRPr lang="ru-RU"/>
          </a:p>
        </p:txBody>
      </p:sp>
      <p:sp>
        <p:nvSpPr>
          <p:cNvPr id="17409" name="Объект 2"/>
          <p:cNvSpPr>
            <a:spLocks noGrp="1"/>
          </p:cNvSpPr>
          <p:nvPr>
            <p:ph idx="1"/>
          </p:nvPr>
        </p:nvSpPr>
        <p:spPr>
          <a:xfrm>
            <a:off x="971550" y="1125538"/>
            <a:ext cx="6985000" cy="4778375"/>
          </a:xfrm>
        </p:spPr>
        <p:txBody>
          <a:bodyPr/>
          <a:lstStyle/>
          <a:p>
            <a:pPr eaLnBrk="1" hangingPunct="1"/>
            <a:r>
              <a:rPr lang="kk-KZ" sz="3200" smtClean="0">
                <a:solidFill>
                  <a:srgbClr val="00B050"/>
                </a:solidFill>
                <a:latin typeface="Times New Roman" pitchFamily="18" charset="0"/>
                <a:cs typeface="Times New Roman" pitchFamily="18" charset="0"/>
              </a:rPr>
              <a:t>Электрохимиялық талдау әдістерін әрқайсысын жіктеуге болатын топ-топтарға бөліп қарастыруға болады. Мысалы, </a:t>
            </a:r>
            <a:r>
              <a:rPr lang="kk-KZ" sz="3200" b="1" i="1" smtClean="0">
                <a:solidFill>
                  <a:srgbClr val="00B050"/>
                </a:solidFill>
                <a:latin typeface="Times New Roman" pitchFamily="18" charset="0"/>
                <a:cs typeface="Times New Roman" pitchFamily="18" charset="0"/>
                <a:hlinkClick r:id="rId2" tooltip="Потенциометрия"/>
              </a:rPr>
              <a:t>потенциометрия</a:t>
            </a:r>
            <a:r>
              <a:rPr lang="kk-KZ" sz="3200" b="1" i="1" smtClean="0">
                <a:solidFill>
                  <a:srgbClr val="00B050"/>
                </a:solidFill>
                <a:latin typeface="Times New Roman" pitchFamily="18" charset="0"/>
                <a:cs typeface="Times New Roman" pitchFamily="18" charset="0"/>
              </a:rPr>
              <a:t>, </a:t>
            </a:r>
            <a:r>
              <a:rPr lang="kk-KZ" sz="3200" b="1" i="1" smtClean="0">
                <a:solidFill>
                  <a:srgbClr val="00B050"/>
                </a:solidFill>
                <a:latin typeface="Times New Roman" pitchFamily="18" charset="0"/>
                <a:cs typeface="Times New Roman" pitchFamily="18" charset="0"/>
                <a:hlinkClick r:id="rId3" tooltip="Кондуктометрия"/>
              </a:rPr>
              <a:t>кондуктометрия</a:t>
            </a:r>
            <a:r>
              <a:rPr lang="kk-KZ" sz="3200" smtClean="0">
                <a:solidFill>
                  <a:srgbClr val="00B050"/>
                </a:solidFill>
                <a:latin typeface="Times New Roman" pitchFamily="18" charset="0"/>
                <a:cs typeface="Times New Roman" pitchFamily="18" charset="0"/>
              </a:rPr>
              <a:t> және жоғаргы жиіліктегі титрлеу, вольт-амперметрия және </a:t>
            </a:r>
            <a:r>
              <a:rPr lang="kk-KZ" sz="3200" b="1" i="1" smtClean="0">
                <a:solidFill>
                  <a:srgbClr val="00B050"/>
                </a:solidFill>
                <a:latin typeface="Times New Roman" pitchFamily="18" charset="0"/>
                <a:cs typeface="Times New Roman" pitchFamily="18" charset="0"/>
                <a:hlinkClick r:id="rId4" tooltip="Полярография"/>
              </a:rPr>
              <a:t>полярография</a:t>
            </a:r>
            <a:r>
              <a:rPr lang="kk-KZ" sz="3200" b="1" i="1" smtClean="0">
                <a:solidFill>
                  <a:srgbClr val="00B050"/>
                </a:solidFill>
                <a:latin typeface="Times New Roman" pitchFamily="18" charset="0"/>
                <a:cs typeface="Times New Roman" pitchFamily="18" charset="0"/>
              </a:rPr>
              <a:t>, </a:t>
            </a:r>
            <a:r>
              <a:rPr lang="kk-KZ" sz="3200" b="1" i="1" smtClean="0">
                <a:solidFill>
                  <a:srgbClr val="00B050"/>
                </a:solidFill>
                <a:latin typeface="Times New Roman" pitchFamily="18" charset="0"/>
                <a:cs typeface="Times New Roman" pitchFamily="18" charset="0"/>
                <a:hlinkClick r:id="rId5" tooltip="Кулонометрия (мұндай бет жоқ)"/>
              </a:rPr>
              <a:t>кулонометрия</a:t>
            </a:r>
            <a:r>
              <a:rPr lang="kk-KZ" sz="3200" b="1" i="1" smtClean="0">
                <a:solidFill>
                  <a:srgbClr val="00B050"/>
                </a:solidFill>
                <a:latin typeface="Times New Roman" pitchFamily="18" charset="0"/>
                <a:cs typeface="Times New Roman" pitchFamily="18" charset="0"/>
              </a:rPr>
              <a:t>, </a:t>
            </a:r>
            <a:r>
              <a:rPr lang="kk-KZ" sz="3200" b="1" i="1" smtClean="0">
                <a:solidFill>
                  <a:srgbClr val="00B050"/>
                </a:solidFill>
                <a:latin typeface="Times New Roman" pitchFamily="18" charset="0"/>
                <a:cs typeface="Times New Roman" pitchFamily="18" charset="0"/>
                <a:hlinkClick r:id="rId6" tooltip="Диэлектрометрия (мұндай бет жоқ)"/>
              </a:rPr>
              <a:t>диэлектрометрия</a:t>
            </a:r>
            <a:r>
              <a:rPr lang="kk-KZ" sz="3200" b="1" i="1" smtClean="0">
                <a:solidFill>
                  <a:srgbClr val="00B050"/>
                </a:solidFill>
                <a:latin typeface="Times New Roman" pitchFamily="18" charset="0"/>
                <a:cs typeface="Times New Roman" pitchFamily="18" charset="0"/>
              </a:rPr>
              <a:t>.</a:t>
            </a:r>
            <a:endParaRPr lang="ru-RU" sz="3200" b="1" i="1" smtClean="0">
              <a:solidFill>
                <a:srgbClr val="00B050"/>
              </a:solidFill>
              <a:latin typeface="Times New Roman" pitchFamily="18" charset="0"/>
              <a:cs typeface="Times New Roman" pitchFamily="18" charset="0"/>
            </a:endParaRPr>
          </a:p>
          <a:p>
            <a:pPr eaLnBrk="1" hangingPunct="1"/>
            <a:endParaRPr lang="ru-RU" smtClean="0">
              <a:solidFill>
                <a:srgbClr val="00B050"/>
              </a:solidFill>
              <a:latin typeface="Times New Roman" pitchFamily="18" charset="0"/>
              <a:cs typeface="Times New Roman" pitchFamily="18" charset="0"/>
            </a:endParaRPr>
          </a:p>
        </p:txBody>
      </p:sp>
    </p:spTree>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702704AD-E8B0-4AB4-8FF2-34FE011B75B5}" type="slidenum">
              <a:rPr lang="ru-RU"/>
              <a:pPr>
                <a:defRPr/>
              </a:pPr>
              <a:t>6</a:t>
            </a:fld>
            <a:endParaRPr lang="ru-RU"/>
          </a:p>
        </p:txBody>
      </p:sp>
      <p:sp>
        <p:nvSpPr>
          <p:cNvPr id="18433" name="Объект 2"/>
          <p:cNvSpPr>
            <a:spLocks noGrp="1"/>
          </p:cNvSpPr>
          <p:nvPr>
            <p:ph idx="1"/>
          </p:nvPr>
        </p:nvSpPr>
        <p:spPr>
          <a:xfrm>
            <a:off x="1042988" y="1196975"/>
            <a:ext cx="6913562" cy="4635500"/>
          </a:xfrm>
        </p:spPr>
        <p:txBody>
          <a:bodyPr/>
          <a:lstStyle/>
          <a:p>
            <a:pPr eaLnBrk="1" hangingPunct="1"/>
            <a:r>
              <a:rPr lang="kk-KZ" smtClean="0">
                <a:solidFill>
                  <a:srgbClr val="00B050"/>
                </a:solidFill>
                <a:latin typeface="Times New Roman" pitchFamily="18" charset="0"/>
                <a:cs typeface="Times New Roman" pitchFamily="18" charset="0"/>
              </a:rPr>
              <a:t>Потенциометрияға электр қозғаушы күші (ЭҚК) немесе қайтымды электролитті тізбектегі рН не рХ электродтарға тиісті потенциалдарды өлшеуге негізделген әр түрлі физикалық-химиялық шамаларды, иондардың не молекулалардың концентрациясын анықтайтын әдістер жатады. Потенциометрияның негізін салған В.Нернст (1889). Ол электродтардың тепе-теңдік жағдайындағы потенциалын анықтауға арналған әйгілі теңдеуді ұсынған. Алғашқы потенциометрлік титрлеуді 1893 жылы жүргізген Р.Беренд.</a:t>
            </a:r>
            <a:endParaRPr lang="ru-RU" smtClean="0">
              <a:solidFill>
                <a:srgbClr val="00B050"/>
              </a:solidFill>
              <a:latin typeface="Times New Roman" pitchFamily="18" charset="0"/>
              <a:cs typeface="Times New Roman" pitchFamily="18" charset="0"/>
            </a:endParaRPr>
          </a:p>
          <a:p>
            <a:pPr eaLnBrk="1" hangingPunct="1"/>
            <a:endParaRPr lang="ru-RU"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16A90746-4E19-4813-AC3B-C270D9C3070A}" type="slidenum">
              <a:rPr lang="ru-RU"/>
              <a:pPr>
                <a:defRPr/>
              </a:pPr>
              <a:t>7</a:t>
            </a:fld>
            <a:endParaRPr lang="ru-RU"/>
          </a:p>
        </p:txBody>
      </p:sp>
      <p:sp>
        <p:nvSpPr>
          <p:cNvPr id="2" name="Заголовок 1"/>
          <p:cNvSpPr>
            <a:spLocks noGrp="1"/>
          </p:cNvSpPr>
          <p:nvPr>
            <p:ph type="title"/>
          </p:nvPr>
        </p:nvSpPr>
        <p:spPr/>
        <p:txBody>
          <a:bodyPr rtlCol="0">
            <a:normAutofit fontScale="90000"/>
          </a:bodyPr>
          <a:lstStyle/>
          <a:p>
            <a:pPr algn="ctr" eaLnBrk="1" fontAlgn="auto" hangingPunct="1">
              <a:spcAft>
                <a:spcPts val="0"/>
              </a:spcAft>
              <a:defRPr/>
            </a:pPr>
            <a:r>
              <a:rPr lang="kk-KZ" b="1" i="1" dirty="0" smtClean="0"/>
              <a:t>Вольтамперметрия</a:t>
            </a:r>
            <a:r>
              <a:rPr lang="ru-RU" b="1" i="1" dirty="0" smtClean="0"/>
              <a:t/>
            </a:r>
            <a:br>
              <a:rPr lang="ru-RU" b="1" i="1" dirty="0" smtClean="0"/>
            </a:br>
            <a:endParaRPr lang="ru-RU" b="1" i="1" dirty="0"/>
          </a:p>
        </p:txBody>
      </p:sp>
      <p:sp>
        <p:nvSpPr>
          <p:cNvPr id="19458" name="Объект 2"/>
          <p:cNvSpPr>
            <a:spLocks noGrp="1"/>
          </p:cNvSpPr>
          <p:nvPr>
            <p:ph idx="1"/>
          </p:nvPr>
        </p:nvSpPr>
        <p:spPr>
          <a:xfrm>
            <a:off x="1042988" y="1916113"/>
            <a:ext cx="7129462" cy="4176712"/>
          </a:xfrm>
        </p:spPr>
        <p:txBody>
          <a:bodyPr/>
          <a:lstStyle/>
          <a:p>
            <a:pPr eaLnBrk="1" hangingPunct="1"/>
            <a:r>
              <a:rPr lang="kk-KZ" smtClean="0">
                <a:solidFill>
                  <a:srgbClr val="00B050"/>
                </a:solidFill>
                <a:latin typeface="Times New Roman" pitchFamily="18" charset="0"/>
                <a:cs typeface="Times New Roman" pitchFamily="18" charset="0"/>
              </a:rPr>
              <a:t>Вольтамперметрия термині электрохимиялық өлшеу әдістеріне XX ғасырдың 40 жылдарында енді. Бұл әдіс зерттелетін электролитті ұяшыққа берілетін </a:t>
            </a:r>
            <a:r>
              <a:rPr lang="kk-KZ" smtClean="0">
                <a:solidFill>
                  <a:srgbClr val="00B050"/>
                </a:solidFill>
                <a:latin typeface="Times New Roman" pitchFamily="18" charset="0"/>
                <a:cs typeface="Times New Roman" pitchFamily="18" charset="0"/>
                <a:hlinkClick r:id="rId2" tooltip="Поляризация"/>
              </a:rPr>
              <a:t>поляризация</a:t>
            </a:r>
            <a:r>
              <a:rPr lang="kk-KZ" smtClean="0">
                <a:solidFill>
                  <a:srgbClr val="00B050"/>
                </a:solidFill>
                <a:latin typeface="Times New Roman" pitchFamily="18" charset="0"/>
                <a:cs typeface="Times New Roman" pitchFamily="18" charset="0"/>
              </a:rPr>
              <a:t> тоғының поляризациялану кернеуіне тәуелділігін анықтауға негізделген. Бұл кезде жұмыс істеп тұрган </a:t>
            </a:r>
            <a:r>
              <a:rPr lang="kk-KZ" smtClean="0">
                <a:solidFill>
                  <a:srgbClr val="00B050"/>
                </a:solidFill>
                <a:latin typeface="Times New Roman" pitchFamily="18" charset="0"/>
                <a:cs typeface="Times New Roman" pitchFamily="18" charset="0"/>
                <a:hlinkClick r:id="rId3" tooltip="Электрод"/>
              </a:rPr>
              <a:t>электрод</a:t>
            </a:r>
            <a:r>
              <a:rPr lang="kk-KZ" smtClean="0">
                <a:solidFill>
                  <a:srgbClr val="00B050"/>
                </a:solidFill>
                <a:latin typeface="Times New Roman" pitchFamily="18" charset="0"/>
                <a:cs typeface="Times New Roman" pitchFamily="18" charset="0"/>
              </a:rPr>
              <a:t> потенциалы оның тепе-теңдіктегі күйіндегіден едәуір өзгеше болады. Вольтамперметрия одісі әр түрлілігі жағынан талдаудың электрохимиялық әдістерінің ен кең таралған түрі, ол көптеген салаларды қамтиды, бұған полярография да жатады.</a:t>
            </a:r>
            <a:endParaRPr lang="ru-RU" smtClean="0">
              <a:solidFill>
                <a:srgbClr val="00B050"/>
              </a:solidFill>
              <a:latin typeface="Times New Roman" pitchFamily="18" charset="0"/>
              <a:cs typeface="Times New Roman" pitchFamily="18" charset="0"/>
            </a:endParaRPr>
          </a:p>
          <a:p>
            <a:pPr eaLnBrk="1" hangingPunct="1"/>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1566B0D0-99D7-498C-A0F5-965DB447FADA}" type="slidenum">
              <a:rPr lang="ru-RU"/>
              <a:pPr>
                <a:defRPr/>
              </a:pPr>
              <a:t>8</a:t>
            </a:fld>
            <a:endParaRPr lang="ru-RU"/>
          </a:p>
        </p:txBody>
      </p:sp>
      <p:sp>
        <p:nvSpPr>
          <p:cNvPr id="20481" name="Заголовок 1"/>
          <p:cNvSpPr>
            <a:spLocks noGrp="1"/>
          </p:cNvSpPr>
          <p:nvPr>
            <p:ph type="title"/>
          </p:nvPr>
        </p:nvSpPr>
        <p:spPr>
          <a:xfrm>
            <a:off x="1042988" y="260350"/>
            <a:ext cx="7024687" cy="1143000"/>
          </a:xfrm>
        </p:spPr>
        <p:txBody>
          <a:bodyPr/>
          <a:lstStyle/>
          <a:p>
            <a:pPr algn="ctr" eaLnBrk="1" hangingPunct="1"/>
            <a:r>
              <a:rPr lang="kk-KZ" b="1" smtClean="0">
                <a:latin typeface="Times New Roman" pitchFamily="18" charset="0"/>
                <a:cs typeface="Times New Roman" pitchFamily="18" charset="0"/>
              </a:rPr>
              <a:t>Диэлектрометрия</a:t>
            </a:r>
            <a:endParaRPr lang="ru-RU" b="1" smtClean="0">
              <a:latin typeface="Times New Roman" pitchFamily="18" charset="0"/>
              <a:cs typeface="Times New Roman" pitchFamily="18" charset="0"/>
            </a:endParaRPr>
          </a:p>
        </p:txBody>
      </p:sp>
      <p:sp>
        <p:nvSpPr>
          <p:cNvPr id="3" name="Объект 2"/>
          <p:cNvSpPr>
            <a:spLocks noGrp="1"/>
          </p:cNvSpPr>
          <p:nvPr>
            <p:ph idx="1"/>
          </p:nvPr>
        </p:nvSpPr>
        <p:spPr>
          <a:xfrm>
            <a:off x="900113" y="1628775"/>
            <a:ext cx="7416800" cy="4537075"/>
          </a:xfrm>
        </p:spPr>
        <p:txBody>
          <a:bodyPr rtlCol="0">
            <a:normAutofit lnSpcReduction="10000"/>
          </a:bodyPr>
          <a:lstStyle/>
          <a:p>
            <a:pPr indent="-274320" eaLnBrk="1" fontAlgn="auto" hangingPunct="1">
              <a:spcAft>
                <a:spcPts val="0"/>
              </a:spcAft>
              <a:defRPr/>
            </a:pPr>
            <a:r>
              <a:rPr lang="kk-KZ" dirty="0" smtClean="0">
                <a:solidFill>
                  <a:srgbClr val="00B050"/>
                </a:solidFill>
                <a:latin typeface="Times New Roman" pitchFamily="18" charset="0"/>
                <a:cs typeface="Times New Roman" pitchFamily="18" charset="0"/>
              </a:rPr>
              <a:t>Диэлектрометрия диэлектрлік поляризацияның электродтаралық кеңістіктегі концентрациясының, құрылымының немесе құрамының өзгеруіне тәуелділігін көрсететін ортаның диэлектрлік өткізгіштігін өлшеуге негізделген әдістерді біріктіреді. Бұл әдіс те (кондуктометрия сияқты) электродтардағы тепе-теңдік потенциал шамасының өзгеруіне тәуелсіз, әйтсе де оның кондуктометриядан өзгешелігі, ол электромагнитті өрістің әсерінен зарядталған бөлшектің ілгерілемелі қозғалысына байланысты емес, тұрақты не айнымалы электр өрісінің әсерінен дипольдік бөлшектін бағытталу эффектісін керсетеді.</a:t>
            </a:r>
            <a:endParaRPr lang="ru-RU" dirty="0">
              <a:solidFill>
                <a:srgbClr val="00B050"/>
              </a:solidFill>
              <a:latin typeface="Times New Roman" pitchFamily="18" charset="0"/>
              <a:cs typeface="Times New Roman" pitchFamily="18" charset="0"/>
            </a:endParaRP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pPr>
              <a:defRPr/>
            </a:pPr>
            <a:fld id="{C35CF888-5CFC-462E-AC48-057FB9F5FDD6}" type="slidenum">
              <a:rPr lang="ru-RU"/>
              <a:pPr>
                <a:defRPr/>
              </a:pPr>
              <a:t>9</a:t>
            </a:fld>
            <a:endParaRPr lang="ru-RU"/>
          </a:p>
        </p:txBody>
      </p:sp>
      <p:sp>
        <p:nvSpPr>
          <p:cNvPr id="21505" name="Объект 2"/>
          <p:cNvSpPr>
            <a:spLocks noGrp="1"/>
          </p:cNvSpPr>
          <p:nvPr>
            <p:ph idx="1"/>
          </p:nvPr>
        </p:nvSpPr>
        <p:spPr>
          <a:xfrm>
            <a:off x="900113" y="1268413"/>
            <a:ext cx="7127875" cy="4564062"/>
          </a:xfrm>
        </p:spPr>
        <p:txBody>
          <a:bodyPr/>
          <a:lstStyle/>
          <a:p>
            <a:pPr eaLnBrk="1" hangingPunct="1"/>
            <a:r>
              <a:rPr lang="kk-KZ" smtClean="0"/>
              <a:t> </a:t>
            </a:r>
            <a:r>
              <a:rPr lang="kk-KZ" sz="2800" b="1" i="1" u="sng" smtClean="0">
                <a:solidFill>
                  <a:srgbClr val="00B050"/>
                </a:solidFill>
                <a:latin typeface="Times New Roman" pitchFamily="18" charset="0"/>
                <a:cs typeface="Times New Roman" pitchFamily="18" charset="0"/>
              </a:rPr>
              <a:t>Кондуктометрия мен диэлектрометрия әдістерінің талдау, анықтау мүмкіншіліктерінің өзара жақындығына қарамастан, соңғысы диэлектриктің тазалығын бақылау, көп құрамды жүйені талдау және титрлеу үшін тиімді, әйтсе де бұл әдістер әлі аналитикалық химияда аса кең қолданылмай келеді.</a:t>
            </a:r>
            <a:endParaRPr lang="ru-RU" sz="2800" b="1" i="1" u="sng" smtClean="0">
              <a:solidFill>
                <a:srgbClr val="00B050"/>
              </a:solidFill>
              <a:latin typeface="Times New Roman" pitchFamily="18" charset="0"/>
              <a:cs typeface="Times New Roman" pitchFamily="18" charset="0"/>
            </a:endParaRPr>
          </a:p>
          <a:p>
            <a:pPr eaLnBrk="1" hangingPunct="1"/>
            <a:endParaRPr lang="ru-RU" sz="2800" b="1" i="1" u="sng" smtClean="0">
              <a:solidFill>
                <a:srgbClr val="00B05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117</TotalTime>
  <Words>1187</Words>
  <Application>Microsoft Office PowerPoint</Application>
  <PresentationFormat>Экран (4:3)</PresentationFormat>
  <Paragraphs>63</Paragraphs>
  <Slides>24</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4</vt:i4>
      </vt:variant>
      <vt:variant>
        <vt:lpstr>Заголовки слайдов</vt:lpstr>
      </vt:variant>
      <vt:variant>
        <vt:i4>24</vt:i4>
      </vt:variant>
    </vt:vector>
  </HeadingPairs>
  <TitlesOfParts>
    <vt:vector size="33" baseType="lpstr">
      <vt:lpstr>Arial</vt:lpstr>
      <vt:lpstr>Century Gothic</vt:lpstr>
      <vt:lpstr>Wingdings 2</vt:lpstr>
      <vt:lpstr>Calibri</vt:lpstr>
      <vt:lpstr>Times New Roman</vt:lpstr>
      <vt:lpstr>Остин</vt:lpstr>
      <vt:lpstr>Остин</vt:lpstr>
      <vt:lpstr>Остин</vt:lpstr>
      <vt:lpstr>Остин</vt:lpstr>
      <vt:lpstr>Электрохимия. Электродық потенциал. Гальваникалық элемент. Индикаторлық электрод және салыстыру электроды№ Тура потенциометрия (рНөметрия. Йонометрия). </vt:lpstr>
      <vt:lpstr>Талдаудың электрохимиялық әдістері. </vt:lpstr>
      <vt:lpstr>Слайд 3</vt:lpstr>
      <vt:lpstr>Слайд 4</vt:lpstr>
      <vt:lpstr>Слайд 5</vt:lpstr>
      <vt:lpstr>Слайд 6</vt:lpstr>
      <vt:lpstr>Вольтамперметрия </vt:lpstr>
      <vt:lpstr>Диэлектрометрия</vt:lpstr>
      <vt:lpstr>Слайд 9</vt:lpstr>
      <vt:lpstr>Электрогравиметрия</vt:lpstr>
      <vt:lpstr>Гальваникалық элементтің кернеуі</vt:lpstr>
      <vt:lpstr>Слайд 12</vt:lpstr>
      <vt:lpstr>Электродты потенциал</vt:lpstr>
      <vt:lpstr>Слайд 14</vt:lpstr>
      <vt:lpstr>Слайд 15</vt:lpstr>
      <vt:lpstr>Заттың электрохимиялық эквиваленті</vt:lpstr>
      <vt:lpstr>Слайд 17</vt:lpstr>
      <vt:lpstr>Фарадей тұрақтысы</vt:lpstr>
      <vt:lpstr>Электр кедергісі</vt:lpstr>
      <vt:lpstr>Слайд 20</vt:lpstr>
      <vt:lpstr>Меншікті электр кедергісі </vt:lpstr>
      <vt:lpstr>Электрлік қозғалғыштық</vt:lpstr>
      <vt:lpstr>Электрлік өрістің кернеулігі</vt:lpstr>
      <vt:lpstr>Электр сыйымдылығы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электрохимиялық әдістері </dc:title>
  <dc:creator>АСЕЛЯ</dc:creator>
  <cp:lastModifiedBy>Student</cp:lastModifiedBy>
  <cp:revision>12</cp:revision>
  <dcterms:created xsi:type="dcterms:W3CDTF">2013-04-04T12:17:33Z</dcterms:created>
  <dcterms:modified xsi:type="dcterms:W3CDTF">2013-05-02T10:01:23Z</dcterms:modified>
</cp:coreProperties>
</file>