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7" r:id="rId1"/>
  </p:sldMasterIdLst>
  <p:notesMasterIdLst>
    <p:notesMasterId r:id="rId41"/>
  </p:notesMasterIdLst>
  <p:sldIdLst>
    <p:sldId id="257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30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8" r:id="rId33"/>
    <p:sldId id="287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735763" cy="9869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ABF3F7"/>
    <a:srgbClr val="990000"/>
    <a:srgbClr val="003DB8"/>
    <a:srgbClr val="48E6EE"/>
    <a:srgbClr val="09A7AF"/>
    <a:srgbClr val="DCEAFC"/>
    <a:srgbClr val="CCFF66"/>
    <a:srgbClr val="C8E9F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0926" autoAdjust="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100E89-2D1A-45CB-810D-AEB1A8A98734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E99296A-CB56-43A7-8858-7ADDA4238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Измерить величину потенциала одного электрода невозможно, можно измерить лишь разность потенциалов между двумя электродами. </a:t>
            </a:r>
            <a:endParaRPr lang="ru-RU" smtClean="0"/>
          </a:p>
        </p:txBody>
      </p:sp>
      <p:sp>
        <p:nvSpPr>
          <p:cNvPr id="143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0B2841-A015-4CCD-9467-1C4101295371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47C1F4-C898-4EE2-9F31-64558D03668B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05B9D53-B0FF-4C61-87A6-9B3171CB7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FFF421-5A64-40BC-A193-40B02420BEA0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458BA-B9EC-4717-8147-0E0CA502F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8D238-00C1-44CE-A853-1A73E7BEB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D494AE38-9380-4C00-A138-311625D0C854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6910B6-B6AF-488A-A466-50E2E3937CF2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5DAF1-6905-4E42-8E50-9F997D32B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FF4E1A4E-089B-488A-BC46-2492A1DAB84B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0B824A1-0728-4001-90AC-E73B5AD7E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fld id="{53EFA064-A929-4FDB-A62D-62A47ADFE6CF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63F1C-D8BD-4C9D-9F18-AB34B072E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7C4887-A44F-4C61-8D86-1BB15F7EB269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3CA21AE-7CF6-44F1-BD74-88A6BB948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12C110-F046-4D6B-8ABC-75332A9DEC0E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9258E-35B2-423E-AC65-2685891CA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2DDA8B-4519-4423-9691-FB676796BE34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E396FB-16B3-44CE-BF26-3624CD738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305AD64-A172-4BF7-8783-8F3C77B34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CB296380-BCE2-4054-820C-26C9C3CC0627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7B313-CFEE-422A-B1B3-2A0307F9C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fld id="{81DAE6C9-D627-455C-8D57-142A903CE894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40652074-8EE1-4B39-851A-18158FFA42AC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7ADF93E-4595-46D2-8A07-C907B8B8D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&#1076;&#1085;&#1089;\&#1052;&#1086;&#1080;%20&#1076;&#1086;&#1082;&#1091;&#1084;&#1077;&#1085;&#1090;&#1099;\!%20&#1070;&#1051;&#1048;&#1071;\!%20&#1055;&#1088;&#1077;&#1079;&#1077;&#1085;&#1090;&#1072;&#1094;&#1080;&#1080;\!%20&#1051;&#1045;&#1050;&#1062;&#1048;&#1048;%20&#1052;&#1054;&#1048;\&#1051;&#1077;&#1082;&#1094;&#1080;&#1080;%20&#1061;&#1055;&#1085;-III%20&#1082;%20(&#1086;&#1089;&#1077;&#1085;&#1100;)%20&#1060;&#1061;\&#1055;&#1088;&#1077;&#1079;&#1077;&#1085;&#1090;&#1072;&#1094;&#1080;&#1103;%20&#1069;&#1061;\&#1058;&#1077;&#1086;&#1088;&#1080;&#1103;%20&#1101;&#1083;.%20&#1076;&#1080;&#1089;&#1089;&#1086;&#1094;&#1080;&#1072;&#1094;&#1080;&#1080;%20&#1040;&#1088;&#1088;&#1077;&#1085;&#1080;&#1091;&#1089;&#1072;.swf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3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6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3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FDF091-06EF-442C-AEA6-20324C2DD33A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1773238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002060"/>
                </a:solidFill>
              </a:rPr>
              <a:t/>
            </a:r>
            <a:br>
              <a:rPr lang="ru-RU" sz="3600" b="1" i="1" smtClean="0">
                <a:solidFill>
                  <a:srgbClr val="002060"/>
                </a:solidFill>
              </a:rPr>
            </a:br>
            <a:r>
              <a:rPr lang="ru-RU" sz="3600" b="1" i="1" smtClean="0">
                <a:solidFill>
                  <a:srgbClr val="002060"/>
                </a:solidFill>
              </a:rPr>
              <a:t>ЭЛЕКТРОХИМИЧЕСКИЕ</a:t>
            </a:r>
            <a:br>
              <a:rPr lang="ru-RU" sz="3600" b="1" i="1" smtClean="0">
                <a:solidFill>
                  <a:srgbClr val="002060"/>
                </a:solidFill>
              </a:rPr>
            </a:br>
            <a:r>
              <a:rPr lang="ru-RU" sz="3600" b="1" i="1" smtClean="0">
                <a:solidFill>
                  <a:srgbClr val="002060"/>
                </a:solidFill>
              </a:rPr>
              <a:t>ПРОЦЕССЫ</a:t>
            </a:r>
          </a:p>
        </p:txBody>
      </p:sp>
      <p:pic>
        <p:nvPicPr>
          <p:cNvPr id="1433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2924175"/>
            <a:ext cx="49117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708275"/>
            <a:ext cx="28479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-633413" y="712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EA1A9A-880A-49ED-A0E6-CE2940EF4301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109569" name="TextBox 1"/>
          <p:cNvSpPr txBox="1">
            <a:spLocks noChangeArrowheads="1"/>
          </p:cNvSpPr>
          <p:nvPr/>
        </p:nvSpPr>
        <p:spPr bwMode="auto">
          <a:xfrm>
            <a:off x="395288" y="188913"/>
            <a:ext cx="83534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2060"/>
                </a:solidFill>
              </a:rPr>
              <a:t>Зависимость удельной электрической проводимости растворов от концентрации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1340069" y="4869161"/>
            <a:ext cx="3231931" cy="554178"/>
          </a:xfrm>
          <a:custGeom>
            <a:avLst/>
            <a:gdLst>
              <a:gd name="connsiteX0" fmla="*/ 0 w 3105807"/>
              <a:gd name="connsiteY0" fmla="*/ 567559 h 567559"/>
              <a:gd name="connsiteX1" fmla="*/ 1182414 w 3105807"/>
              <a:gd name="connsiteY1" fmla="*/ 31531 h 567559"/>
              <a:gd name="connsiteX2" fmla="*/ 3105807 w 3105807"/>
              <a:gd name="connsiteY2" fmla="*/ 378373 h 567559"/>
              <a:gd name="connsiteX3" fmla="*/ 3105807 w 3105807"/>
              <a:gd name="connsiteY3" fmla="*/ 378373 h 567559"/>
              <a:gd name="connsiteX0" fmla="*/ 0 w 3105807"/>
              <a:gd name="connsiteY0" fmla="*/ 585709 h 585709"/>
              <a:gd name="connsiteX1" fmla="*/ 1575747 w 3105807"/>
              <a:gd name="connsiteY1" fmla="*/ 31531 h 585709"/>
              <a:gd name="connsiteX2" fmla="*/ 3105807 w 3105807"/>
              <a:gd name="connsiteY2" fmla="*/ 396523 h 585709"/>
              <a:gd name="connsiteX3" fmla="*/ 3105807 w 3105807"/>
              <a:gd name="connsiteY3" fmla="*/ 396523 h 585709"/>
              <a:gd name="connsiteX0" fmla="*/ 0 w 3105807"/>
              <a:gd name="connsiteY0" fmla="*/ 554178 h 554178"/>
              <a:gd name="connsiteX1" fmla="*/ 1575747 w 3105807"/>
              <a:gd name="connsiteY1" fmla="*/ 0 h 554178"/>
              <a:gd name="connsiteX2" fmla="*/ 3105807 w 3105807"/>
              <a:gd name="connsiteY2" fmla="*/ 364992 h 554178"/>
              <a:gd name="connsiteX3" fmla="*/ 3105807 w 3105807"/>
              <a:gd name="connsiteY3" fmla="*/ 364992 h 554178"/>
              <a:gd name="connsiteX0" fmla="*/ 0 w 3105807"/>
              <a:gd name="connsiteY0" fmla="*/ 554178 h 554178"/>
              <a:gd name="connsiteX1" fmla="*/ 1575747 w 3105807"/>
              <a:gd name="connsiteY1" fmla="*/ 0 h 554178"/>
              <a:gd name="connsiteX2" fmla="*/ 3105807 w 3105807"/>
              <a:gd name="connsiteY2" fmla="*/ 364992 h 554178"/>
              <a:gd name="connsiteX3" fmla="*/ 3087915 w 3105807"/>
              <a:gd name="connsiteY3" fmla="*/ 504055 h 554178"/>
              <a:gd name="connsiteX0" fmla="*/ 0 w 3231931"/>
              <a:gd name="connsiteY0" fmla="*/ 554178 h 554178"/>
              <a:gd name="connsiteX1" fmla="*/ 1575747 w 3231931"/>
              <a:gd name="connsiteY1" fmla="*/ 0 h 554178"/>
              <a:gd name="connsiteX2" fmla="*/ 3105807 w 3231931"/>
              <a:gd name="connsiteY2" fmla="*/ 364992 h 554178"/>
              <a:gd name="connsiteX3" fmla="*/ 3231931 w 3231931"/>
              <a:gd name="connsiteY3" fmla="*/ 432047 h 554178"/>
              <a:gd name="connsiteX0" fmla="*/ 0 w 3231931"/>
              <a:gd name="connsiteY0" fmla="*/ 554178 h 554178"/>
              <a:gd name="connsiteX1" fmla="*/ 1575747 w 3231931"/>
              <a:gd name="connsiteY1" fmla="*/ 0 h 554178"/>
              <a:gd name="connsiteX2" fmla="*/ 3015907 w 3231931"/>
              <a:gd name="connsiteY2" fmla="*/ 360039 h 554178"/>
              <a:gd name="connsiteX3" fmla="*/ 3231931 w 3231931"/>
              <a:gd name="connsiteY3" fmla="*/ 432047 h 554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1931" h="554178">
                <a:moveTo>
                  <a:pt x="0" y="554178"/>
                </a:moveTo>
                <a:cubicBezTo>
                  <a:pt x="332390" y="301929"/>
                  <a:pt x="1058113" y="31531"/>
                  <a:pt x="1575747" y="0"/>
                </a:cubicBezTo>
                <a:cubicBezTo>
                  <a:pt x="2236517" y="49681"/>
                  <a:pt x="2760897" y="299207"/>
                  <a:pt x="3015907" y="360039"/>
                </a:cubicBezTo>
                <a:lnTo>
                  <a:pt x="3231931" y="43204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308538" y="2159417"/>
            <a:ext cx="3167585" cy="3106265"/>
          </a:xfrm>
          <a:custGeom>
            <a:avLst/>
            <a:gdLst>
              <a:gd name="connsiteX0" fmla="*/ 0 w 3158358"/>
              <a:gd name="connsiteY0" fmla="*/ 3084786 h 3084786"/>
              <a:gd name="connsiteX1" fmla="*/ 1040524 w 3158358"/>
              <a:gd name="connsiteY1" fmla="*/ 404648 h 3084786"/>
              <a:gd name="connsiteX2" fmla="*/ 2238703 w 3158358"/>
              <a:gd name="connsiteY2" fmla="*/ 656896 h 3084786"/>
              <a:gd name="connsiteX3" fmla="*/ 3026979 w 3158358"/>
              <a:gd name="connsiteY3" fmla="*/ 1855075 h 3084786"/>
              <a:gd name="connsiteX4" fmla="*/ 3026979 w 3158358"/>
              <a:gd name="connsiteY4" fmla="*/ 1870841 h 3084786"/>
              <a:gd name="connsiteX0" fmla="*/ 0 w 3167585"/>
              <a:gd name="connsiteY0" fmla="*/ 3106265 h 3106265"/>
              <a:gd name="connsiteX1" fmla="*/ 1040524 w 3167585"/>
              <a:gd name="connsiteY1" fmla="*/ 426127 h 3106265"/>
              <a:gd name="connsiteX2" fmla="*/ 2183342 w 3167585"/>
              <a:gd name="connsiteY2" fmla="*/ 549502 h 3106265"/>
              <a:gd name="connsiteX3" fmla="*/ 3026979 w 3167585"/>
              <a:gd name="connsiteY3" fmla="*/ 1876554 h 3106265"/>
              <a:gd name="connsiteX4" fmla="*/ 3026979 w 3167585"/>
              <a:gd name="connsiteY4" fmla="*/ 1892320 h 310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7585" h="3106265">
                <a:moveTo>
                  <a:pt x="0" y="3106265"/>
                </a:moveTo>
                <a:cubicBezTo>
                  <a:pt x="333703" y="1968520"/>
                  <a:pt x="676634" y="852254"/>
                  <a:pt x="1040524" y="426127"/>
                </a:cubicBezTo>
                <a:cubicBezTo>
                  <a:pt x="1404414" y="0"/>
                  <a:pt x="1852266" y="307764"/>
                  <a:pt x="2183342" y="549502"/>
                </a:cubicBezTo>
                <a:cubicBezTo>
                  <a:pt x="2514418" y="791240"/>
                  <a:pt x="2886373" y="1652751"/>
                  <a:pt x="3026979" y="1876554"/>
                </a:cubicBezTo>
                <a:cubicBezTo>
                  <a:pt x="3167585" y="2100357"/>
                  <a:pt x="3092668" y="1985599"/>
                  <a:pt x="3026979" y="189232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395288" y="1557338"/>
            <a:ext cx="5286375" cy="4781550"/>
            <a:chOff x="395536" y="1556792"/>
            <a:chExt cx="5286394" cy="4782145"/>
          </a:xfrm>
        </p:grpSpPr>
        <p:cxnSp>
          <p:nvCxnSpPr>
            <p:cNvPr id="4" name="Прямая со стрелкой 3"/>
            <p:cNvCxnSpPr/>
            <p:nvPr/>
          </p:nvCxnSpPr>
          <p:spPr>
            <a:xfrm rot="5400000" flipH="1" flipV="1">
              <a:off x="-972616" y="3789040"/>
              <a:ext cx="417646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/>
            <p:nvPr/>
          </p:nvCxnSpPr>
          <p:spPr>
            <a:xfrm>
              <a:off x="1115616" y="5877272"/>
              <a:ext cx="424847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9581" name="Прямоугольник 8"/>
            <p:cNvSpPr>
              <a:spLocks noChangeArrowheads="1"/>
            </p:cNvSpPr>
            <p:nvPr/>
          </p:nvSpPr>
          <p:spPr bwMode="auto">
            <a:xfrm>
              <a:off x="395536" y="1556792"/>
              <a:ext cx="50405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i="1">
                  <a:cs typeface="Times New Roman" pitchFamily="18" charset="0"/>
                  <a:sym typeface="Symbol" pitchFamily="18" charset="2"/>
                </a:rPr>
                <a:t></a:t>
              </a:r>
              <a:endParaRPr lang="ru-RU" sz="2800"/>
            </a:p>
          </p:txBody>
        </p:sp>
        <p:sp>
          <p:nvSpPr>
            <p:cNvPr id="109582" name="TextBox 9"/>
            <p:cNvSpPr txBox="1">
              <a:spLocks noChangeArrowheads="1"/>
            </p:cNvSpPr>
            <p:nvPr/>
          </p:nvSpPr>
          <p:spPr bwMode="auto">
            <a:xfrm>
              <a:off x="5292080" y="5877272"/>
              <a:ext cx="3898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С</a:t>
              </a:r>
            </a:p>
          </p:txBody>
        </p:sp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6463" y="5084763"/>
            <a:ext cx="27416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Слабый электролит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427538" y="4005263"/>
            <a:ext cx="2921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Сильный электролит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E3604-B923-420B-BE6B-9DAF06AB5448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126982" name="Rectangle 1"/>
          <p:cNvSpPr>
            <a:spLocks noChangeArrowheads="1"/>
          </p:cNvSpPr>
          <p:nvPr/>
        </p:nvSpPr>
        <p:spPr bwMode="auto">
          <a:xfrm>
            <a:off x="107950" y="127000"/>
            <a:ext cx="8964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i="1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2.2. Молярная (эквивалентная) электропроводность</a:t>
            </a:r>
            <a:r>
              <a:rPr lang="en-US" b="1" i="1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 (</a:t>
            </a:r>
            <a:r>
              <a:rPr lang="en-US" sz="3200" b="1" i="1">
                <a:solidFill>
                  <a:srgbClr val="002060"/>
                </a:solidFill>
                <a:cs typeface="Times New Roman" pitchFamily="18" charset="0"/>
              </a:rPr>
              <a:t>λ</a:t>
            </a:r>
            <a:r>
              <a:rPr lang="en-US" b="1" i="1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)</a:t>
            </a:r>
            <a:endParaRPr lang="en-US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126978" name="Rectangle 2"/>
          <p:cNvSpPr>
            <a:spLocks noChangeArrowheads="1"/>
          </p:cNvSpPr>
          <p:nvPr/>
        </p:nvSpPr>
        <p:spPr bwMode="auto">
          <a:xfrm>
            <a:off x="1115616" y="1052736"/>
            <a:ext cx="7560840" cy="1200329"/>
          </a:xfrm>
          <a:prstGeom prst="rect">
            <a:avLst/>
          </a:prstGeom>
          <a:ln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это электрическая проводимость раствора, содержащего 1 моль вещества при расстоянии между электродами 1 см.</a:t>
            </a: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79512" y="688975"/>
            <a:ext cx="676875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69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6979" name="Object 3"/>
          <p:cNvGraphicFramePr>
            <a:graphicFrameLocks noChangeAspect="1"/>
          </p:cNvGraphicFramePr>
          <p:nvPr/>
        </p:nvGraphicFramePr>
        <p:xfrm>
          <a:off x="3419475" y="2781300"/>
          <a:ext cx="2265363" cy="1139825"/>
        </p:xfrm>
        <a:graphic>
          <a:graphicData uri="http://schemas.openxmlformats.org/presentationml/2006/ole">
            <p:oleObj spid="_x0000_s126979" name="Equation" r:id="rId3" imgW="774360" imgH="393480" progId="">
              <p:embed/>
            </p:oleObj>
          </a:graphicData>
        </a:graphic>
      </p:graphicFrame>
      <p:sp>
        <p:nvSpPr>
          <p:cNvPr id="12698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6981" name="Object 5"/>
          <p:cNvGraphicFramePr>
            <a:graphicFrameLocks noChangeAspect="1"/>
          </p:cNvGraphicFramePr>
          <p:nvPr/>
        </p:nvGraphicFramePr>
        <p:xfrm>
          <a:off x="3924300" y="4508500"/>
          <a:ext cx="1441450" cy="969963"/>
        </p:xfrm>
        <a:graphic>
          <a:graphicData uri="http://schemas.openxmlformats.org/presentationml/2006/ole">
            <p:oleObj spid="_x0000_s126981" name="Equation" r:id="rId4" imgW="711000" imgH="482400" progId="">
              <p:embed/>
            </p:oleObj>
          </a:graphicData>
        </a:graphic>
      </p:graphicFrame>
      <p:sp>
        <p:nvSpPr>
          <p:cNvPr id="12698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69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69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F61B8-8BE4-4A1A-B9A8-8E90F23268FB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129036" name="Rectangle 4"/>
          <p:cNvSpPr>
            <a:spLocks noChangeArrowheads="1"/>
          </p:cNvSpPr>
          <p:nvPr/>
        </p:nvSpPr>
        <p:spPr bwMode="auto">
          <a:xfrm>
            <a:off x="323850" y="260350"/>
            <a:ext cx="804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cs typeface="Times New Roman" pitchFamily="18" charset="0"/>
              </a:rPr>
              <a:t>Зависимость λ от концентрации описывается з. Кольрауша: </a:t>
            </a:r>
          </a:p>
        </p:txBody>
      </p:sp>
      <p:graphicFrame>
        <p:nvGraphicFramePr>
          <p:cNvPr id="129027" name="Object 3"/>
          <p:cNvGraphicFramePr>
            <a:graphicFrameLocks noChangeAspect="1"/>
          </p:cNvGraphicFramePr>
          <p:nvPr/>
        </p:nvGraphicFramePr>
        <p:xfrm>
          <a:off x="3492500" y="836613"/>
          <a:ext cx="2479675" cy="720725"/>
        </p:xfrm>
        <a:graphic>
          <a:graphicData uri="http://schemas.openxmlformats.org/presentationml/2006/ole">
            <p:oleObj spid="_x0000_s129027" name="Equation" r:id="rId3" imgW="1054100" imgH="279400" progId="">
              <p:embed/>
            </p:oleObj>
          </a:graphicData>
        </a:graphic>
      </p:graphicFrame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250825" y="1557338"/>
            <a:ext cx="8569325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441325" indent="-441325"/>
            <a:r>
              <a:rPr lang="ru-RU" b="1" i="1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</a:t>
            </a:r>
            <a:r>
              <a:rPr lang="ru-RU" b="1" i="1" baseline="-300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0 </a:t>
            </a:r>
            <a:r>
              <a:rPr lang="ru-RU" sz="2000" i="1">
                <a:cs typeface="Times New Roman" pitchFamily="18" charset="0"/>
                <a:sym typeface="Symbol" pitchFamily="18" charset="2"/>
              </a:rPr>
              <a:t>–</a:t>
            </a:r>
            <a:r>
              <a:rPr lang="ru-RU" sz="2000">
                <a:cs typeface="Times New Roman" pitchFamily="18" charset="0"/>
                <a:sym typeface="Symbol" pitchFamily="18" charset="2"/>
              </a:rPr>
              <a:t> </a:t>
            </a:r>
            <a:r>
              <a:rPr lang="ru-RU" sz="1800">
                <a:cs typeface="Times New Roman" pitchFamily="18" charset="0"/>
                <a:sym typeface="Symbol" pitchFamily="18" charset="2"/>
              </a:rPr>
              <a:t>предельная молярная проводимость электролита или проводимость при бесконечном разбавлении, </a:t>
            </a:r>
            <a:r>
              <a:rPr lang="ru-RU" sz="1600">
                <a:cs typeface="Times New Roman" pitchFamily="18" charset="0"/>
                <a:sym typeface="Symbol" pitchFamily="18" charset="2"/>
              </a:rPr>
              <a:t>См</a:t>
            </a:r>
            <a:r>
              <a:rPr lang="ru-RU" sz="1600">
                <a:latin typeface="Arial" charset="0"/>
                <a:cs typeface="Times New Roman" pitchFamily="18" charset="0"/>
              </a:rPr>
              <a:t>∙</a:t>
            </a:r>
            <a:r>
              <a:rPr lang="ru-RU" sz="1600">
                <a:cs typeface="Times New Roman" pitchFamily="18" charset="0"/>
              </a:rPr>
              <a:t>см</a:t>
            </a:r>
            <a:r>
              <a:rPr lang="ru-RU" sz="1600" baseline="30000">
                <a:cs typeface="Times New Roman" pitchFamily="18" charset="0"/>
              </a:rPr>
              <a:t>2</a:t>
            </a:r>
            <a:r>
              <a:rPr lang="ru-RU" sz="1600">
                <a:cs typeface="Times New Roman" pitchFamily="18" charset="0"/>
              </a:rPr>
              <a:t>/моль</a:t>
            </a:r>
            <a:endParaRPr lang="ru-RU" sz="1600" i="1">
              <a:cs typeface="Times New Roman" pitchFamily="18" charset="0"/>
              <a:sym typeface="Symbol" pitchFamily="18" charset="2"/>
            </a:endParaRPr>
          </a:p>
          <a:p>
            <a:pPr marL="441325" indent="-441325" eaLnBrk="0" hangingPunct="0"/>
            <a:r>
              <a:rPr lang="ru-RU" b="1" i="1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А</a:t>
            </a:r>
            <a:r>
              <a:rPr lang="ru-RU" sz="2000" i="1">
                <a:cs typeface="Times New Roman" pitchFamily="18" charset="0"/>
                <a:sym typeface="Symbol" pitchFamily="18" charset="2"/>
              </a:rPr>
              <a:t> – </a:t>
            </a:r>
            <a:r>
              <a:rPr lang="ru-RU" sz="1800">
                <a:cs typeface="Times New Roman" pitchFamily="18" charset="0"/>
                <a:sym typeface="Symbol" pitchFamily="18" charset="2"/>
              </a:rPr>
              <a:t>эмпирический коэффициент.</a:t>
            </a:r>
          </a:p>
        </p:txBody>
      </p:sp>
      <p:sp>
        <p:nvSpPr>
          <p:cNvPr id="12903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9039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3" name="Группа 22"/>
          <p:cNvGrpSpPr>
            <a:grpSpLocks/>
          </p:cNvGrpSpPr>
          <p:nvPr/>
        </p:nvGrpSpPr>
        <p:grpSpPr bwMode="auto">
          <a:xfrm>
            <a:off x="2124075" y="2924175"/>
            <a:ext cx="4751388" cy="1846263"/>
            <a:chOff x="4139952" y="2852936"/>
            <a:chExt cx="4751512" cy="2105655"/>
          </a:xfrm>
        </p:grpSpPr>
        <p:graphicFrame>
          <p:nvGraphicFramePr>
            <p:cNvPr id="129031" name="Object 7"/>
            <p:cNvGraphicFramePr>
              <a:graphicFrameLocks noChangeAspect="1"/>
            </p:cNvGraphicFramePr>
            <p:nvPr/>
          </p:nvGraphicFramePr>
          <p:xfrm>
            <a:off x="5220072" y="2852936"/>
            <a:ext cx="2613624" cy="720080"/>
          </p:xfrm>
          <a:graphic>
            <a:graphicData uri="http://schemas.openxmlformats.org/presentationml/2006/ole">
              <p:oleObj spid="_x0000_s129031" name="Equation" r:id="rId4" imgW="1066800" imgH="241300" progId="">
                <p:embed/>
              </p:oleObj>
            </a:graphicData>
          </a:graphic>
        </p:graphicFrame>
        <p:grpSp>
          <p:nvGrpSpPr>
            <p:cNvPr id="129054" name="Группа 21"/>
            <p:cNvGrpSpPr>
              <a:grpSpLocks/>
            </p:cNvGrpSpPr>
            <p:nvPr/>
          </p:nvGrpSpPr>
          <p:grpSpPr bwMode="auto">
            <a:xfrm>
              <a:off x="4139952" y="3573016"/>
              <a:ext cx="1368152" cy="600067"/>
              <a:chOff x="4067944" y="3837045"/>
              <a:chExt cx="1368152" cy="600067"/>
            </a:xfrm>
          </p:grpSpPr>
          <p:graphicFrame>
            <p:nvGraphicFramePr>
              <p:cNvPr id="129035" name="Object 11"/>
              <p:cNvGraphicFramePr>
                <a:graphicFrameLocks noChangeAspect="1"/>
              </p:cNvGraphicFramePr>
              <p:nvPr/>
            </p:nvGraphicFramePr>
            <p:xfrm>
              <a:off x="4067944" y="3861048"/>
              <a:ext cx="576064" cy="514343"/>
            </p:xfrm>
            <a:graphic>
              <a:graphicData uri="http://schemas.openxmlformats.org/presentationml/2006/ole">
                <p:oleObj spid="_x0000_s129035" name="Equation" r:id="rId5" imgW="228600" imgH="228600" progId="">
                  <p:embed/>
                </p:oleObj>
              </a:graphicData>
            </a:graphic>
          </p:graphicFrame>
          <p:graphicFrame>
            <p:nvGraphicFramePr>
              <p:cNvPr id="129034" name="Object 10"/>
              <p:cNvGraphicFramePr>
                <a:graphicFrameLocks noChangeAspect="1"/>
              </p:cNvGraphicFramePr>
              <p:nvPr/>
            </p:nvGraphicFramePr>
            <p:xfrm>
              <a:off x="4932040" y="3837045"/>
              <a:ext cx="504056" cy="600067"/>
            </p:xfrm>
            <a:graphic>
              <a:graphicData uri="http://schemas.openxmlformats.org/presentationml/2006/ole">
                <p:oleObj spid="_x0000_s129034" name="Equation" r:id="rId6" imgW="228600" imgH="228600" progId="">
                  <p:embed/>
                </p:oleObj>
              </a:graphicData>
            </a:graphic>
          </p:graphicFrame>
          <p:sp>
            <p:nvSpPr>
              <p:cNvPr id="129056" name="Rectangle 13"/>
              <p:cNvSpPr>
                <a:spLocks noChangeArrowheads="1"/>
              </p:cNvSpPr>
              <p:nvPr/>
            </p:nvSpPr>
            <p:spPr bwMode="auto">
              <a:xfrm>
                <a:off x="4427984" y="3933056"/>
                <a:ext cx="50304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r>
                  <a:rPr lang="ru-RU" sz="2000">
                    <a:latin typeface="Arial" charset="0"/>
                    <a:cs typeface="Times New Roman" pitchFamily="18" charset="0"/>
                  </a:rPr>
                  <a:t>  и </a:t>
                </a:r>
                <a:endParaRPr lang="ru-RU" sz="2000">
                  <a:latin typeface="Arial" charset="0"/>
                </a:endParaRPr>
              </a:p>
            </p:txBody>
          </p:sp>
        </p:grpSp>
        <p:sp>
          <p:nvSpPr>
            <p:cNvPr id="129055" name="Rectangle 14"/>
            <p:cNvSpPr>
              <a:spLocks noChangeArrowheads="1"/>
            </p:cNvSpPr>
            <p:nvPr/>
          </p:nvSpPr>
          <p:spPr bwMode="auto">
            <a:xfrm>
              <a:off x="5363947" y="3635088"/>
              <a:ext cx="3527517" cy="1323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261938" indent="-261938"/>
              <a:r>
                <a:rPr lang="ru-RU" sz="2000">
                  <a:latin typeface="Arial" charset="0"/>
                  <a:cs typeface="Times New Roman" pitchFamily="18" charset="0"/>
                </a:rPr>
                <a:t>  - предельная подвижность катиона и аниона, См∙см</a:t>
              </a:r>
              <a:r>
                <a:rPr lang="ru-RU" sz="2000" baseline="30000">
                  <a:latin typeface="Arial" charset="0"/>
                  <a:cs typeface="Times New Roman" pitchFamily="18" charset="0"/>
                </a:rPr>
                <a:t>2</a:t>
              </a:r>
              <a:r>
                <a:rPr lang="ru-RU" sz="2000">
                  <a:latin typeface="Arial" charset="0"/>
                  <a:cs typeface="Times New Roman" pitchFamily="18" charset="0"/>
                </a:rPr>
                <a:t>/моль,</a:t>
              </a:r>
              <a:endParaRPr lang="ru-RU" sz="2000">
                <a:latin typeface="Arial" charset="0"/>
              </a:endParaRPr>
            </a:p>
            <a:p>
              <a:pPr marL="261938" indent="-261938" eaLnBrk="0" hangingPunct="0"/>
              <a:endParaRPr lang="ru-RU" sz="2000">
                <a:latin typeface="Arial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924300" y="3141663"/>
            <a:ext cx="5032375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ru-RU" dirty="0"/>
              <a:t>Для </a:t>
            </a:r>
            <a:r>
              <a:rPr lang="ru-RU" b="1" i="1" dirty="0">
                <a:solidFill>
                  <a:srgbClr val="002060"/>
                </a:solidFill>
              </a:rPr>
              <a:t>сильных</a:t>
            </a:r>
            <a:r>
              <a:rPr lang="ru-RU" dirty="0"/>
              <a:t> электролитов:</a:t>
            </a:r>
          </a:p>
          <a:p>
            <a:pPr marL="457200" indent="-15875">
              <a:defRPr/>
            </a:pPr>
            <a:r>
              <a:rPr lang="el-GR" dirty="0"/>
              <a:t>λ</a:t>
            </a:r>
            <a:r>
              <a:rPr lang="ru-RU" baseline="-25000" dirty="0"/>
              <a:t>0</a:t>
            </a:r>
            <a:r>
              <a:rPr lang="ru-RU" dirty="0"/>
              <a:t> можно определить по графику </a:t>
            </a:r>
          </a:p>
          <a:p>
            <a:pPr marL="457200" indent="-15875">
              <a:defRPr/>
            </a:pPr>
            <a:r>
              <a:rPr lang="ru-RU" dirty="0"/>
              <a:t>или рассчитать;</a:t>
            </a:r>
          </a:p>
          <a:p>
            <a:pPr marL="457200" indent="-15875">
              <a:defRPr/>
            </a:pPr>
            <a:endParaRPr lang="ru-RU" dirty="0"/>
          </a:p>
          <a:p>
            <a:pPr marL="457200" indent="-457200">
              <a:buFontTx/>
              <a:buAutoNum type="arabicPeriod" startAt="2"/>
              <a:defRPr/>
            </a:pPr>
            <a:r>
              <a:rPr lang="ru-RU" dirty="0"/>
              <a:t>Для </a:t>
            </a:r>
            <a:r>
              <a:rPr lang="ru-RU" b="1" i="1" dirty="0">
                <a:solidFill>
                  <a:srgbClr val="002060"/>
                </a:solidFill>
              </a:rPr>
              <a:t>слабых</a:t>
            </a:r>
            <a:r>
              <a:rPr lang="ru-RU" dirty="0"/>
              <a:t> электролитов </a:t>
            </a:r>
            <a:r>
              <a:rPr lang="el-GR" dirty="0"/>
              <a:t>λ</a:t>
            </a:r>
            <a:r>
              <a:rPr lang="ru-RU" baseline="-25000" dirty="0"/>
              <a:t>0</a:t>
            </a:r>
            <a:r>
              <a:rPr lang="ru-RU" dirty="0"/>
              <a:t> </a:t>
            </a:r>
          </a:p>
          <a:p>
            <a:pPr marL="457200" indent="-15875">
              <a:defRPr/>
            </a:pPr>
            <a:r>
              <a:rPr lang="ru-RU" i="1" u="sng" dirty="0"/>
              <a:t>только</a:t>
            </a:r>
            <a:r>
              <a:rPr lang="ru-RU" dirty="0"/>
              <a:t> рассчитывается.</a:t>
            </a:r>
          </a:p>
        </p:txBody>
      </p:sp>
      <p:grpSp>
        <p:nvGrpSpPr>
          <p:cNvPr id="28" name="Группа 27"/>
          <p:cNvGrpSpPr>
            <a:grpSpLocks/>
          </p:cNvGrpSpPr>
          <p:nvPr/>
        </p:nvGrpSpPr>
        <p:grpSpPr bwMode="auto">
          <a:xfrm>
            <a:off x="179388" y="2689225"/>
            <a:ext cx="4321175" cy="3835400"/>
            <a:chOff x="179512" y="2689540"/>
            <a:chExt cx="4320480" cy="3835804"/>
          </a:xfrm>
        </p:grpSpPr>
        <p:cxnSp>
          <p:nvCxnSpPr>
            <p:cNvPr id="2" name="Прямая со стрелкой 1"/>
            <p:cNvCxnSpPr/>
            <p:nvPr/>
          </p:nvCxnSpPr>
          <p:spPr>
            <a:xfrm rot="5400000" flipH="1" flipV="1">
              <a:off x="-864604" y="4453736"/>
              <a:ext cx="324036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" name="Прямая со стрелкой 2"/>
            <p:cNvCxnSpPr/>
            <p:nvPr/>
          </p:nvCxnSpPr>
          <p:spPr>
            <a:xfrm>
              <a:off x="755576" y="6073916"/>
              <a:ext cx="352839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9045" name="Прямоугольник 3"/>
            <p:cNvSpPr>
              <a:spLocks noChangeArrowheads="1"/>
            </p:cNvSpPr>
            <p:nvPr/>
          </p:nvSpPr>
          <p:spPr bwMode="auto">
            <a:xfrm>
              <a:off x="251520" y="2689540"/>
              <a:ext cx="3818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i="1">
                  <a:sym typeface="Symbol" pitchFamily="18" charset="2"/>
                </a:rPr>
                <a:t></a:t>
              </a:r>
              <a:endParaRPr lang="ru-RU" sz="2800"/>
            </a:p>
          </p:txBody>
        </p:sp>
        <p:graphicFrame>
          <p:nvGraphicFramePr>
            <p:cNvPr id="129026" name="Object 2"/>
            <p:cNvGraphicFramePr>
              <a:graphicFrameLocks noChangeAspect="1"/>
            </p:cNvGraphicFramePr>
            <p:nvPr/>
          </p:nvGraphicFramePr>
          <p:xfrm>
            <a:off x="4067944" y="6073916"/>
            <a:ext cx="432048" cy="451428"/>
          </p:xfrm>
          <a:graphic>
            <a:graphicData uri="http://schemas.openxmlformats.org/presentationml/2006/ole">
              <p:oleObj spid="_x0000_s129026" name="Equation" r:id="rId7" imgW="304536" imgH="253780" progId="">
                <p:embed/>
              </p:oleObj>
            </a:graphicData>
          </a:graphic>
        </p:graphicFrame>
        <p:sp>
          <p:nvSpPr>
            <p:cNvPr id="6" name="Полилиния 5"/>
            <p:cNvSpPr/>
            <p:nvPr/>
          </p:nvSpPr>
          <p:spPr>
            <a:xfrm>
              <a:off x="878259" y="3665058"/>
              <a:ext cx="2807577" cy="2275292"/>
            </a:xfrm>
            <a:custGeom>
              <a:avLst/>
              <a:gdLst>
                <a:gd name="connsiteX0" fmla="*/ 97221 w 2856187"/>
                <a:gd name="connsiteY0" fmla="*/ 0 h 2222938"/>
                <a:gd name="connsiteX1" fmla="*/ 459828 w 2856187"/>
                <a:gd name="connsiteY1" fmla="*/ 1797269 h 2222938"/>
                <a:gd name="connsiteX2" fmla="*/ 2856187 w 2856187"/>
                <a:gd name="connsiteY2" fmla="*/ 2222938 h 2222938"/>
                <a:gd name="connsiteX3" fmla="*/ 2856187 w 2856187"/>
                <a:gd name="connsiteY3" fmla="*/ 2222938 h 2222938"/>
                <a:gd name="connsiteX0" fmla="*/ 48611 w 2807577"/>
                <a:gd name="connsiteY0" fmla="*/ 0 h 2275292"/>
                <a:gd name="connsiteX1" fmla="*/ 741413 w 2807577"/>
                <a:gd name="connsiteY1" fmla="*/ 1904802 h 2275292"/>
                <a:gd name="connsiteX2" fmla="*/ 2807577 w 2807577"/>
                <a:gd name="connsiteY2" fmla="*/ 2222938 h 2275292"/>
                <a:gd name="connsiteX3" fmla="*/ 2807577 w 2807577"/>
                <a:gd name="connsiteY3" fmla="*/ 2222938 h 227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7577" h="2275292">
                  <a:moveTo>
                    <a:pt x="48611" y="0"/>
                  </a:moveTo>
                  <a:cubicBezTo>
                    <a:pt x="0" y="713389"/>
                    <a:pt x="281585" y="1534312"/>
                    <a:pt x="741413" y="1904802"/>
                  </a:cubicBezTo>
                  <a:cubicBezTo>
                    <a:pt x="1201241" y="2275292"/>
                    <a:pt x="2463216" y="2169915"/>
                    <a:pt x="2807577" y="2222938"/>
                  </a:cubicBezTo>
                  <a:lnTo>
                    <a:pt x="2807577" y="2222938"/>
                  </a:ln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187624" y="4057692"/>
              <a:ext cx="2376264" cy="93610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684256" y="3842186"/>
              <a:ext cx="1079326" cy="43184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9051" name="Прямоугольник 24"/>
            <p:cNvSpPr>
              <a:spLocks noChangeArrowheads="1"/>
            </p:cNvSpPr>
            <p:nvPr/>
          </p:nvSpPr>
          <p:spPr bwMode="auto">
            <a:xfrm>
              <a:off x="179512" y="3501008"/>
              <a:ext cx="50206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i="1">
                  <a:sym typeface="Symbol" pitchFamily="18" charset="2"/>
                </a:rPr>
                <a:t></a:t>
              </a:r>
              <a:r>
                <a:rPr lang="ru-RU" sz="2800" i="1" baseline="-25000">
                  <a:sym typeface="Symbol" pitchFamily="18" charset="2"/>
                </a:rPr>
                <a:t>0</a:t>
              </a:r>
              <a:endParaRPr lang="ru-RU" sz="2800"/>
            </a:p>
          </p:txBody>
        </p:sp>
        <p:sp>
          <p:nvSpPr>
            <p:cNvPr id="129052" name="TextBox 25"/>
            <p:cNvSpPr txBox="1">
              <a:spLocks noChangeArrowheads="1"/>
            </p:cNvSpPr>
            <p:nvPr/>
          </p:nvSpPr>
          <p:spPr bwMode="auto">
            <a:xfrm>
              <a:off x="1835696" y="3429000"/>
              <a:ext cx="164154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Сильный </a:t>
              </a:r>
            </a:p>
            <a:p>
              <a:r>
                <a:rPr lang="ru-RU"/>
                <a:t>электролит</a:t>
              </a:r>
            </a:p>
          </p:txBody>
        </p:sp>
        <p:sp>
          <p:nvSpPr>
            <p:cNvPr id="129053" name="TextBox 26"/>
            <p:cNvSpPr txBox="1">
              <a:spLocks noChangeArrowheads="1"/>
            </p:cNvSpPr>
            <p:nvPr/>
          </p:nvSpPr>
          <p:spPr bwMode="auto">
            <a:xfrm>
              <a:off x="1691680" y="4869160"/>
              <a:ext cx="164154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Слабый </a:t>
              </a:r>
            </a:p>
            <a:p>
              <a:r>
                <a:rPr lang="ru-RU"/>
                <a:t>электролит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9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24694-A9D4-4718-84C9-57289E96FC97}" type="slidenum">
              <a:rPr lang="ru-RU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130050" name="Object 2"/>
          <p:cNvGraphicFramePr>
            <a:graphicFrameLocks noChangeAspect="1"/>
          </p:cNvGraphicFramePr>
          <p:nvPr/>
        </p:nvGraphicFramePr>
        <p:xfrm>
          <a:off x="3563938" y="1916113"/>
          <a:ext cx="2279650" cy="576262"/>
        </p:xfrm>
        <a:graphic>
          <a:graphicData uri="http://schemas.openxmlformats.org/presentationml/2006/ole">
            <p:oleObj spid="_x0000_s130050" name="Equation" r:id="rId3" imgW="698500" imgH="241300" progId="">
              <p:embed/>
            </p:oleObj>
          </a:graphicData>
        </a:graphic>
      </p:graphicFrame>
      <p:graphicFrame>
        <p:nvGraphicFramePr>
          <p:cNvPr id="130049" name="Object 1"/>
          <p:cNvGraphicFramePr>
            <a:graphicFrameLocks noChangeAspect="1"/>
          </p:cNvGraphicFramePr>
          <p:nvPr/>
        </p:nvGraphicFramePr>
        <p:xfrm>
          <a:off x="3816350" y="4076700"/>
          <a:ext cx="1606550" cy="647700"/>
        </p:xfrm>
        <a:graphic>
          <a:graphicData uri="http://schemas.openxmlformats.org/presentationml/2006/ole">
            <p:oleObj spid="_x0000_s130049" name="Equation" r:id="rId4" imgW="419100" imgH="228600" progId="">
              <p:embed/>
            </p:oleObj>
          </a:graphicData>
        </a:graphic>
      </p:graphicFrame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323850" y="1052513"/>
            <a:ext cx="53276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sz="2800">
                <a:latin typeface="Arial" charset="0"/>
                <a:cs typeface="Times New Roman" pitchFamily="18" charset="0"/>
              </a:rPr>
              <a:t>Для слабых электролитов:</a:t>
            </a:r>
            <a:endParaRPr lang="ru-RU" sz="2800">
              <a:latin typeface="Arial" charset="0"/>
            </a:endParaRPr>
          </a:p>
        </p:txBody>
      </p:sp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360363" y="3068638"/>
            <a:ext cx="6299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eaLnBrk="0" hangingPunct="0"/>
            <a:r>
              <a:rPr lang="ru-RU" sz="2800">
                <a:latin typeface="Arial" charset="0"/>
                <a:cs typeface="Times New Roman" pitchFamily="18" charset="0"/>
              </a:rPr>
              <a:t>Для сильных электролитов: </a:t>
            </a:r>
            <a:endParaRPr lang="ru-RU" sz="280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51D0B-4DD9-4FFC-9BF2-EF5EA903B7CA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395288" y="333375"/>
            <a:ext cx="7862887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0" hangingPunct="0">
              <a:defRPr/>
            </a:pPr>
            <a:r>
              <a:rPr lang="en-US" sz="5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II</a:t>
            </a:r>
            <a:r>
              <a:rPr lang="ru-RU" sz="5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. Химические</a:t>
            </a:r>
            <a:r>
              <a:rPr lang="ru-RU" sz="5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br>
              <a:rPr lang="ru-RU" sz="5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ru-RU" sz="5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			</a:t>
            </a:r>
            <a:r>
              <a:rPr lang="ru-RU" sz="5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источники</a:t>
            </a:r>
            <a:r>
              <a:rPr lang="ru-RU" sz="5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/>
            </a:r>
            <a:br>
              <a:rPr lang="ru-RU" sz="5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ru-RU" sz="5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						</a:t>
            </a:r>
            <a:r>
              <a:rPr lang="ru-RU" sz="5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тока</a:t>
            </a:r>
            <a:endParaRPr lang="ru-RU" sz="4400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781300"/>
            <a:ext cx="28479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41E961-2CA1-4CAA-A267-D65C188E7F97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457200" y="115888"/>
            <a:ext cx="82296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1. Возникновение скачка потенциала</a:t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на границе фаз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2" name="Picture 3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484313"/>
            <a:ext cx="82804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51520" y="1047750"/>
            <a:ext cx="676875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179388" y="4941888"/>
            <a:ext cx="87852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>
                <a:latin typeface="Arial" charset="0"/>
              </a:rPr>
              <a:t>Двойной электрический слой на границах:</a:t>
            </a:r>
          </a:p>
          <a:p>
            <a:pPr marL="342900" indent="-342900" algn="ctr" eaLnBrk="0" hangingPunct="0">
              <a:spcBef>
                <a:spcPct val="20000"/>
              </a:spcBef>
              <a:buFontTx/>
              <a:buChar char="•"/>
            </a:pPr>
            <a:endParaRPr lang="ru-RU" sz="2000"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sz="2000">
                <a:latin typeface="Arial" charset="0"/>
              </a:rPr>
              <a:t>а) металл / металл;      б) металл / раствор;          в) раствор / раствор.</a:t>
            </a:r>
            <a:endParaRPr lang="ru-RU" sz="320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3AF7F-B64D-4AD3-8CB0-DF93F53E0475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79512" y="1484784"/>
            <a:ext cx="3240360" cy="4680520"/>
          </a:xfrm>
          <a:prstGeom prst="roundRect">
            <a:avLst/>
          </a:prstGeom>
          <a:blipFill dpi="0" rotWithShape="1">
            <a:blip r:embed="rId2" cstate="print">
              <a:alphaModFix amt="57000"/>
              <a:duotone>
                <a:schemeClr val="lt2">
                  <a:shade val="65000"/>
                  <a:satMod val="115000"/>
                </a:schemeClr>
                <a:schemeClr val="lt2">
                  <a:tint val="85000"/>
                </a:schemeClr>
              </a:duotone>
            </a:blip>
            <a:srcRect/>
            <a:tile tx="0" ty="0" sx="65000" sy="65000" flip="none" algn="tl"/>
          </a:blipFill>
          <a:ln cmpd="sng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23850" y="188913"/>
            <a:ext cx="8423275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Механизм возникновения электродных потенциалов</a:t>
            </a: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4643438" y="1412875"/>
            <a:ext cx="4038600" cy="1512888"/>
          </a:xfrm>
          <a:prstGeom prst="rect">
            <a:avLst/>
          </a:prstGeom>
        </p:spPr>
        <p:txBody>
          <a:bodyPr/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800" dirty="0">
                <a:latin typeface="+mn-lt"/>
              </a:rPr>
              <a:t>Ме</a:t>
            </a:r>
            <a:r>
              <a:rPr lang="ru-RU" sz="2800" baseline="30000" dirty="0">
                <a:latin typeface="+mn-lt"/>
              </a:rPr>
              <a:t>0</a:t>
            </a:r>
            <a:r>
              <a:rPr lang="ru-RU" sz="2800" dirty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-</a:t>
            </a:r>
            <a:r>
              <a:rPr lang="ru-RU" sz="2800" dirty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n</a:t>
            </a:r>
            <a:r>
              <a:rPr lang="ru-RU" sz="2800" dirty="0" err="1">
                <a:latin typeface="+mn-lt"/>
              </a:rPr>
              <a:t>ē</a:t>
            </a:r>
            <a:r>
              <a:rPr lang="en-US" sz="2800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→ </a:t>
            </a:r>
            <a:r>
              <a:rPr lang="en-US" sz="2800" dirty="0">
                <a:latin typeface="+mn-lt"/>
              </a:rPr>
              <a:t>M</a:t>
            </a:r>
            <a:r>
              <a:rPr lang="ru-RU" sz="2800" dirty="0">
                <a:latin typeface="+mn-lt"/>
              </a:rPr>
              <a:t>е</a:t>
            </a:r>
            <a:r>
              <a:rPr lang="en-US" sz="2800" baseline="30000" dirty="0">
                <a:latin typeface="+mn-lt"/>
              </a:rPr>
              <a:t>n+</a:t>
            </a:r>
            <a:endParaRPr lang="ru-RU" sz="2800" baseline="30000" dirty="0">
              <a:latin typeface="+mn-lt"/>
            </a:endParaRP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ru-RU" sz="2800" baseline="30000" dirty="0">
              <a:latin typeface="+mn-lt"/>
            </a:endParaRP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800" dirty="0">
                <a:latin typeface="+mn-lt"/>
              </a:rPr>
              <a:t>M</a:t>
            </a:r>
            <a:r>
              <a:rPr lang="ru-RU" sz="2800" dirty="0">
                <a:latin typeface="+mn-lt"/>
              </a:rPr>
              <a:t>е</a:t>
            </a:r>
            <a:r>
              <a:rPr lang="en-US" sz="2800" baseline="30000" dirty="0">
                <a:latin typeface="+mn-lt"/>
              </a:rPr>
              <a:t>n+</a:t>
            </a:r>
            <a:r>
              <a:rPr lang="ru-RU" sz="2800" dirty="0">
                <a:latin typeface="+mn-lt"/>
              </a:rPr>
              <a:t> + </a:t>
            </a:r>
            <a:r>
              <a:rPr lang="en-US" sz="2800" dirty="0">
                <a:latin typeface="+mn-lt"/>
              </a:rPr>
              <a:t>n</a:t>
            </a:r>
            <a:r>
              <a:rPr lang="ru-RU" sz="2800" dirty="0" err="1">
                <a:latin typeface="+mn-lt"/>
              </a:rPr>
              <a:t>ē</a:t>
            </a:r>
            <a:r>
              <a:rPr lang="en-US" sz="2800" dirty="0">
                <a:latin typeface="+mn-lt"/>
              </a:rPr>
              <a:t> </a:t>
            </a:r>
            <a:r>
              <a:rPr lang="ru-RU" sz="2800" b="1" dirty="0">
                <a:latin typeface="+mn-lt"/>
              </a:rPr>
              <a:t>→ </a:t>
            </a:r>
            <a:r>
              <a:rPr lang="ru-RU" sz="2800" dirty="0">
                <a:latin typeface="+mn-lt"/>
              </a:rPr>
              <a:t>Ме</a:t>
            </a:r>
            <a:r>
              <a:rPr lang="ru-RU" sz="2800" baseline="30000" dirty="0">
                <a:latin typeface="+mn-lt"/>
              </a:rPr>
              <a:t>0</a:t>
            </a: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ru-RU" sz="2800" baseline="30000" dirty="0">
              <a:latin typeface="+mn-lt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908175" y="2060575"/>
            <a:ext cx="1008063" cy="3024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908175" y="2276475"/>
            <a:ext cx="576263" cy="5762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/>
              <a:t>Zn</a:t>
            </a:r>
            <a:r>
              <a:rPr lang="en-US" sz="1600" baseline="30000" dirty="0"/>
              <a:t>2</a:t>
            </a:r>
            <a:r>
              <a:rPr lang="en-US" sz="1800" baseline="30000" dirty="0"/>
              <a:t>+</a:t>
            </a:r>
            <a:endParaRPr lang="ru-RU" sz="1800" dirty="0"/>
          </a:p>
        </p:txBody>
      </p:sp>
      <p:sp>
        <p:nvSpPr>
          <p:cNvPr id="7" name="Oval 13"/>
          <p:cNvSpPr>
            <a:spLocks noChangeArrowheads="1"/>
          </p:cNvSpPr>
          <p:nvPr/>
        </p:nvSpPr>
        <p:spPr bwMode="auto">
          <a:xfrm>
            <a:off x="1331913" y="3213100"/>
            <a:ext cx="576262" cy="5762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/>
              <a:t>Zn</a:t>
            </a:r>
            <a:r>
              <a:rPr lang="en-US" sz="1600" baseline="30000"/>
              <a:t>2+</a:t>
            </a:r>
            <a:endParaRPr lang="ru-RU" sz="1600"/>
          </a:p>
        </p:txBody>
      </p:sp>
      <p:sp>
        <p:nvSpPr>
          <p:cNvPr id="8" name="Oval 15"/>
          <p:cNvSpPr>
            <a:spLocks noChangeArrowheads="1"/>
          </p:cNvSpPr>
          <p:nvPr/>
        </p:nvSpPr>
        <p:spPr bwMode="auto">
          <a:xfrm>
            <a:off x="1331913" y="4005263"/>
            <a:ext cx="576262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/>
              <a:t>Zn</a:t>
            </a:r>
            <a:r>
              <a:rPr lang="en-US" sz="1600" baseline="30000"/>
              <a:t>2+</a:t>
            </a:r>
            <a:endParaRPr lang="ru-RU" sz="1600"/>
          </a:p>
        </p:txBody>
      </p:sp>
      <p:sp>
        <p:nvSpPr>
          <p:cNvPr id="9" name="Oval 16"/>
          <p:cNvSpPr>
            <a:spLocks noChangeArrowheads="1"/>
          </p:cNvSpPr>
          <p:nvPr/>
        </p:nvSpPr>
        <p:spPr bwMode="auto">
          <a:xfrm>
            <a:off x="1331913" y="4652963"/>
            <a:ext cx="576262" cy="5048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/>
              <a:t>Zn</a:t>
            </a:r>
            <a:r>
              <a:rPr lang="en-US" sz="1600" baseline="30000"/>
              <a:t>2+</a:t>
            </a:r>
            <a:endParaRPr lang="ru-RU" sz="1600"/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1979613" y="256540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>
            <a:off x="1979613" y="306863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24"/>
          <p:cNvSpPr>
            <a:spLocks noChangeShapeType="1"/>
          </p:cNvSpPr>
          <p:nvPr/>
        </p:nvSpPr>
        <p:spPr bwMode="auto">
          <a:xfrm>
            <a:off x="1979613" y="22764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26"/>
          <p:cNvSpPr>
            <a:spLocks noChangeShapeType="1"/>
          </p:cNvSpPr>
          <p:nvPr/>
        </p:nvSpPr>
        <p:spPr bwMode="auto">
          <a:xfrm>
            <a:off x="1979613" y="335756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27"/>
          <p:cNvSpPr>
            <a:spLocks noChangeShapeType="1"/>
          </p:cNvSpPr>
          <p:nvPr/>
        </p:nvSpPr>
        <p:spPr bwMode="auto">
          <a:xfrm>
            <a:off x="1979613" y="386080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28"/>
          <p:cNvSpPr>
            <a:spLocks noChangeShapeType="1"/>
          </p:cNvSpPr>
          <p:nvPr/>
        </p:nvSpPr>
        <p:spPr bwMode="auto">
          <a:xfrm>
            <a:off x="1979613" y="414972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29"/>
          <p:cNvSpPr>
            <a:spLocks noChangeShapeType="1"/>
          </p:cNvSpPr>
          <p:nvPr/>
        </p:nvSpPr>
        <p:spPr bwMode="auto">
          <a:xfrm>
            <a:off x="1979613" y="443706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Line 30"/>
          <p:cNvSpPr>
            <a:spLocks noChangeShapeType="1"/>
          </p:cNvSpPr>
          <p:nvPr/>
        </p:nvSpPr>
        <p:spPr bwMode="auto">
          <a:xfrm>
            <a:off x="1979613" y="472440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Oval 31"/>
          <p:cNvSpPr>
            <a:spLocks noChangeArrowheads="1"/>
          </p:cNvSpPr>
          <p:nvPr/>
        </p:nvSpPr>
        <p:spPr bwMode="auto">
          <a:xfrm>
            <a:off x="1331913" y="2420938"/>
            <a:ext cx="574675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/>
              <a:t>Zn</a:t>
            </a:r>
            <a:r>
              <a:rPr lang="en-US" sz="1600" baseline="30000"/>
              <a:t>2+</a:t>
            </a:r>
            <a:endParaRPr lang="ru-RU" sz="1600"/>
          </a:p>
        </p:txBody>
      </p:sp>
      <p:sp>
        <p:nvSpPr>
          <p:cNvPr id="19" name="Oval 32"/>
          <p:cNvSpPr>
            <a:spLocks noChangeArrowheads="1"/>
          </p:cNvSpPr>
          <p:nvPr/>
        </p:nvSpPr>
        <p:spPr bwMode="auto">
          <a:xfrm>
            <a:off x="395288" y="2924175"/>
            <a:ext cx="576262" cy="5048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/>
              <a:t>Zn</a:t>
            </a:r>
            <a:r>
              <a:rPr lang="en-US" sz="1600" baseline="30000" dirty="0"/>
              <a:t>2+</a:t>
            </a:r>
            <a:endParaRPr lang="ru-RU" sz="1600" dirty="0"/>
          </a:p>
        </p:txBody>
      </p:sp>
      <p:sp>
        <p:nvSpPr>
          <p:cNvPr id="20" name="Oval 34"/>
          <p:cNvSpPr>
            <a:spLocks noChangeArrowheads="1"/>
          </p:cNvSpPr>
          <p:nvPr/>
        </p:nvSpPr>
        <p:spPr bwMode="auto">
          <a:xfrm>
            <a:off x="539750" y="3500438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/>
              <a:t>Zn</a:t>
            </a:r>
            <a:r>
              <a:rPr lang="en-US" sz="1600" baseline="30000" dirty="0"/>
              <a:t>2+</a:t>
            </a:r>
            <a:endParaRPr lang="ru-RU" sz="1600" dirty="0"/>
          </a:p>
        </p:txBody>
      </p:sp>
      <p:sp>
        <p:nvSpPr>
          <p:cNvPr id="21" name="Oval 36"/>
          <p:cNvSpPr>
            <a:spLocks noChangeArrowheads="1"/>
          </p:cNvSpPr>
          <p:nvPr/>
        </p:nvSpPr>
        <p:spPr bwMode="auto">
          <a:xfrm>
            <a:off x="611188" y="4437063"/>
            <a:ext cx="576262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/>
              <a:t>Zn</a:t>
            </a:r>
            <a:r>
              <a:rPr lang="en-US" sz="1600" baseline="30000" dirty="0"/>
              <a:t>2+</a:t>
            </a:r>
            <a:endParaRPr lang="ru-RU" sz="1600" dirty="0"/>
          </a:p>
        </p:txBody>
      </p:sp>
      <p:sp>
        <p:nvSpPr>
          <p:cNvPr id="22" name="Oval 38"/>
          <p:cNvSpPr>
            <a:spLocks noChangeArrowheads="1"/>
          </p:cNvSpPr>
          <p:nvPr/>
        </p:nvSpPr>
        <p:spPr bwMode="auto">
          <a:xfrm>
            <a:off x="1908175" y="3716338"/>
            <a:ext cx="576263" cy="5048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/>
              <a:t>Zn</a:t>
            </a:r>
            <a:r>
              <a:rPr lang="en-US" sz="1600" baseline="30000" dirty="0"/>
              <a:t>2+</a:t>
            </a:r>
            <a:endParaRPr lang="ru-RU" sz="1600" dirty="0"/>
          </a:p>
        </p:txBody>
      </p:sp>
      <p:sp>
        <p:nvSpPr>
          <p:cNvPr id="23" name="Oval 40"/>
          <p:cNvSpPr>
            <a:spLocks noChangeArrowheads="1"/>
          </p:cNvSpPr>
          <p:nvPr/>
        </p:nvSpPr>
        <p:spPr bwMode="auto">
          <a:xfrm>
            <a:off x="1908175" y="4365625"/>
            <a:ext cx="576263" cy="5032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/>
              <a:t>Zn</a:t>
            </a:r>
            <a:r>
              <a:rPr lang="en-US" sz="1600" baseline="30000" dirty="0"/>
              <a:t>2+</a:t>
            </a:r>
            <a:endParaRPr lang="ru-RU" sz="1600" dirty="0"/>
          </a:p>
        </p:txBody>
      </p:sp>
      <p:sp>
        <p:nvSpPr>
          <p:cNvPr id="24" name="Oval 42"/>
          <p:cNvSpPr>
            <a:spLocks noChangeArrowheads="1"/>
          </p:cNvSpPr>
          <p:nvPr/>
        </p:nvSpPr>
        <p:spPr bwMode="auto">
          <a:xfrm>
            <a:off x="1908175" y="2997200"/>
            <a:ext cx="576263" cy="5032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/>
              <a:t>Zn</a:t>
            </a:r>
            <a:r>
              <a:rPr lang="en-US" sz="1600" baseline="30000" dirty="0"/>
              <a:t>2+</a:t>
            </a:r>
            <a:endParaRPr lang="ru-RU" sz="1600" dirty="0"/>
          </a:p>
        </p:txBody>
      </p:sp>
      <p:sp>
        <p:nvSpPr>
          <p:cNvPr id="25" name="Line 44"/>
          <p:cNvSpPr>
            <a:spLocks noChangeShapeType="1"/>
          </p:cNvSpPr>
          <p:nvPr/>
        </p:nvSpPr>
        <p:spPr bwMode="auto">
          <a:xfrm>
            <a:off x="1331913" y="1773238"/>
            <a:ext cx="0" cy="37433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Line 45"/>
          <p:cNvSpPr>
            <a:spLocks noChangeShapeType="1"/>
          </p:cNvSpPr>
          <p:nvPr/>
        </p:nvSpPr>
        <p:spPr bwMode="auto">
          <a:xfrm>
            <a:off x="1908175" y="1773238"/>
            <a:ext cx="0" cy="37433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Line 47"/>
          <p:cNvSpPr>
            <a:spLocks noChangeShapeType="1"/>
          </p:cNvSpPr>
          <p:nvPr/>
        </p:nvSpPr>
        <p:spPr bwMode="auto">
          <a:xfrm>
            <a:off x="2195513" y="1773238"/>
            <a:ext cx="0" cy="37433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Line 48"/>
          <p:cNvSpPr>
            <a:spLocks noChangeShapeType="1"/>
          </p:cNvSpPr>
          <p:nvPr/>
        </p:nvSpPr>
        <p:spPr bwMode="auto">
          <a:xfrm flipV="1">
            <a:off x="1331913" y="551656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1258888" y="5661025"/>
            <a:ext cx="122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ДЭС</a:t>
            </a:r>
          </a:p>
        </p:txBody>
      </p:sp>
      <p:sp>
        <p:nvSpPr>
          <p:cNvPr id="30" name="Text Box 50"/>
          <p:cNvSpPr txBox="1">
            <a:spLocks noChangeArrowheads="1"/>
          </p:cNvSpPr>
          <p:nvPr/>
        </p:nvSpPr>
        <p:spPr bwMode="auto">
          <a:xfrm>
            <a:off x="3779838" y="2997200"/>
            <a:ext cx="5113337" cy="3527425"/>
          </a:xfrm>
          <a:prstGeom prst="rect">
            <a:avLst/>
          </a:prstGeom>
          <a:ln cmpd="sng">
            <a:prstDash val="solid"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/>
              <a:t>При погружении металла в раствор, содержащий ионы этого же металла, на поверхности раздела фаз образуется </a:t>
            </a:r>
            <a:r>
              <a:rPr lang="ru-RU" i="1" dirty="0">
                <a:solidFill>
                  <a:schemeClr val="tx1"/>
                </a:solidFill>
              </a:rPr>
              <a:t>двойной электрический слой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/>
              <a:t>и возникает </a:t>
            </a:r>
            <a:r>
              <a:rPr lang="ru-RU" i="1" dirty="0">
                <a:solidFill>
                  <a:schemeClr val="tx1"/>
                </a:solidFill>
              </a:rPr>
              <a:t>скачок равновесного потенциала</a:t>
            </a:r>
            <a:r>
              <a:rPr lang="ru-RU" dirty="0"/>
              <a:t>, который называют </a:t>
            </a:r>
            <a:r>
              <a:rPr lang="ru-RU" sz="2600" b="1" i="1" dirty="0">
                <a:solidFill>
                  <a:srgbClr val="002060"/>
                </a:solidFill>
              </a:rPr>
              <a:t>электродным потенциалом</a:t>
            </a:r>
            <a:r>
              <a:rPr lang="ru-RU" sz="2600" dirty="0"/>
              <a:t>.</a:t>
            </a:r>
          </a:p>
        </p:txBody>
      </p:sp>
      <p:sp>
        <p:nvSpPr>
          <p:cNvPr id="133152" name="TextBox 31"/>
          <p:cNvSpPr txBox="1">
            <a:spLocks noChangeArrowheads="1"/>
          </p:cNvSpPr>
          <p:nvPr/>
        </p:nvSpPr>
        <p:spPr bwMode="auto">
          <a:xfrm>
            <a:off x="2484438" y="5445125"/>
            <a:ext cx="8699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/>
              <a:t>Раствор</a:t>
            </a:r>
          </a:p>
        </p:txBody>
      </p:sp>
      <p:sp>
        <p:nvSpPr>
          <p:cNvPr id="133153" name="TextBox 32"/>
          <p:cNvSpPr txBox="1">
            <a:spLocks noChangeArrowheads="1"/>
          </p:cNvSpPr>
          <p:nvPr/>
        </p:nvSpPr>
        <p:spPr bwMode="auto">
          <a:xfrm>
            <a:off x="2459038" y="2060575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/>
              <a:t>Ме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07407E-6 L -0.15746 -4.0740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3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3A8017-B5F2-4075-B922-7A6AF83B78E3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79512" y="836712"/>
            <a:ext cx="3240360" cy="4680520"/>
          </a:xfrm>
          <a:prstGeom prst="roundRect">
            <a:avLst/>
          </a:prstGeom>
          <a:blipFill dpi="0" rotWithShape="1">
            <a:blip r:embed="rId2" cstate="print">
              <a:alphaModFix amt="57000"/>
              <a:duotone>
                <a:schemeClr val="lt2">
                  <a:shade val="65000"/>
                  <a:satMod val="115000"/>
                </a:schemeClr>
                <a:schemeClr val="lt2">
                  <a:tint val="85000"/>
                </a:schemeClr>
              </a:duotone>
            </a:blip>
            <a:srcRect/>
            <a:tile tx="0" ty="0" sx="65000" sy="65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908175" y="1412875"/>
            <a:ext cx="1008063" cy="3024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Oval 16"/>
          <p:cNvSpPr>
            <a:spLocks noChangeArrowheads="1"/>
          </p:cNvSpPr>
          <p:nvPr/>
        </p:nvSpPr>
        <p:spPr bwMode="auto">
          <a:xfrm>
            <a:off x="1042988" y="1700213"/>
            <a:ext cx="577850" cy="5048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/>
              <a:t>Zn</a:t>
            </a:r>
            <a:r>
              <a:rPr lang="en-US" sz="1600" baseline="30000"/>
              <a:t>2+</a:t>
            </a:r>
            <a:endParaRPr lang="ru-RU" sz="1600"/>
          </a:p>
        </p:txBody>
      </p:sp>
      <p:sp>
        <p:nvSpPr>
          <p:cNvPr id="19" name="Oval 32"/>
          <p:cNvSpPr>
            <a:spLocks noChangeArrowheads="1"/>
          </p:cNvSpPr>
          <p:nvPr/>
        </p:nvSpPr>
        <p:spPr bwMode="auto">
          <a:xfrm>
            <a:off x="395288" y="2565400"/>
            <a:ext cx="576262" cy="5048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/>
              <a:t>Zn</a:t>
            </a:r>
            <a:r>
              <a:rPr lang="en-US" sz="1600" baseline="30000" dirty="0"/>
              <a:t>2+</a:t>
            </a:r>
            <a:endParaRPr lang="ru-RU" sz="1600" dirty="0"/>
          </a:p>
        </p:txBody>
      </p:sp>
      <p:sp>
        <p:nvSpPr>
          <p:cNvPr id="20" name="Oval 34"/>
          <p:cNvSpPr>
            <a:spLocks noChangeArrowheads="1"/>
          </p:cNvSpPr>
          <p:nvPr/>
        </p:nvSpPr>
        <p:spPr bwMode="auto">
          <a:xfrm>
            <a:off x="900113" y="3284538"/>
            <a:ext cx="576262" cy="57785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/>
              <a:t>Zn</a:t>
            </a:r>
            <a:r>
              <a:rPr lang="en-US" sz="1600" baseline="30000" dirty="0"/>
              <a:t>2+</a:t>
            </a:r>
            <a:endParaRPr lang="ru-RU" sz="1600" dirty="0"/>
          </a:p>
        </p:txBody>
      </p:sp>
      <p:sp>
        <p:nvSpPr>
          <p:cNvPr id="21" name="Oval 36"/>
          <p:cNvSpPr>
            <a:spLocks noChangeArrowheads="1"/>
          </p:cNvSpPr>
          <p:nvPr/>
        </p:nvSpPr>
        <p:spPr bwMode="auto">
          <a:xfrm>
            <a:off x="827088" y="4221163"/>
            <a:ext cx="576262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/>
              <a:t>Zn</a:t>
            </a:r>
            <a:r>
              <a:rPr lang="en-US" sz="1600" baseline="30000" dirty="0"/>
              <a:t>2+</a:t>
            </a:r>
            <a:endParaRPr lang="ru-RU" sz="1600" dirty="0"/>
          </a:p>
        </p:txBody>
      </p:sp>
      <p:sp>
        <p:nvSpPr>
          <p:cNvPr id="137225" name="TextBox 32"/>
          <p:cNvSpPr txBox="1">
            <a:spLocks noChangeArrowheads="1"/>
          </p:cNvSpPr>
          <p:nvPr/>
        </p:nvSpPr>
        <p:spPr bwMode="auto">
          <a:xfrm>
            <a:off x="4500563" y="1557338"/>
            <a:ext cx="40322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Полученную систему </a:t>
            </a:r>
          </a:p>
          <a:p>
            <a:pPr algn="ctr"/>
            <a:r>
              <a:rPr lang="ru-RU" sz="2800"/>
              <a:t>(металл + раствор)</a:t>
            </a:r>
          </a:p>
          <a:p>
            <a:pPr algn="ctr"/>
            <a:r>
              <a:rPr lang="ru-RU" sz="2800"/>
              <a:t>называют электродом и обозначают:</a:t>
            </a:r>
          </a:p>
        </p:txBody>
      </p:sp>
      <p:sp>
        <p:nvSpPr>
          <p:cNvPr id="137226" name="TextBox 33"/>
          <p:cNvSpPr txBox="1">
            <a:spLocks noChangeArrowheads="1"/>
          </p:cNvSpPr>
          <p:nvPr/>
        </p:nvSpPr>
        <p:spPr bwMode="auto">
          <a:xfrm>
            <a:off x="1835150" y="4941888"/>
            <a:ext cx="1216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Раствор</a:t>
            </a:r>
          </a:p>
        </p:txBody>
      </p:sp>
      <p:sp>
        <p:nvSpPr>
          <p:cNvPr id="137227" name="TextBox 34"/>
          <p:cNvSpPr txBox="1">
            <a:spLocks noChangeArrowheads="1"/>
          </p:cNvSpPr>
          <p:nvPr/>
        </p:nvSpPr>
        <p:spPr bwMode="auto">
          <a:xfrm>
            <a:off x="2124075" y="1628775"/>
            <a:ext cx="5254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Zn</a:t>
            </a:r>
            <a:endParaRPr lang="ru-RU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011863" y="3789363"/>
            <a:ext cx="16414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Ме </a:t>
            </a:r>
            <a:r>
              <a:rPr lang="en-US" sz="2800"/>
              <a:t>| Me</a:t>
            </a:r>
            <a:r>
              <a:rPr lang="en-US" sz="2800" baseline="30000"/>
              <a:t>n+</a:t>
            </a:r>
            <a:endParaRPr lang="ru-RU" sz="2800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156325" y="5084763"/>
            <a:ext cx="1489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Zn</a:t>
            </a:r>
            <a:r>
              <a:rPr lang="ru-RU" sz="2800"/>
              <a:t> </a:t>
            </a:r>
            <a:r>
              <a:rPr lang="en-US" sz="2800"/>
              <a:t>| Zn</a:t>
            </a:r>
            <a:r>
              <a:rPr lang="en-US" sz="2800" baseline="30000"/>
              <a:t>2+</a:t>
            </a:r>
            <a:endParaRPr lang="ru-RU" sz="2800"/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423025" y="4437063"/>
            <a:ext cx="669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или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A7C10E-0144-4A4C-855A-8445BA60F4C6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188913"/>
            <a:ext cx="8229600" cy="922337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Факторы, влияющие на величину электродного потенциала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528638" y="1773238"/>
            <a:ext cx="7545387" cy="1198562"/>
            <a:chOff x="528321" y="1772816"/>
            <a:chExt cx="7545640" cy="1198295"/>
          </a:xfrm>
        </p:grpSpPr>
        <p:sp>
          <p:nvSpPr>
            <p:cNvPr id="7" name="Полилиния 6"/>
            <p:cNvSpPr/>
            <p:nvPr/>
          </p:nvSpPr>
          <p:spPr>
            <a:xfrm rot="21600000">
              <a:off x="1069676" y="1772816"/>
              <a:ext cx="7004285" cy="1198295"/>
            </a:xfrm>
            <a:custGeom>
              <a:avLst/>
              <a:gdLst>
                <a:gd name="connsiteX0" fmla="*/ 0 w 7003924"/>
                <a:gd name="connsiteY0" fmla="*/ 0 h 1198077"/>
                <a:gd name="connsiteX1" fmla="*/ 6404886 w 7003924"/>
                <a:gd name="connsiteY1" fmla="*/ 0 h 1198077"/>
                <a:gd name="connsiteX2" fmla="*/ 7003924 w 7003924"/>
                <a:gd name="connsiteY2" fmla="*/ 599039 h 1198077"/>
                <a:gd name="connsiteX3" fmla="*/ 6404886 w 7003924"/>
                <a:gd name="connsiteY3" fmla="*/ 1198077 h 1198077"/>
                <a:gd name="connsiteX4" fmla="*/ 0 w 7003924"/>
                <a:gd name="connsiteY4" fmla="*/ 1198077 h 1198077"/>
                <a:gd name="connsiteX5" fmla="*/ 0 w 7003924"/>
                <a:gd name="connsiteY5" fmla="*/ 0 h 1198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03924" h="1198077">
                  <a:moveTo>
                    <a:pt x="7003924" y="1198076"/>
                  </a:moveTo>
                  <a:lnTo>
                    <a:pt x="599038" y="1198076"/>
                  </a:lnTo>
                  <a:lnTo>
                    <a:pt x="0" y="599038"/>
                  </a:lnTo>
                  <a:lnTo>
                    <a:pt x="599038" y="1"/>
                  </a:lnTo>
                  <a:lnTo>
                    <a:pt x="7003924" y="1"/>
                  </a:lnTo>
                  <a:lnTo>
                    <a:pt x="7003924" y="1198076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827841" tIns="76201" rIns="142240" bIns="76201" spcCol="1270" anchor="ctr"/>
            <a:lstStyle/>
            <a:p>
              <a:pPr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/>
                <a:t>Природа металла:</a:t>
              </a:r>
              <a:r>
                <a:rPr lang="ru-RU" sz="2000" dirty="0"/>
                <a:t> чем большей химической активностью обладает металл, тем легче он растворяется, тем </a:t>
              </a:r>
              <a:r>
                <a:rPr lang="ru-RU" sz="2000" i="1" dirty="0"/>
                <a:t>отрицательнее потенциал</a:t>
              </a:r>
              <a:endParaRPr lang="ru-RU" sz="2000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528321" y="1772816"/>
              <a:ext cx="1198077" cy="119807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528638" y="3328988"/>
            <a:ext cx="7559675" cy="1219200"/>
            <a:chOff x="528321" y="3328745"/>
            <a:chExt cx="7559964" cy="1219152"/>
          </a:xfrm>
        </p:grpSpPr>
        <p:sp>
          <p:nvSpPr>
            <p:cNvPr id="10" name="Полилиния 9"/>
            <p:cNvSpPr/>
            <p:nvPr/>
          </p:nvSpPr>
          <p:spPr>
            <a:xfrm rot="21600000">
              <a:off x="1055391" y="3328745"/>
              <a:ext cx="7032894" cy="1198515"/>
            </a:xfrm>
            <a:custGeom>
              <a:avLst/>
              <a:gdLst>
                <a:gd name="connsiteX0" fmla="*/ 0 w 7032572"/>
                <a:gd name="connsiteY0" fmla="*/ 0 h 1198077"/>
                <a:gd name="connsiteX1" fmla="*/ 6433534 w 7032572"/>
                <a:gd name="connsiteY1" fmla="*/ 0 h 1198077"/>
                <a:gd name="connsiteX2" fmla="*/ 7032572 w 7032572"/>
                <a:gd name="connsiteY2" fmla="*/ 599039 h 1198077"/>
                <a:gd name="connsiteX3" fmla="*/ 6433534 w 7032572"/>
                <a:gd name="connsiteY3" fmla="*/ 1198077 h 1198077"/>
                <a:gd name="connsiteX4" fmla="*/ 0 w 7032572"/>
                <a:gd name="connsiteY4" fmla="*/ 1198077 h 1198077"/>
                <a:gd name="connsiteX5" fmla="*/ 0 w 7032572"/>
                <a:gd name="connsiteY5" fmla="*/ 0 h 1198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32572" h="1198077">
                  <a:moveTo>
                    <a:pt x="7032572" y="1198076"/>
                  </a:moveTo>
                  <a:lnTo>
                    <a:pt x="599038" y="1198076"/>
                  </a:lnTo>
                  <a:lnTo>
                    <a:pt x="0" y="599038"/>
                  </a:lnTo>
                  <a:lnTo>
                    <a:pt x="599038" y="1"/>
                  </a:lnTo>
                  <a:lnTo>
                    <a:pt x="7032572" y="1"/>
                  </a:lnTo>
                  <a:lnTo>
                    <a:pt x="7032572" y="1198076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827841" tIns="76201" rIns="142240" bIns="76200" spcCol="1270" anchor="ctr"/>
            <a:lstStyle/>
            <a:p>
              <a:pPr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/>
                <a:t>Концентрация ионов металла в растворе:</a:t>
              </a:r>
              <a:r>
                <a:rPr lang="ru-RU" sz="2000" dirty="0"/>
                <a:t> чем больше концентрация катионов в растворе, тем </a:t>
              </a:r>
              <a:r>
                <a:rPr lang="ru-RU" sz="2000" i="1" dirty="0"/>
                <a:t>положительнее потенциал</a:t>
              </a:r>
              <a:endParaRPr lang="ru-RU" sz="2000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528321" y="3349820"/>
              <a:ext cx="1198077" cy="119807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596900" y="4859338"/>
            <a:ext cx="7477125" cy="1223962"/>
            <a:chOff x="596911" y="4858724"/>
            <a:chExt cx="7477051" cy="1223811"/>
          </a:xfrm>
        </p:grpSpPr>
        <p:sp>
          <p:nvSpPr>
            <p:cNvPr id="12" name="Полилиния 11"/>
            <p:cNvSpPr/>
            <p:nvPr/>
          </p:nvSpPr>
          <p:spPr>
            <a:xfrm rot="21600000">
              <a:off x="1069981" y="4884121"/>
              <a:ext cx="7003981" cy="1198414"/>
            </a:xfrm>
            <a:custGeom>
              <a:avLst/>
              <a:gdLst>
                <a:gd name="connsiteX0" fmla="*/ 0 w 7003924"/>
                <a:gd name="connsiteY0" fmla="*/ 0 h 1198077"/>
                <a:gd name="connsiteX1" fmla="*/ 6404886 w 7003924"/>
                <a:gd name="connsiteY1" fmla="*/ 0 h 1198077"/>
                <a:gd name="connsiteX2" fmla="*/ 7003924 w 7003924"/>
                <a:gd name="connsiteY2" fmla="*/ 599039 h 1198077"/>
                <a:gd name="connsiteX3" fmla="*/ 6404886 w 7003924"/>
                <a:gd name="connsiteY3" fmla="*/ 1198077 h 1198077"/>
                <a:gd name="connsiteX4" fmla="*/ 0 w 7003924"/>
                <a:gd name="connsiteY4" fmla="*/ 1198077 h 1198077"/>
                <a:gd name="connsiteX5" fmla="*/ 0 w 7003924"/>
                <a:gd name="connsiteY5" fmla="*/ 0 h 1198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03924" h="1198077">
                  <a:moveTo>
                    <a:pt x="7003924" y="1198076"/>
                  </a:moveTo>
                  <a:lnTo>
                    <a:pt x="599038" y="1198076"/>
                  </a:lnTo>
                  <a:lnTo>
                    <a:pt x="0" y="599038"/>
                  </a:lnTo>
                  <a:lnTo>
                    <a:pt x="599038" y="1"/>
                  </a:lnTo>
                  <a:lnTo>
                    <a:pt x="7003924" y="1"/>
                  </a:lnTo>
                  <a:lnTo>
                    <a:pt x="7003924" y="1198076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827841" tIns="76201" rIns="142241" bIns="76200" spcCol="1270" anchor="ctr"/>
            <a:lstStyle/>
            <a:p>
              <a:pPr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/>
                <a:t>Температура:</a:t>
              </a:r>
              <a:r>
                <a:rPr lang="ru-RU" sz="2000" dirty="0"/>
                <a:t> с повышением температуры потенциал становится более </a:t>
              </a:r>
              <a:r>
                <a:rPr lang="ru-RU" sz="2000" i="1" dirty="0"/>
                <a:t>положительным</a:t>
              </a:r>
              <a:endParaRPr lang="ru-RU" sz="2000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596911" y="4858724"/>
              <a:ext cx="1198077" cy="119807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cxnSp>
        <p:nvCxnSpPr>
          <p:cNvPr id="8" name="Прямая соединительная линия 7"/>
          <p:cNvCxnSpPr/>
          <p:nvPr/>
        </p:nvCxnSpPr>
        <p:spPr>
          <a:xfrm>
            <a:off x="251520" y="1047750"/>
            <a:ext cx="6696744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E3C18-0558-46AF-A743-ECD2D026845A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979613" y="333375"/>
            <a:ext cx="5184775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/>
              <a:t>Уравнение НЕРНСТА</a:t>
            </a:r>
          </a:p>
        </p:txBody>
      </p:sp>
      <p:graphicFrame>
        <p:nvGraphicFramePr>
          <p:cNvPr id="134146" name="Object 2"/>
          <p:cNvGraphicFramePr>
            <a:graphicFrameLocks noChangeAspect="1"/>
          </p:cNvGraphicFramePr>
          <p:nvPr/>
        </p:nvGraphicFramePr>
        <p:xfrm>
          <a:off x="1868488" y="1600200"/>
          <a:ext cx="5548312" cy="1211263"/>
        </p:xfrm>
        <a:graphic>
          <a:graphicData uri="http://schemas.openxmlformats.org/presentationml/2006/ole">
            <p:oleObj spid="_x0000_s134146" name="Equation" r:id="rId3" imgW="1790640" imgH="393480" progId="">
              <p:embed/>
            </p:oleObj>
          </a:graphicData>
        </a:graphic>
      </p:graphicFrame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50825" y="3357563"/>
            <a:ext cx="8686800" cy="3024187"/>
          </a:xfrm>
          <a:prstGeom prst="rect">
            <a:avLst/>
          </a:prstGeom>
        </p:spPr>
        <p:txBody>
          <a:bodyPr/>
          <a:lstStyle/>
          <a:p>
            <a:pPr marL="1704975" indent="-17018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pt-BR" b="1" i="1" dirty="0">
                <a:solidFill>
                  <a:srgbClr val="002060"/>
                </a:solidFill>
                <a:latin typeface="+mn-lt"/>
              </a:rPr>
              <a:t>φ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+mn-lt"/>
              </a:rPr>
              <a:t>(</a:t>
            </a:r>
            <a:r>
              <a:rPr lang="en-US" sz="2000" b="1" i="1" dirty="0">
                <a:solidFill>
                  <a:srgbClr val="002060"/>
                </a:solidFill>
                <a:latin typeface="+mn-lt"/>
              </a:rPr>
              <a:t>Me</a:t>
            </a:r>
            <a:r>
              <a:rPr lang="en-US" sz="2000" b="1" i="1" baseline="30000" dirty="0">
                <a:solidFill>
                  <a:srgbClr val="002060"/>
                </a:solidFill>
                <a:latin typeface="+mn-lt"/>
              </a:rPr>
              <a:t>n+</a:t>
            </a:r>
            <a:r>
              <a:rPr lang="en-US" sz="2000" b="1" i="1" dirty="0">
                <a:solidFill>
                  <a:srgbClr val="002060"/>
                </a:solidFill>
                <a:latin typeface="+mn-lt"/>
              </a:rPr>
              <a:t>,</a:t>
            </a:r>
            <a:r>
              <a:rPr lang="ru-RU" sz="20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b="1" i="1" dirty="0">
                <a:solidFill>
                  <a:srgbClr val="002060"/>
                </a:solidFill>
                <a:latin typeface="+mn-lt"/>
              </a:rPr>
              <a:t>Me</a:t>
            </a:r>
            <a:r>
              <a:rPr lang="ru-RU" sz="2000" b="1" i="1" dirty="0">
                <a:solidFill>
                  <a:srgbClr val="002060"/>
                </a:solidFill>
                <a:latin typeface="+mn-lt"/>
              </a:rPr>
              <a:t>)</a:t>
            </a:r>
            <a:r>
              <a:rPr lang="en-US" sz="20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000" dirty="0">
                <a:latin typeface="+mn-lt"/>
              </a:rPr>
              <a:t>– электродный потенциал металла </a:t>
            </a:r>
            <a:r>
              <a:rPr lang="en-US" sz="2000" i="1" dirty="0">
                <a:latin typeface="+mn-lt"/>
              </a:rPr>
              <a:t>Me</a:t>
            </a:r>
            <a:r>
              <a:rPr lang="ru-RU" sz="2000" dirty="0">
                <a:latin typeface="+mn-lt"/>
              </a:rPr>
              <a:t> в  растворе, содержащем катионы </a:t>
            </a:r>
            <a:r>
              <a:rPr lang="en-US" sz="2000" i="1" dirty="0">
                <a:latin typeface="+mn-lt"/>
              </a:rPr>
              <a:t>Me</a:t>
            </a:r>
            <a:r>
              <a:rPr lang="en-US" sz="2000" i="1" baseline="30000" dirty="0">
                <a:latin typeface="+mn-lt"/>
              </a:rPr>
              <a:t>n+</a:t>
            </a:r>
            <a:r>
              <a:rPr lang="ru-RU" sz="2000" i="1" dirty="0">
                <a:latin typeface="+mn-lt"/>
              </a:rPr>
              <a:t>, </a:t>
            </a:r>
            <a:r>
              <a:rPr lang="ru-RU" sz="2000" b="1" i="1" dirty="0">
                <a:latin typeface="+mn-lt"/>
              </a:rPr>
              <a:t>Вольт</a:t>
            </a:r>
            <a:endParaRPr lang="en-US" sz="2000" b="1" baseline="30000" dirty="0">
              <a:latin typeface="+mn-lt"/>
            </a:endParaRPr>
          </a:p>
          <a:p>
            <a:pPr marL="1704975" indent="-17018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pt-BR" b="1" i="1" dirty="0">
                <a:solidFill>
                  <a:srgbClr val="002060"/>
                </a:solidFill>
                <a:latin typeface="+mn-lt"/>
              </a:rPr>
              <a:t>φ</a:t>
            </a:r>
            <a:r>
              <a:rPr lang="pt-BR" b="1" baseline="30000" dirty="0">
                <a:solidFill>
                  <a:srgbClr val="002060"/>
                </a:solidFill>
                <a:latin typeface="+mn-lt"/>
              </a:rPr>
              <a:t>o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+mn-lt"/>
              </a:rPr>
              <a:t>(</a:t>
            </a:r>
            <a:r>
              <a:rPr lang="en-US" sz="2000" b="1" i="1" dirty="0">
                <a:solidFill>
                  <a:srgbClr val="002060"/>
                </a:solidFill>
                <a:latin typeface="+mn-lt"/>
              </a:rPr>
              <a:t>Me</a:t>
            </a:r>
            <a:r>
              <a:rPr lang="en-US" sz="2000" b="1" i="1" baseline="30000" dirty="0">
                <a:solidFill>
                  <a:srgbClr val="002060"/>
                </a:solidFill>
                <a:latin typeface="+mn-lt"/>
              </a:rPr>
              <a:t>n+</a:t>
            </a:r>
            <a:r>
              <a:rPr lang="en-US" sz="2000" b="1" i="1" dirty="0">
                <a:solidFill>
                  <a:srgbClr val="002060"/>
                </a:solidFill>
                <a:latin typeface="+mn-lt"/>
              </a:rPr>
              <a:t>,</a:t>
            </a:r>
            <a:r>
              <a:rPr lang="ru-RU" sz="20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b="1" i="1" dirty="0">
                <a:solidFill>
                  <a:srgbClr val="002060"/>
                </a:solidFill>
                <a:latin typeface="+mn-lt"/>
              </a:rPr>
              <a:t>Me</a:t>
            </a:r>
            <a:r>
              <a:rPr lang="ru-RU" sz="2000" b="1" i="1" dirty="0">
                <a:solidFill>
                  <a:srgbClr val="002060"/>
                </a:solidFill>
                <a:latin typeface="+mn-lt"/>
              </a:rPr>
              <a:t>)</a:t>
            </a:r>
            <a:r>
              <a:rPr lang="en-US" sz="20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000" dirty="0">
                <a:latin typeface="+mn-lt"/>
              </a:rPr>
              <a:t>– стандартный электродный потенциал, </a:t>
            </a:r>
            <a:r>
              <a:rPr lang="ru-RU" sz="2000" b="1" i="1" dirty="0">
                <a:latin typeface="+mn-lt"/>
              </a:rPr>
              <a:t>Вольт</a:t>
            </a:r>
          </a:p>
          <a:p>
            <a:pPr marL="1704975" indent="-17018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R</a:t>
            </a:r>
            <a:r>
              <a:rPr lang="ru-RU" sz="2000" dirty="0">
                <a:latin typeface="+mn-lt"/>
              </a:rPr>
              <a:t> – универсальная газовая постоянная,</a:t>
            </a:r>
            <a:r>
              <a:rPr lang="en-US" sz="2000" dirty="0">
                <a:latin typeface="+mn-lt"/>
              </a:rPr>
              <a:t> </a:t>
            </a:r>
            <a:r>
              <a:rPr lang="ru-RU" sz="2000" b="1" dirty="0" err="1">
                <a:latin typeface="+mn-lt"/>
              </a:rPr>
              <a:t>Дж\моль</a:t>
            </a:r>
            <a:r>
              <a:rPr lang="ru-RU" sz="2000" b="1" dirty="0">
                <a:latin typeface="+mn-lt"/>
              </a:rPr>
              <a:t>∙К</a:t>
            </a:r>
          </a:p>
          <a:p>
            <a:pPr marL="1704975" indent="-17018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Т</a:t>
            </a:r>
            <a:r>
              <a:rPr lang="ru-RU" sz="2000" dirty="0">
                <a:latin typeface="+mn-lt"/>
              </a:rPr>
              <a:t> – абсолютная температура, </a:t>
            </a:r>
            <a:r>
              <a:rPr lang="ru-RU" sz="2000" b="1" dirty="0">
                <a:latin typeface="+mn-lt"/>
              </a:rPr>
              <a:t>К</a:t>
            </a:r>
          </a:p>
          <a:p>
            <a:pPr marL="1704975" indent="-17018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n</a:t>
            </a:r>
            <a:r>
              <a:rPr lang="en-US" sz="20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000" dirty="0">
                <a:latin typeface="+mn-lt"/>
              </a:rPr>
              <a:t>– число электронов, участвующих в электродном процессе,</a:t>
            </a:r>
          </a:p>
          <a:p>
            <a:pPr marL="1704975" indent="-17018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F</a:t>
            </a:r>
            <a:r>
              <a:rPr lang="ru-RU" sz="2000" dirty="0">
                <a:latin typeface="+mn-lt"/>
              </a:rPr>
              <a:t> – постоянная Фарадея,</a:t>
            </a:r>
          </a:p>
          <a:p>
            <a:pPr marL="1704975" indent="-17018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</a:t>
            </a:r>
            <a:r>
              <a:rPr lang="ru-RU" sz="2000" dirty="0">
                <a:latin typeface="+mn-lt"/>
              </a:rPr>
              <a:t> – активность ионов металла в растворе</a:t>
            </a:r>
            <a:r>
              <a:rPr lang="ru-RU" sz="2000" dirty="0"/>
              <a:t> (для разбавленных растворов ее заменяют на концентрацию с)</a:t>
            </a:r>
            <a:r>
              <a:rPr lang="ru-RU" sz="2000" dirty="0">
                <a:latin typeface="+mn-lt"/>
              </a:rPr>
              <a:t>, </a:t>
            </a:r>
            <a:r>
              <a:rPr lang="ru-RU" sz="2000" b="1" i="1" dirty="0">
                <a:latin typeface="+mn-lt"/>
              </a:rPr>
              <a:t>моль/дм</a:t>
            </a:r>
            <a:r>
              <a:rPr lang="ru-RU" sz="2000" b="1" i="1" baseline="30000" dirty="0">
                <a:latin typeface="+mn-lt"/>
              </a:rPr>
              <a:t>3</a:t>
            </a:r>
            <a:endParaRPr lang="ru-RU" sz="2000" b="1" i="1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CECDB-BDF6-44A8-AF1F-82D6062BE82F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61913" y="1628775"/>
            <a:ext cx="908208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002060"/>
                </a:solidFill>
              </a:rPr>
              <a:t>I</a:t>
            </a:r>
            <a:r>
              <a:rPr lang="ru-RU" sz="3200" b="1">
                <a:solidFill>
                  <a:srgbClr val="002060"/>
                </a:solidFill>
              </a:rPr>
              <a:t>. ЭЛЕКТРОЛИТИЧЕСКАЯ ДИССОЦИАЦИЯ.</a:t>
            </a:r>
          </a:p>
          <a:p>
            <a:pPr algn="ctr"/>
            <a:endParaRPr lang="ru-RU" sz="3200" b="1">
              <a:solidFill>
                <a:srgbClr val="002060"/>
              </a:solidFill>
            </a:endParaRPr>
          </a:p>
          <a:p>
            <a:pPr algn="ctr"/>
            <a:r>
              <a:rPr lang="ru-RU" sz="3200" b="1">
                <a:solidFill>
                  <a:srgbClr val="002060"/>
                </a:solidFill>
              </a:rPr>
              <a:t>ЭЛЕКТРИЧЕСКАЯ ПРОВОДИМОСТЬ </a:t>
            </a:r>
          </a:p>
          <a:p>
            <a:pPr algn="ctr"/>
            <a:r>
              <a:rPr lang="ru-RU" sz="3200" b="1">
                <a:solidFill>
                  <a:srgbClr val="002060"/>
                </a:solidFill>
              </a:rPr>
              <a:t>РАСТВОРОВ</a:t>
            </a:r>
          </a:p>
        </p:txBody>
      </p:sp>
      <p:sp>
        <p:nvSpPr>
          <p:cNvPr id="3" name="Управляющая кнопка: фильм 2">
            <a:hlinkClick r:id="rId2" action="ppaction://hlinkfile" highlightClick="1"/>
          </p:cNvPr>
          <p:cNvSpPr/>
          <p:nvPr/>
        </p:nvSpPr>
        <p:spPr>
          <a:xfrm>
            <a:off x="6875463" y="5013325"/>
            <a:ext cx="2017712" cy="1295400"/>
          </a:xfrm>
          <a:prstGeom prst="actionButtonMovi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D1CD97-BC29-4F60-B2F2-E1F849832E3C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979613" y="333375"/>
            <a:ext cx="5184775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/>
              <a:t>Уравнение НЕРНСТА</a:t>
            </a:r>
          </a:p>
        </p:txBody>
      </p:sp>
      <p:graphicFrame>
        <p:nvGraphicFramePr>
          <p:cNvPr id="135171" name="Object 3"/>
          <p:cNvGraphicFramePr>
            <a:graphicFrameLocks noChangeAspect="1"/>
          </p:cNvGraphicFramePr>
          <p:nvPr/>
        </p:nvGraphicFramePr>
        <p:xfrm>
          <a:off x="1131888" y="1484313"/>
          <a:ext cx="6915150" cy="1439862"/>
        </p:xfrm>
        <a:graphic>
          <a:graphicData uri="http://schemas.openxmlformats.org/presentationml/2006/ole">
            <p:oleObj spid="_x0000_s135171" name="Equation" r:id="rId3" imgW="2070000" imgH="393480" progId="">
              <p:embed/>
            </p:oleObj>
          </a:graphicData>
        </a:graphic>
      </p:graphicFrame>
      <p:sp>
        <p:nvSpPr>
          <p:cNvPr id="6" name="Rectangle 12"/>
          <p:cNvSpPr txBox="1">
            <a:spLocks noChangeArrowheads="1"/>
          </p:cNvSpPr>
          <p:nvPr/>
        </p:nvSpPr>
        <p:spPr>
          <a:xfrm>
            <a:off x="395288" y="3285108"/>
            <a:ext cx="8424862" cy="3312244"/>
          </a:xfrm>
          <a:prstGeom prst="rect">
            <a:avLst/>
          </a:prstGeom>
          <a:gradFill flip="none" rotWithShape="1">
            <a:gsLst>
              <a:gs pos="0">
                <a:srgbClr val="8488C4">
                  <a:alpha val="12000"/>
                </a:srgb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  <a:tileRect/>
          </a:gradFill>
          <a:ln w="34925" cap="rnd">
            <a:solidFill>
              <a:srgbClr val="333300"/>
            </a:solidFill>
            <a:prstDash val="sysDot"/>
          </a:ln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3200" dirty="0">
                <a:solidFill>
                  <a:srgbClr val="002060"/>
                </a:solidFill>
                <a:latin typeface="+mn-lt"/>
              </a:rPr>
              <a:t>Стандартный электродный потенциал </a:t>
            </a:r>
            <a:r>
              <a:rPr lang="ru-RU" sz="32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φº</a:t>
            </a:r>
            <a:r>
              <a:rPr lang="ru-RU" sz="3200" dirty="0" err="1">
                <a:solidFill>
                  <a:srgbClr val="002060"/>
                </a:solidFill>
                <a:latin typeface="+mn-lt"/>
              </a:rPr>
              <a:t>  </a:t>
            </a:r>
            <a:r>
              <a:rPr lang="ru-RU" sz="3200" dirty="0">
                <a:latin typeface="+mn-lt"/>
              </a:rPr>
              <a:t>- это потенциал электрода при стандартных  условиях: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ru-RU" sz="900" dirty="0">
              <a:latin typeface="+mn-lt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C0000"/>
              </a:buClr>
              <a:buSzPct val="85000"/>
              <a:buFont typeface="Wingdings" pitchFamily="2" charset="2"/>
              <a:buChar char="Ø"/>
              <a:defRPr/>
            </a:pPr>
            <a:r>
              <a:rPr lang="ru-RU" sz="2800" i="1" dirty="0">
                <a:latin typeface="+mn-lt"/>
              </a:rPr>
              <a:t>    Т = </a:t>
            </a:r>
            <a:r>
              <a:rPr lang="ru-RU" sz="2800" dirty="0">
                <a:latin typeface="+mn-lt"/>
              </a:rPr>
              <a:t>298 К;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C0000"/>
              </a:buClr>
              <a:buSzPct val="85000"/>
              <a:buFont typeface="Wingdings" pitchFamily="2" charset="2"/>
              <a:buChar char="Ø"/>
              <a:defRPr/>
            </a:pPr>
            <a:r>
              <a:rPr lang="ru-RU" sz="2800" dirty="0">
                <a:latin typeface="+mn-lt"/>
              </a:rPr>
              <a:t>    активности всех потенциалопределяющих </a:t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       ионов равны 1 моль</a:t>
            </a:r>
            <a:r>
              <a:rPr lang="en-US" sz="2800" dirty="0">
                <a:latin typeface="+mn-lt"/>
              </a:rPr>
              <a:t>/</a:t>
            </a:r>
            <a:r>
              <a:rPr lang="ru-RU" sz="2800" dirty="0">
                <a:latin typeface="+mn-lt"/>
              </a:rPr>
              <a:t>дм</a:t>
            </a:r>
            <a:r>
              <a:rPr lang="ru-RU" sz="2800" baseline="30000" dirty="0">
                <a:latin typeface="+mn-lt"/>
              </a:rPr>
              <a:t>3</a:t>
            </a:r>
            <a:r>
              <a:rPr lang="ru-RU" sz="2800" dirty="0">
                <a:latin typeface="+mn-lt"/>
              </a:rPr>
              <a:t> 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1C764-A07E-492C-92FC-A60C01F2FC0D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136199" name="Прямоугольник 1"/>
          <p:cNvSpPr>
            <a:spLocks noChangeArrowheads="1"/>
          </p:cNvSpPr>
          <p:nvPr/>
        </p:nvSpPr>
        <p:spPr bwMode="auto">
          <a:xfrm>
            <a:off x="755650" y="188913"/>
            <a:ext cx="7561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</a:rPr>
              <a:t>Измерение электродных потенциалов</a:t>
            </a:r>
          </a:p>
        </p:txBody>
      </p:sp>
      <p:sp>
        <p:nvSpPr>
          <p:cNvPr id="136200" name="Rectangle 1"/>
          <p:cNvSpPr>
            <a:spLocks noChangeArrowheads="1"/>
          </p:cNvSpPr>
          <p:nvPr/>
        </p:nvSpPr>
        <p:spPr bwMode="auto">
          <a:xfrm>
            <a:off x="323850" y="836613"/>
            <a:ext cx="84963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81000"/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Электродные потенциалы измеряют с помощью </a:t>
            </a:r>
            <a:r>
              <a:rPr lang="ru-RU" b="1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стандартного водородного электрода</a:t>
            </a:r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. </a:t>
            </a:r>
            <a:endParaRPr lang="ru-RU">
              <a:latin typeface="Arial" charset="0"/>
            </a:endParaRPr>
          </a:p>
        </p:txBody>
      </p:sp>
      <p:pic>
        <p:nvPicPr>
          <p:cNvPr id="136201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720850"/>
            <a:ext cx="3273425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20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5" name="Группа 24"/>
          <p:cNvGrpSpPr>
            <a:grpSpLocks/>
          </p:cNvGrpSpPr>
          <p:nvPr/>
        </p:nvGrpSpPr>
        <p:grpSpPr bwMode="auto">
          <a:xfrm>
            <a:off x="2700338" y="2205038"/>
            <a:ext cx="1511300" cy="576262"/>
            <a:chOff x="2699792" y="2204864"/>
            <a:chExt cx="1512168" cy="576064"/>
          </a:xfrm>
        </p:grpSpPr>
        <p:graphicFrame>
          <p:nvGraphicFramePr>
            <p:cNvPr id="136196" name="Object 4"/>
            <p:cNvGraphicFramePr>
              <a:graphicFrameLocks noChangeAspect="1"/>
            </p:cNvGraphicFramePr>
            <p:nvPr/>
          </p:nvGraphicFramePr>
          <p:xfrm>
            <a:off x="2987824" y="2204864"/>
            <a:ext cx="1224136" cy="477391"/>
          </p:xfrm>
          <a:graphic>
            <a:graphicData uri="http://schemas.openxmlformats.org/presentationml/2006/ole">
              <p:oleObj spid="_x0000_s136196" name="Equation" r:id="rId5" imgW="761669" imgH="241195" progId="">
                <p:embed/>
              </p:oleObj>
            </a:graphicData>
          </a:graphic>
        </p:graphicFrame>
        <p:cxnSp>
          <p:nvCxnSpPr>
            <p:cNvPr id="12" name="Прямая со стрелкой 11"/>
            <p:cNvCxnSpPr/>
            <p:nvPr/>
          </p:nvCxnSpPr>
          <p:spPr>
            <a:xfrm rot="5400000">
              <a:off x="2699792" y="2492896"/>
              <a:ext cx="288032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>
            <a:grpSpLocks/>
          </p:cNvGrpSpPr>
          <p:nvPr/>
        </p:nvGrpSpPr>
        <p:grpSpPr bwMode="auto">
          <a:xfrm>
            <a:off x="2627313" y="4652963"/>
            <a:ext cx="1497012" cy="519112"/>
            <a:chOff x="2627784" y="4653136"/>
            <a:chExt cx="1497260" cy="519113"/>
          </a:xfrm>
        </p:grpSpPr>
        <p:pic>
          <p:nvPicPr>
            <p:cNvPr id="136213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59832" y="4653136"/>
              <a:ext cx="1065212" cy="519113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</p:pic>
        <p:cxnSp>
          <p:nvCxnSpPr>
            <p:cNvPr id="14" name="Прямая со стрелкой 13"/>
            <p:cNvCxnSpPr>
              <a:stCxn id="136194" idx="1"/>
            </p:cNvCxnSpPr>
            <p:nvPr/>
          </p:nvCxnSpPr>
          <p:spPr>
            <a:xfrm rot="10800000" flipV="1">
              <a:off x="2627784" y="4912692"/>
              <a:ext cx="432048" cy="17249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>
            <a:grpSpLocks/>
          </p:cNvGrpSpPr>
          <p:nvPr/>
        </p:nvGrpSpPr>
        <p:grpSpPr bwMode="auto">
          <a:xfrm>
            <a:off x="5059363" y="3500438"/>
            <a:ext cx="3616325" cy="1008062"/>
            <a:chOff x="5292080" y="1916832"/>
            <a:chExt cx="3616888" cy="1037729"/>
          </a:xfrm>
        </p:grpSpPr>
        <p:sp>
          <p:nvSpPr>
            <p:cNvPr id="136211" name="Прямоугольник 14"/>
            <p:cNvSpPr>
              <a:spLocks noChangeArrowheads="1"/>
            </p:cNvSpPr>
            <p:nvPr/>
          </p:nvSpPr>
          <p:spPr bwMode="auto">
            <a:xfrm>
              <a:off x="6012160" y="2492896"/>
              <a:ext cx="203613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/>
                <a:t>2Н</a:t>
              </a:r>
              <a:r>
                <a:rPr lang="ru-RU" baseline="30000"/>
                <a:t>+ </a:t>
              </a:r>
              <a:r>
                <a:rPr lang="ru-RU"/>
                <a:t>↔ </a:t>
              </a:r>
              <a:r>
                <a:rPr lang="en-US"/>
                <a:t>H</a:t>
              </a:r>
              <a:r>
                <a:rPr lang="en-US" baseline="-25000"/>
                <a:t>2</a:t>
              </a:r>
              <a:r>
                <a:rPr lang="ru-RU" baseline="-25000"/>
                <a:t> </a:t>
              </a:r>
              <a:r>
                <a:rPr lang="ru-RU"/>
                <a:t>- 2ē </a:t>
              </a:r>
            </a:p>
          </p:txBody>
        </p:sp>
        <p:sp>
          <p:nvSpPr>
            <p:cNvPr id="136212" name="TextBox 15"/>
            <p:cNvSpPr txBox="1">
              <a:spLocks noChangeArrowheads="1"/>
            </p:cNvSpPr>
            <p:nvPr/>
          </p:nvSpPr>
          <p:spPr bwMode="auto">
            <a:xfrm>
              <a:off x="5292080" y="1916832"/>
              <a:ext cx="36168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solidFill>
                    <a:srgbClr val="002060"/>
                  </a:solidFill>
                </a:rPr>
                <a:t>Токообразующая реакция:</a:t>
              </a:r>
            </a:p>
          </p:txBody>
        </p:sp>
      </p:grpSp>
      <p:grpSp>
        <p:nvGrpSpPr>
          <p:cNvPr id="19" name="Группа 18"/>
          <p:cNvGrpSpPr>
            <a:grpSpLocks/>
          </p:cNvGrpSpPr>
          <p:nvPr/>
        </p:nvGrpSpPr>
        <p:grpSpPr bwMode="auto">
          <a:xfrm>
            <a:off x="5003800" y="1700213"/>
            <a:ext cx="3790950" cy="1714500"/>
            <a:chOff x="5076056" y="3284984"/>
            <a:chExt cx="3790205" cy="1922036"/>
          </a:xfrm>
        </p:grpSpPr>
        <p:sp>
          <p:nvSpPr>
            <p:cNvPr id="136209" name="Прямоугольник 16"/>
            <p:cNvSpPr>
              <a:spLocks noChangeArrowheads="1"/>
            </p:cNvSpPr>
            <p:nvPr/>
          </p:nvSpPr>
          <p:spPr bwMode="auto">
            <a:xfrm>
              <a:off x="5736151" y="3861048"/>
              <a:ext cx="2085828" cy="1345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/>
                <a:t>(</a:t>
              </a:r>
              <a:r>
                <a:rPr lang="en-US"/>
                <a:t>Pt</a:t>
              </a:r>
              <a:r>
                <a:rPr lang="ru-RU"/>
                <a:t>) </a:t>
              </a:r>
              <a:r>
                <a:rPr lang="en-US"/>
                <a:t>H</a:t>
              </a:r>
              <a:r>
                <a:rPr lang="ru-RU" baseline="-25000"/>
                <a:t>2</a:t>
              </a:r>
              <a:r>
                <a:rPr lang="ru-RU"/>
                <a:t> </a:t>
              </a:r>
              <a:r>
                <a:rPr lang="en-US"/>
                <a:t>|</a:t>
              </a:r>
              <a:r>
                <a:rPr lang="ru-RU"/>
                <a:t> </a:t>
              </a:r>
              <a:r>
                <a:rPr lang="en-US"/>
                <a:t>H</a:t>
              </a:r>
              <a:r>
                <a:rPr lang="ru-RU" baseline="30000"/>
                <a:t>+ </a:t>
              </a:r>
              <a:r>
                <a:rPr lang="ru-RU"/>
                <a:t> </a:t>
              </a:r>
            </a:p>
            <a:p>
              <a:pPr algn="ctr"/>
              <a:r>
                <a:rPr lang="ru-RU"/>
                <a:t>или  </a:t>
              </a:r>
            </a:p>
            <a:p>
              <a:pPr algn="ctr"/>
              <a:r>
                <a:rPr lang="ru-RU"/>
                <a:t>(</a:t>
              </a:r>
              <a:r>
                <a:rPr lang="en-US"/>
                <a:t>Pt</a:t>
              </a:r>
              <a:r>
                <a:rPr lang="ru-RU"/>
                <a:t>) </a:t>
              </a:r>
              <a:r>
                <a:rPr lang="en-US"/>
                <a:t>H</a:t>
              </a:r>
              <a:r>
                <a:rPr lang="ru-RU" baseline="-25000"/>
                <a:t>2</a:t>
              </a:r>
              <a:r>
                <a:rPr lang="ru-RU"/>
                <a:t> </a:t>
              </a:r>
              <a:r>
                <a:rPr lang="en-US"/>
                <a:t>|</a:t>
              </a:r>
              <a:r>
                <a:rPr lang="ru-RU"/>
                <a:t> </a:t>
              </a:r>
              <a:r>
                <a:rPr lang="en-US"/>
                <a:t>H</a:t>
              </a:r>
              <a:r>
                <a:rPr lang="ru-RU" baseline="-25000"/>
                <a:t>2</a:t>
              </a:r>
              <a:r>
                <a:rPr lang="en-US"/>
                <a:t>SO</a:t>
              </a:r>
              <a:r>
                <a:rPr lang="ru-RU" baseline="-25000"/>
                <a:t>4</a:t>
              </a:r>
              <a:endParaRPr lang="ru-RU"/>
            </a:p>
          </p:txBody>
        </p:sp>
        <p:sp>
          <p:nvSpPr>
            <p:cNvPr id="136210" name="TextBox 17"/>
            <p:cNvSpPr txBox="1">
              <a:spLocks noChangeArrowheads="1"/>
            </p:cNvSpPr>
            <p:nvPr/>
          </p:nvSpPr>
          <p:spPr bwMode="auto">
            <a:xfrm>
              <a:off x="5076056" y="3284984"/>
              <a:ext cx="379020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solidFill>
                    <a:srgbClr val="002060"/>
                  </a:solidFill>
                </a:rPr>
                <a:t>Условная запись электрода:</a:t>
              </a:r>
            </a:p>
          </p:txBody>
        </p:sp>
      </p:grpSp>
      <p:sp>
        <p:nvSpPr>
          <p:cNvPr id="13620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6198" name="Object 6"/>
          <p:cNvGraphicFramePr>
            <a:graphicFrameLocks noChangeAspect="1"/>
          </p:cNvGraphicFramePr>
          <p:nvPr/>
        </p:nvGraphicFramePr>
        <p:xfrm>
          <a:off x="5827713" y="5661025"/>
          <a:ext cx="2030412" cy="792163"/>
        </p:xfrm>
        <a:graphic>
          <a:graphicData uri="http://schemas.openxmlformats.org/presentationml/2006/ole">
            <p:oleObj spid="_x0000_s136198" name="Equation" r:id="rId7" imgW="799920" imgH="279360" progId="">
              <p:embed/>
            </p:oleObj>
          </a:graphicData>
        </a:graphic>
      </p:graphicFrame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4211638" y="4806950"/>
            <a:ext cx="49323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При </a:t>
            </a:r>
            <a:r>
              <a:rPr lang="ru-RU" sz="2000" b="1" u="sng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стандартных условиях  </a:t>
            </a:r>
            <a:r>
              <a:rPr lang="ru-RU" sz="2000" b="1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(</a:t>
            </a:r>
            <a:r>
              <a:rPr lang="en-US" sz="2000" b="1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t</a:t>
            </a:r>
            <a:r>
              <a:rPr lang="ru-RU" sz="2000" b="1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= 298К, Р=1 атм, а (Н</a:t>
            </a:r>
            <a:r>
              <a:rPr lang="ru-RU" sz="2000" b="1" i="1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+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)</a:t>
            </a:r>
            <a:r>
              <a:rPr lang="ru-RU" sz="2000" b="1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=1</a:t>
            </a:r>
            <a:r>
              <a:rPr lang="ru-RU" sz="2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моль/дм</a:t>
            </a:r>
            <a:r>
              <a:rPr lang="ru-RU" sz="2000" b="1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3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)</a:t>
            </a:r>
            <a:r>
              <a:rPr lang="ru-RU" sz="2000" b="1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87746-81E5-4B15-88DC-0E7AF4CF6A9C}" type="slidenum">
              <a:rPr lang="ru-RU"/>
              <a:pPr>
                <a:defRPr/>
              </a:pPr>
              <a:t>22</a:t>
            </a:fld>
            <a:endParaRPr lang="ru-RU"/>
          </a:p>
        </p:txBody>
      </p:sp>
      <p:sp>
        <p:nvSpPr>
          <p:cNvPr id="141322" name="Rectangle 1"/>
          <p:cNvSpPr>
            <a:spLocks noChangeArrowheads="1"/>
          </p:cNvSpPr>
          <p:nvPr/>
        </p:nvSpPr>
        <p:spPr bwMode="auto">
          <a:xfrm>
            <a:off x="179388" y="230188"/>
            <a:ext cx="87852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81000"/>
            <a:r>
              <a:rPr lang="ru-RU" sz="28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Уравнение Нернста для водородного электрода:</a:t>
            </a:r>
            <a:endParaRPr lang="ru-RU" sz="280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1413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1314" name="Object 2"/>
          <p:cNvGraphicFramePr>
            <a:graphicFrameLocks noChangeAspect="1"/>
          </p:cNvGraphicFramePr>
          <p:nvPr/>
        </p:nvGraphicFramePr>
        <p:xfrm>
          <a:off x="2051050" y="1341438"/>
          <a:ext cx="1544638" cy="792162"/>
        </p:xfrm>
        <a:graphic>
          <a:graphicData uri="http://schemas.openxmlformats.org/presentationml/2006/ole">
            <p:oleObj spid="_x0000_s141314" name="Equation" r:id="rId3" imgW="583920" imgH="266400" progId="">
              <p:embed/>
            </p:oleObj>
          </a:graphicData>
        </a:graphic>
      </p:graphicFrame>
      <p:sp>
        <p:nvSpPr>
          <p:cNvPr id="14132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1318" name="Object 6"/>
          <p:cNvGraphicFramePr>
            <a:graphicFrameLocks noChangeAspect="1"/>
          </p:cNvGraphicFramePr>
          <p:nvPr/>
        </p:nvGraphicFramePr>
        <p:xfrm>
          <a:off x="3670300" y="1196975"/>
          <a:ext cx="3781425" cy="1223963"/>
        </p:xfrm>
        <a:graphic>
          <a:graphicData uri="http://schemas.openxmlformats.org/presentationml/2006/ole">
            <p:oleObj spid="_x0000_s141318" name="Equation" r:id="rId4" imgW="1625400" imgH="482400" progId="">
              <p:embed/>
            </p:oleObj>
          </a:graphicData>
        </a:graphic>
      </p:graphicFrame>
      <p:sp>
        <p:nvSpPr>
          <p:cNvPr id="14132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1319" name="Object 7"/>
          <p:cNvGraphicFramePr>
            <a:graphicFrameLocks noChangeAspect="1"/>
          </p:cNvGraphicFramePr>
          <p:nvPr/>
        </p:nvGraphicFramePr>
        <p:xfrm>
          <a:off x="2887663" y="5018088"/>
          <a:ext cx="3667125" cy="787400"/>
        </p:xfrm>
        <a:graphic>
          <a:graphicData uri="http://schemas.openxmlformats.org/presentationml/2006/ole">
            <p:oleObj spid="_x0000_s141319" name="Equation" r:id="rId5" imgW="1396800" imgH="266400" progId="">
              <p:embed/>
            </p:oleObj>
          </a:graphicData>
        </a:graphic>
      </p:graphicFrame>
      <p:graphicFrame>
        <p:nvGraphicFramePr>
          <p:cNvPr id="141321" name="Object 9"/>
          <p:cNvGraphicFramePr>
            <a:graphicFrameLocks noChangeAspect="1"/>
          </p:cNvGraphicFramePr>
          <p:nvPr/>
        </p:nvGraphicFramePr>
        <p:xfrm>
          <a:off x="2751138" y="3213100"/>
          <a:ext cx="3908425" cy="792163"/>
        </p:xfrm>
        <a:graphic>
          <a:graphicData uri="http://schemas.openxmlformats.org/presentationml/2006/ole">
            <p:oleObj spid="_x0000_s141321" name="Equation" r:id="rId6" imgW="1460160" imgH="26640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1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C3EB8B-E188-4B0E-AB13-FF7507D4F8CB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4213" y="333375"/>
            <a:ext cx="7921625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По отношению к стандартному водородному электроду выражают потенциалы всех других электродов</a:t>
            </a:r>
          </a:p>
        </p:txBody>
      </p:sp>
      <p:pic>
        <p:nvPicPr>
          <p:cNvPr id="1484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628775"/>
            <a:ext cx="4967288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188" y="5445125"/>
            <a:ext cx="7921625" cy="6477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и в результате получают ряд напряжений металлов: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25ADE2-E800-4D3A-9E1C-8BE16E42A366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642910" y="357166"/>
            <a:ext cx="7572428" cy="42862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Электрохимический ряд напряжений металлов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42988" y="4849813"/>
            <a:ext cx="7273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</a:rPr>
              <a:t>Увеличение потенциала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63713" y="5570538"/>
            <a:ext cx="56880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</a:rPr>
              <a:t>Усиление окислительных свойств</a:t>
            </a:r>
          </a:p>
        </p:txBody>
      </p:sp>
      <p:pic>
        <p:nvPicPr>
          <p:cNvPr id="1454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74775"/>
            <a:ext cx="91249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27088" y="4076700"/>
            <a:ext cx="7777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</a:rPr>
              <a:t>Уменьшение химической активности металла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650" y="3068638"/>
            <a:ext cx="20589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Активные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1638" y="3068638"/>
            <a:ext cx="31686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Средней активности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58088" y="2916238"/>
            <a:ext cx="1550987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Благород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ные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Правая фигурная скобка 12"/>
          <p:cNvSpPr/>
          <p:nvPr/>
        </p:nvSpPr>
        <p:spPr>
          <a:xfrm rot="5400000">
            <a:off x="1693069" y="1413669"/>
            <a:ext cx="358775" cy="2808287"/>
          </a:xfrm>
          <a:prstGeom prst="rightBrac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5507832" y="477044"/>
            <a:ext cx="360362" cy="4679950"/>
          </a:xfrm>
          <a:prstGeom prst="rightBrac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авая фигурная скобка 14"/>
          <p:cNvSpPr/>
          <p:nvPr/>
        </p:nvSpPr>
        <p:spPr>
          <a:xfrm rot="5400000">
            <a:off x="8312151" y="2425700"/>
            <a:ext cx="360362" cy="782637"/>
          </a:xfrm>
          <a:prstGeom prst="rightBrac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67544" y="4005064"/>
            <a:ext cx="83529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9940C-AC02-4279-8317-EE509AB73963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323528" y="332656"/>
            <a:ext cx="3084822" cy="1295176"/>
          </a:xfrm>
          <a:custGeom>
            <a:avLst/>
            <a:gdLst>
              <a:gd name="connsiteX0" fmla="*/ 0 w 3084822"/>
              <a:gd name="connsiteY0" fmla="*/ 215867 h 1295176"/>
              <a:gd name="connsiteX1" fmla="*/ 63226 w 3084822"/>
              <a:gd name="connsiteY1" fmla="*/ 63226 h 1295176"/>
              <a:gd name="connsiteX2" fmla="*/ 215867 w 3084822"/>
              <a:gd name="connsiteY2" fmla="*/ 0 h 1295176"/>
              <a:gd name="connsiteX3" fmla="*/ 2868955 w 3084822"/>
              <a:gd name="connsiteY3" fmla="*/ 0 h 1295176"/>
              <a:gd name="connsiteX4" fmla="*/ 3021596 w 3084822"/>
              <a:gd name="connsiteY4" fmla="*/ 63226 h 1295176"/>
              <a:gd name="connsiteX5" fmla="*/ 3084822 w 3084822"/>
              <a:gd name="connsiteY5" fmla="*/ 215867 h 1295176"/>
              <a:gd name="connsiteX6" fmla="*/ 3084822 w 3084822"/>
              <a:gd name="connsiteY6" fmla="*/ 1079309 h 1295176"/>
              <a:gd name="connsiteX7" fmla="*/ 3021596 w 3084822"/>
              <a:gd name="connsiteY7" fmla="*/ 1231950 h 1295176"/>
              <a:gd name="connsiteX8" fmla="*/ 2868955 w 3084822"/>
              <a:gd name="connsiteY8" fmla="*/ 1295176 h 1295176"/>
              <a:gd name="connsiteX9" fmla="*/ 215867 w 3084822"/>
              <a:gd name="connsiteY9" fmla="*/ 1295176 h 1295176"/>
              <a:gd name="connsiteX10" fmla="*/ 63226 w 3084822"/>
              <a:gd name="connsiteY10" fmla="*/ 1231950 h 1295176"/>
              <a:gd name="connsiteX11" fmla="*/ 0 w 3084822"/>
              <a:gd name="connsiteY11" fmla="*/ 1079309 h 1295176"/>
              <a:gd name="connsiteX12" fmla="*/ 0 w 3084822"/>
              <a:gd name="connsiteY12" fmla="*/ 215867 h 129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84822" h="1295176">
                <a:moveTo>
                  <a:pt x="0" y="215867"/>
                </a:moveTo>
                <a:cubicBezTo>
                  <a:pt x="0" y="158615"/>
                  <a:pt x="22743" y="103709"/>
                  <a:pt x="63226" y="63226"/>
                </a:cubicBezTo>
                <a:cubicBezTo>
                  <a:pt x="103709" y="22743"/>
                  <a:pt x="158616" y="0"/>
                  <a:pt x="215867" y="0"/>
                </a:cubicBezTo>
                <a:lnTo>
                  <a:pt x="2868955" y="0"/>
                </a:lnTo>
                <a:cubicBezTo>
                  <a:pt x="2926207" y="0"/>
                  <a:pt x="2981113" y="22743"/>
                  <a:pt x="3021596" y="63226"/>
                </a:cubicBezTo>
                <a:cubicBezTo>
                  <a:pt x="3062079" y="103709"/>
                  <a:pt x="3084822" y="158616"/>
                  <a:pt x="3084822" y="215867"/>
                </a:cubicBezTo>
                <a:lnTo>
                  <a:pt x="3084822" y="1079309"/>
                </a:lnTo>
                <a:cubicBezTo>
                  <a:pt x="3084822" y="1136561"/>
                  <a:pt x="3062079" y="1191467"/>
                  <a:pt x="3021596" y="1231950"/>
                </a:cubicBezTo>
                <a:cubicBezTo>
                  <a:pt x="2981113" y="1272433"/>
                  <a:pt x="2926206" y="1295176"/>
                  <a:pt x="2868955" y="1295176"/>
                </a:cubicBezTo>
                <a:lnTo>
                  <a:pt x="215867" y="1295176"/>
                </a:lnTo>
                <a:cubicBezTo>
                  <a:pt x="158615" y="1295176"/>
                  <a:pt x="103709" y="1272433"/>
                  <a:pt x="63226" y="1231950"/>
                </a:cubicBezTo>
                <a:cubicBezTo>
                  <a:pt x="22743" y="1191467"/>
                  <a:pt x="0" y="1136560"/>
                  <a:pt x="0" y="1079309"/>
                </a:cubicBezTo>
                <a:lnTo>
                  <a:pt x="0" y="215867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69905" tIns="116565" rIns="169905" bIns="116565" spcCol="1270" anchor="ctr"/>
          <a:lstStyle/>
          <a:p>
            <a:pPr algn="ctr" defTabSz="12446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Типы электродов</a:t>
            </a:r>
          </a:p>
        </p:txBody>
      </p:sp>
      <p:sp>
        <p:nvSpPr>
          <p:cNvPr id="13" name="Полилиния 12"/>
          <p:cNvSpPr/>
          <p:nvPr/>
        </p:nvSpPr>
        <p:spPr>
          <a:xfrm>
            <a:off x="5327569" y="1700812"/>
            <a:ext cx="3359495" cy="832256"/>
          </a:xfrm>
          <a:custGeom>
            <a:avLst/>
            <a:gdLst>
              <a:gd name="connsiteX0" fmla="*/ 0 w 3359495"/>
              <a:gd name="connsiteY0" fmla="*/ 138712 h 832256"/>
              <a:gd name="connsiteX1" fmla="*/ 40628 w 3359495"/>
              <a:gd name="connsiteY1" fmla="*/ 40628 h 832256"/>
              <a:gd name="connsiteX2" fmla="*/ 138712 w 3359495"/>
              <a:gd name="connsiteY2" fmla="*/ 0 h 832256"/>
              <a:gd name="connsiteX3" fmla="*/ 3220783 w 3359495"/>
              <a:gd name="connsiteY3" fmla="*/ 0 h 832256"/>
              <a:gd name="connsiteX4" fmla="*/ 3318867 w 3359495"/>
              <a:gd name="connsiteY4" fmla="*/ 40628 h 832256"/>
              <a:gd name="connsiteX5" fmla="*/ 3359495 w 3359495"/>
              <a:gd name="connsiteY5" fmla="*/ 138712 h 832256"/>
              <a:gd name="connsiteX6" fmla="*/ 3359495 w 3359495"/>
              <a:gd name="connsiteY6" fmla="*/ 693544 h 832256"/>
              <a:gd name="connsiteX7" fmla="*/ 3318867 w 3359495"/>
              <a:gd name="connsiteY7" fmla="*/ 791628 h 832256"/>
              <a:gd name="connsiteX8" fmla="*/ 3220783 w 3359495"/>
              <a:gd name="connsiteY8" fmla="*/ 832256 h 832256"/>
              <a:gd name="connsiteX9" fmla="*/ 138712 w 3359495"/>
              <a:gd name="connsiteY9" fmla="*/ 832256 h 832256"/>
              <a:gd name="connsiteX10" fmla="*/ 40628 w 3359495"/>
              <a:gd name="connsiteY10" fmla="*/ 791628 h 832256"/>
              <a:gd name="connsiteX11" fmla="*/ 0 w 3359495"/>
              <a:gd name="connsiteY11" fmla="*/ 693544 h 832256"/>
              <a:gd name="connsiteX12" fmla="*/ 0 w 3359495"/>
              <a:gd name="connsiteY12" fmla="*/ 138712 h 83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59495" h="832256">
                <a:moveTo>
                  <a:pt x="0" y="138712"/>
                </a:moveTo>
                <a:cubicBezTo>
                  <a:pt x="0" y="101923"/>
                  <a:pt x="14614" y="66641"/>
                  <a:pt x="40628" y="40628"/>
                </a:cubicBezTo>
                <a:cubicBezTo>
                  <a:pt x="66642" y="14614"/>
                  <a:pt x="101924" y="0"/>
                  <a:pt x="138712" y="0"/>
                </a:cubicBezTo>
                <a:lnTo>
                  <a:pt x="3220783" y="0"/>
                </a:lnTo>
                <a:cubicBezTo>
                  <a:pt x="3257572" y="0"/>
                  <a:pt x="3292854" y="14614"/>
                  <a:pt x="3318867" y="40628"/>
                </a:cubicBezTo>
                <a:cubicBezTo>
                  <a:pt x="3344881" y="66642"/>
                  <a:pt x="3359495" y="101924"/>
                  <a:pt x="3359495" y="138712"/>
                </a:cubicBezTo>
                <a:lnTo>
                  <a:pt x="3359495" y="693544"/>
                </a:lnTo>
                <a:cubicBezTo>
                  <a:pt x="3359495" y="730333"/>
                  <a:pt x="3344881" y="765615"/>
                  <a:pt x="3318867" y="791628"/>
                </a:cubicBezTo>
                <a:cubicBezTo>
                  <a:pt x="3292853" y="817642"/>
                  <a:pt x="3257571" y="832256"/>
                  <a:pt x="3220783" y="832256"/>
                </a:cubicBezTo>
                <a:lnTo>
                  <a:pt x="138712" y="832256"/>
                </a:lnTo>
                <a:cubicBezTo>
                  <a:pt x="101923" y="832256"/>
                  <a:pt x="66641" y="817642"/>
                  <a:pt x="40628" y="791628"/>
                </a:cubicBezTo>
                <a:cubicBezTo>
                  <a:pt x="14614" y="765614"/>
                  <a:pt x="0" y="730332"/>
                  <a:pt x="0" y="693544"/>
                </a:cubicBezTo>
                <a:lnTo>
                  <a:pt x="0" y="138712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32067" tIns="86347" rIns="132067" bIns="86347" spcCol="1270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/>
              <a:t>Электроды </a:t>
            </a:r>
            <a:r>
              <a:rPr lang="en-US" dirty="0"/>
              <a:t>I </a:t>
            </a:r>
            <a:r>
              <a:rPr lang="ru-RU" dirty="0"/>
              <a:t>рода</a:t>
            </a:r>
          </a:p>
        </p:txBody>
      </p:sp>
      <p:sp>
        <p:nvSpPr>
          <p:cNvPr id="14" name="Полилиния 13"/>
          <p:cNvSpPr/>
          <p:nvPr/>
        </p:nvSpPr>
        <p:spPr>
          <a:xfrm>
            <a:off x="5364088" y="3429000"/>
            <a:ext cx="3250045" cy="854730"/>
          </a:xfrm>
          <a:custGeom>
            <a:avLst/>
            <a:gdLst>
              <a:gd name="connsiteX0" fmla="*/ 0 w 3250045"/>
              <a:gd name="connsiteY0" fmla="*/ 142458 h 854730"/>
              <a:gd name="connsiteX1" fmla="*/ 41725 w 3250045"/>
              <a:gd name="connsiteY1" fmla="*/ 41725 h 854730"/>
              <a:gd name="connsiteX2" fmla="*/ 142458 w 3250045"/>
              <a:gd name="connsiteY2" fmla="*/ 0 h 854730"/>
              <a:gd name="connsiteX3" fmla="*/ 3107587 w 3250045"/>
              <a:gd name="connsiteY3" fmla="*/ 0 h 854730"/>
              <a:gd name="connsiteX4" fmla="*/ 3208320 w 3250045"/>
              <a:gd name="connsiteY4" fmla="*/ 41725 h 854730"/>
              <a:gd name="connsiteX5" fmla="*/ 3250045 w 3250045"/>
              <a:gd name="connsiteY5" fmla="*/ 142458 h 854730"/>
              <a:gd name="connsiteX6" fmla="*/ 3250045 w 3250045"/>
              <a:gd name="connsiteY6" fmla="*/ 712272 h 854730"/>
              <a:gd name="connsiteX7" fmla="*/ 3208320 w 3250045"/>
              <a:gd name="connsiteY7" fmla="*/ 813005 h 854730"/>
              <a:gd name="connsiteX8" fmla="*/ 3107587 w 3250045"/>
              <a:gd name="connsiteY8" fmla="*/ 854730 h 854730"/>
              <a:gd name="connsiteX9" fmla="*/ 142458 w 3250045"/>
              <a:gd name="connsiteY9" fmla="*/ 854730 h 854730"/>
              <a:gd name="connsiteX10" fmla="*/ 41725 w 3250045"/>
              <a:gd name="connsiteY10" fmla="*/ 813005 h 854730"/>
              <a:gd name="connsiteX11" fmla="*/ 0 w 3250045"/>
              <a:gd name="connsiteY11" fmla="*/ 712272 h 854730"/>
              <a:gd name="connsiteX12" fmla="*/ 0 w 3250045"/>
              <a:gd name="connsiteY12" fmla="*/ 142458 h 85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50045" h="854730">
                <a:moveTo>
                  <a:pt x="0" y="142458"/>
                </a:moveTo>
                <a:cubicBezTo>
                  <a:pt x="0" y="104676"/>
                  <a:pt x="15009" y="68441"/>
                  <a:pt x="41725" y="41725"/>
                </a:cubicBezTo>
                <a:cubicBezTo>
                  <a:pt x="68441" y="15009"/>
                  <a:pt x="104676" y="0"/>
                  <a:pt x="142458" y="0"/>
                </a:cubicBezTo>
                <a:lnTo>
                  <a:pt x="3107587" y="0"/>
                </a:lnTo>
                <a:cubicBezTo>
                  <a:pt x="3145369" y="0"/>
                  <a:pt x="3181604" y="15009"/>
                  <a:pt x="3208320" y="41725"/>
                </a:cubicBezTo>
                <a:cubicBezTo>
                  <a:pt x="3235036" y="68441"/>
                  <a:pt x="3250045" y="104676"/>
                  <a:pt x="3250045" y="142458"/>
                </a:cubicBezTo>
                <a:lnTo>
                  <a:pt x="3250045" y="712272"/>
                </a:lnTo>
                <a:cubicBezTo>
                  <a:pt x="3250045" y="750054"/>
                  <a:pt x="3235036" y="786289"/>
                  <a:pt x="3208320" y="813005"/>
                </a:cubicBezTo>
                <a:cubicBezTo>
                  <a:pt x="3181604" y="839721"/>
                  <a:pt x="3145369" y="854730"/>
                  <a:pt x="3107587" y="854730"/>
                </a:cubicBezTo>
                <a:lnTo>
                  <a:pt x="142458" y="854730"/>
                </a:lnTo>
                <a:cubicBezTo>
                  <a:pt x="104676" y="854730"/>
                  <a:pt x="68441" y="839721"/>
                  <a:pt x="41725" y="813005"/>
                </a:cubicBezTo>
                <a:cubicBezTo>
                  <a:pt x="15009" y="786289"/>
                  <a:pt x="0" y="750054"/>
                  <a:pt x="0" y="712272"/>
                </a:cubicBezTo>
                <a:lnTo>
                  <a:pt x="0" y="142458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33164" tIns="87444" rIns="133164" bIns="87444" spcCol="1270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/>
              <a:t>Электроды </a:t>
            </a:r>
            <a:r>
              <a:rPr lang="en-US" dirty="0"/>
              <a:t>II </a:t>
            </a:r>
            <a:r>
              <a:rPr lang="ru-RU" dirty="0"/>
              <a:t>рода</a:t>
            </a:r>
          </a:p>
        </p:txBody>
      </p:sp>
      <p:sp>
        <p:nvSpPr>
          <p:cNvPr id="16" name="Полилиния 15"/>
          <p:cNvSpPr/>
          <p:nvPr/>
        </p:nvSpPr>
        <p:spPr>
          <a:xfrm>
            <a:off x="5364088" y="4941168"/>
            <a:ext cx="3239434" cy="1136492"/>
          </a:xfrm>
          <a:custGeom>
            <a:avLst/>
            <a:gdLst>
              <a:gd name="connsiteX0" fmla="*/ 0 w 3239434"/>
              <a:gd name="connsiteY0" fmla="*/ 189419 h 1136492"/>
              <a:gd name="connsiteX1" fmla="*/ 55480 w 3239434"/>
              <a:gd name="connsiteY1" fmla="*/ 55480 h 1136492"/>
              <a:gd name="connsiteX2" fmla="*/ 189420 w 3239434"/>
              <a:gd name="connsiteY2" fmla="*/ 1 h 1136492"/>
              <a:gd name="connsiteX3" fmla="*/ 3050015 w 3239434"/>
              <a:gd name="connsiteY3" fmla="*/ 0 h 1136492"/>
              <a:gd name="connsiteX4" fmla="*/ 3183954 w 3239434"/>
              <a:gd name="connsiteY4" fmla="*/ 55480 h 1136492"/>
              <a:gd name="connsiteX5" fmla="*/ 3239433 w 3239434"/>
              <a:gd name="connsiteY5" fmla="*/ 189420 h 1136492"/>
              <a:gd name="connsiteX6" fmla="*/ 3239434 w 3239434"/>
              <a:gd name="connsiteY6" fmla="*/ 947073 h 1136492"/>
              <a:gd name="connsiteX7" fmla="*/ 3183954 w 3239434"/>
              <a:gd name="connsiteY7" fmla="*/ 1081012 h 1136492"/>
              <a:gd name="connsiteX8" fmla="*/ 3050014 w 3239434"/>
              <a:gd name="connsiteY8" fmla="*/ 1136492 h 1136492"/>
              <a:gd name="connsiteX9" fmla="*/ 189419 w 3239434"/>
              <a:gd name="connsiteY9" fmla="*/ 1136492 h 1136492"/>
              <a:gd name="connsiteX10" fmla="*/ 55480 w 3239434"/>
              <a:gd name="connsiteY10" fmla="*/ 1081012 h 1136492"/>
              <a:gd name="connsiteX11" fmla="*/ 1 w 3239434"/>
              <a:gd name="connsiteY11" fmla="*/ 947072 h 1136492"/>
              <a:gd name="connsiteX12" fmla="*/ 0 w 3239434"/>
              <a:gd name="connsiteY12" fmla="*/ 189419 h 11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39434" h="1136492">
                <a:moveTo>
                  <a:pt x="0" y="189419"/>
                </a:moveTo>
                <a:cubicBezTo>
                  <a:pt x="0" y="139182"/>
                  <a:pt x="19957" y="91002"/>
                  <a:pt x="55480" y="55480"/>
                </a:cubicBezTo>
                <a:cubicBezTo>
                  <a:pt x="91003" y="19957"/>
                  <a:pt x="139183" y="1"/>
                  <a:pt x="189420" y="1"/>
                </a:cubicBezTo>
                <a:lnTo>
                  <a:pt x="3050015" y="0"/>
                </a:lnTo>
                <a:cubicBezTo>
                  <a:pt x="3100252" y="0"/>
                  <a:pt x="3148432" y="19957"/>
                  <a:pt x="3183954" y="55480"/>
                </a:cubicBezTo>
                <a:cubicBezTo>
                  <a:pt x="3219477" y="91003"/>
                  <a:pt x="3239433" y="139183"/>
                  <a:pt x="3239433" y="189420"/>
                </a:cubicBezTo>
                <a:cubicBezTo>
                  <a:pt x="3239433" y="441971"/>
                  <a:pt x="3239434" y="694522"/>
                  <a:pt x="3239434" y="947073"/>
                </a:cubicBezTo>
                <a:cubicBezTo>
                  <a:pt x="3239434" y="997310"/>
                  <a:pt x="3219477" y="1045490"/>
                  <a:pt x="3183954" y="1081012"/>
                </a:cubicBezTo>
                <a:cubicBezTo>
                  <a:pt x="3148431" y="1116535"/>
                  <a:pt x="3100252" y="1136492"/>
                  <a:pt x="3050014" y="1136492"/>
                </a:cubicBezTo>
                <a:lnTo>
                  <a:pt x="189419" y="1136492"/>
                </a:lnTo>
                <a:cubicBezTo>
                  <a:pt x="139182" y="1136492"/>
                  <a:pt x="91002" y="1116535"/>
                  <a:pt x="55480" y="1081012"/>
                </a:cubicBezTo>
                <a:cubicBezTo>
                  <a:pt x="19957" y="1045489"/>
                  <a:pt x="1" y="997309"/>
                  <a:pt x="1" y="947072"/>
                </a:cubicBezTo>
                <a:cubicBezTo>
                  <a:pt x="1" y="694521"/>
                  <a:pt x="0" y="441970"/>
                  <a:pt x="0" y="18941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46919" tIns="101199" rIns="146919" bIns="101199" spcCol="1270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/>
              <a:t>Окислительно-восстановительные электроды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763688" y="1987550"/>
            <a:ext cx="352839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180528" y="-2389188"/>
            <a:ext cx="388843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763688" y="5370513"/>
            <a:ext cx="36004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763688" y="3713163"/>
            <a:ext cx="36004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02F082-C546-4573-907F-B5615016CE32}" type="slidenum">
              <a:rPr lang="ru-RU"/>
              <a:pPr>
                <a:defRPr/>
              </a:pPr>
              <a:t>26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51520" y="260648"/>
            <a:ext cx="3528392" cy="720080"/>
            <a:chOff x="5141378" y="2083748"/>
            <a:chExt cx="3084822" cy="84636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5141378" y="2083748"/>
              <a:ext cx="3084822" cy="846360"/>
            </a:xfrm>
            <a:prstGeom prst="roundRect">
              <a:avLst/>
            </a:prstGeom>
            <a:sp3d>
              <a:bevelT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5182694" y="2125065"/>
              <a:ext cx="3043506" cy="7637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Col="127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dirty="0"/>
                <a:t>Электрод </a:t>
              </a:r>
              <a:r>
                <a:rPr lang="en-US" sz="3200" dirty="0"/>
                <a:t>I </a:t>
              </a:r>
              <a:r>
                <a:rPr lang="ru-RU" sz="3200" dirty="0"/>
                <a:t>рода</a:t>
              </a:r>
            </a:p>
          </p:txBody>
        </p:sp>
      </p:grpSp>
      <p:sp>
        <p:nvSpPr>
          <p:cNvPr id="144385" name="Rectangle 1"/>
          <p:cNvSpPr>
            <a:spLocks noChangeArrowheads="1"/>
          </p:cNvSpPr>
          <p:nvPr/>
        </p:nvSpPr>
        <p:spPr bwMode="auto">
          <a:xfrm>
            <a:off x="250825" y="1268413"/>
            <a:ext cx="8713788" cy="8318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173038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ru-RU" dirty="0">
                <a:solidFill>
                  <a:schemeClr val="tx1"/>
                </a:solidFill>
                <a:latin typeface="Verdana" pitchFamily="34" charset="0"/>
              </a:rPr>
              <a:t>представляет собой металл, погруженный в раствор соли, содержащей ионы этого же металла: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644900"/>
            <a:ext cx="24003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55650" y="4437063"/>
            <a:ext cx="1368425" cy="1295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924944"/>
            <a:ext cx="216024" cy="20882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55650" y="2636838"/>
            <a:ext cx="5619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Zn</a:t>
            </a:r>
            <a:endParaRPr lang="ru-RU" b="1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55650" y="5300663"/>
            <a:ext cx="1152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ZnSO</a:t>
            </a:r>
            <a:r>
              <a:rPr lang="en-US" b="1" baseline="-25000"/>
              <a:t>4</a:t>
            </a:r>
            <a:endParaRPr lang="ru-RU" b="1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743325" y="2565400"/>
            <a:ext cx="5149850" cy="2159000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dirty="0">
                <a:latin typeface="+mn-lt"/>
              </a:rPr>
              <a:t>Условная запись: 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800" dirty="0">
                <a:latin typeface="+mn-lt"/>
              </a:rPr>
              <a:t>			</a:t>
            </a:r>
            <a:r>
              <a:rPr lang="en-US" sz="2800" b="1" dirty="0">
                <a:solidFill>
                  <a:srgbClr val="5C0000"/>
                </a:solidFill>
                <a:latin typeface="+mn-lt"/>
              </a:rPr>
              <a:t>Zn │ Zn</a:t>
            </a:r>
            <a:r>
              <a:rPr lang="en-US" sz="2800" b="1" baseline="30000" dirty="0">
                <a:solidFill>
                  <a:srgbClr val="5C0000"/>
                </a:solidFill>
                <a:latin typeface="+mn-lt"/>
              </a:rPr>
              <a:t>2+</a:t>
            </a:r>
            <a:endParaRPr lang="ru-RU" sz="2800" b="1" baseline="30000" dirty="0">
              <a:solidFill>
                <a:srgbClr val="5C0000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ru-RU" sz="1400" dirty="0"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dirty="0">
                <a:latin typeface="+mn-lt"/>
              </a:rPr>
              <a:t>Электродная реакция:</a:t>
            </a:r>
          </a:p>
          <a:p>
            <a:pPr marL="274320" indent="-27432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800" dirty="0">
                <a:latin typeface="+mn-lt"/>
              </a:rPr>
              <a:t>	</a:t>
            </a:r>
            <a:r>
              <a:rPr lang="en-US" sz="2800" b="1" dirty="0">
                <a:solidFill>
                  <a:srgbClr val="5C0000"/>
                </a:solidFill>
                <a:latin typeface="+mn-lt"/>
              </a:rPr>
              <a:t>Zn</a:t>
            </a:r>
            <a:r>
              <a:rPr lang="en-US" sz="2800" b="1" baseline="30000" dirty="0">
                <a:solidFill>
                  <a:srgbClr val="5C0000"/>
                </a:solidFill>
                <a:latin typeface="+mn-lt"/>
              </a:rPr>
              <a:t>2+</a:t>
            </a:r>
            <a:r>
              <a:rPr lang="en-US" sz="2800" b="1" dirty="0">
                <a:solidFill>
                  <a:srgbClr val="5C0000"/>
                </a:solidFill>
                <a:latin typeface="+mn-lt"/>
              </a:rPr>
              <a:t>+ 2</a:t>
            </a:r>
            <a:r>
              <a:rPr lang="pt-BR" sz="2800" b="1" dirty="0">
                <a:solidFill>
                  <a:srgbClr val="5C0000"/>
                </a:solidFill>
                <a:latin typeface="+mn-lt"/>
              </a:rPr>
              <a:t>ē</a:t>
            </a:r>
            <a:r>
              <a:rPr lang="ru-RU" sz="2800" b="1" dirty="0">
                <a:solidFill>
                  <a:srgbClr val="5C0000"/>
                </a:solidFill>
                <a:latin typeface="+mn-lt"/>
              </a:rPr>
              <a:t> </a:t>
            </a:r>
            <a:r>
              <a:rPr lang="pt-BR" sz="2800" b="1" dirty="0">
                <a:solidFill>
                  <a:srgbClr val="5C0000"/>
                </a:solidFill>
                <a:latin typeface="+mn-lt"/>
              </a:rPr>
              <a:t>↔</a:t>
            </a:r>
            <a:r>
              <a:rPr lang="en-US" sz="2800" b="1" dirty="0" err="1">
                <a:solidFill>
                  <a:srgbClr val="5C0000"/>
                </a:solidFill>
                <a:latin typeface="+mn-lt"/>
              </a:rPr>
              <a:t>Zn</a:t>
            </a:r>
            <a:r>
              <a:rPr lang="en-US" sz="2800" b="1" baseline="30000" dirty="0" err="1">
                <a:solidFill>
                  <a:srgbClr val="5C0000"/>
                </a:solidFill>
                <a:latin typeface="+mn-lt"/>
              </a:rPr>
              <a:t>o</a:t>
            </a:r>
            <a:r>
              <a:rPr lang="en-US" sz="2800" b="1" dirty="0">
                <a:solidFill>
                  <a:srgbClr val="5C0000"/>
                </a:solidFill>
                <a:latin typeface="+mn-lt"/>
              </a:rPr>
              <a:t> </a:t>
            </a:r>
            <a:endParaRPr lang="en-US" sz="2800" b="1" baseline="30000" dirty="0">
              <a:solidFill>
                <a:srgbClr val="5C0000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en-US" sz="1400" dirty="0"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dirty="0">
                <a:latin typeface="+mn-lt"/>
              </a:rPr>
              <a:t>Уравнение Нернста:</a:t>
            </a:r>
          </a:p>
        </p:txBody>
      </p:sp>
      <p:graphicFrame>
        <p:nvGraphicFramePr>
          <p:cNvPr id="144387" name="Object 3"/>
          <p:cNvGraphicFramePr>
            <a:graphicFrameLocks noChangeAspect="1"/>
          </p:cNvGraphicFramePr>
          <p:nvPr/>
        </p:nvGraphicFramePr>
        <p:xfrm>
          <a:off x="3419475" y="5300663"/>
          <a:ext cx="5329238" cy="1019175"/>
        </p:xfrm>
        <a:graphic>
          <a:graphicData uri="http://schemas.openxmlformats.org/presentationml/2006/ole">
            <p:oleObj spid="_x0000_s144387" name="Equation" r:id="rId4" imgW="2184120" imgH="39348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3BC1-78F8-4B22-838B-47B5173FE1C9}" type="slidenum">
              <a:rPr lang="ru-RU"/>
              <a:pPr>
                <a:defRPr/>
              </a:pPr>
              <a:t>27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51520" y="260648"/>
            <a:ext cx="3672408" cy="720080"/>
            <a:chOff x="5141378" y="2083748"/>
            <a:chExt cx="3084822" cy="84636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5141378" y="2083748"/>
              <a:ext cx="3084822" cy="846360"/>
            </a:xfrm>
            <a:prstGeom prst="roundRect">
              <a:avLst/>
            </a:prstGeom>
            <a:sp3d>
              <a:bevelT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5182694" y="2125064"/>
              <a:ext cx="3002190" cy="7637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Col="127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dirty="0"/>
                <a:t>Электрод </a:t>
              </a:r>
              <a:r>
                <a:rPr lang="en-US" sz="3200" dirty="0"/>
                <a:t>II </a:t>
              </a:r>
              <a:r>
                <a:rPr lang="ru-RU" sz="3200" dirty="0"/>
                <a:t>рода</a:t>
              </a:r>
            </a:p>
          </p:txBody>
        </p:sp>
      </p:grpSp>
      <p:sp>
        <p:nvSpPr>
          <p:cNvPr id="144385" name="Rectangle 1"/>
          <p:cNvSpPr>
            <a:spLocks noChangeArrowheads="1"/>
          </p:cNvSpPr>
          <p:nvPr/>
        </p:nvSpPr>
        <p:spPr bwMode="auto">
          <a:xfrm>
            <a:off x="1331913" y="1084263"/>
            <a:ext cx="7488237" cy="12001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dirty="0"/>
              <a:t>система, в которой металл покрыт слоем </a:t>
            </a:r>
            <a:r>
              <a:rPr lang="ru-RU" dirty="0" err="1"/>
              <a:t>труднорастворимой</a:t>
            </a:r>
            <a:r>
              <a:rPr lang="ru-RU" dirty="0"/>
              <a:t> соли и погружен в раствор, содержащий анионы этой соли:</a:t>
            </a:r>
          </a:p>
        </p:txBody>
      </p:sp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644900"/>
            <a:ext cx="24003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55650" y="4437063"/>
            <a:ext cx="1368425" cy="1295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924944"/>
            <a:ext cx="216024" cy="20882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55650" y="2636838"/>
            <a:ext cx="5619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А</a:t>
            </a:r>
            <a:r>
              <a:rPr lang="en-US" b="1"/>
              <a:t>g</a:t>
            </a:r>
            <a:endParaRPr lang="ru-RU" b="1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55650" y="5300663"/>
            <a:ext cx="86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KCl</a:t>
            </a:r>
            <a:endParaRPr lang="ru-RU" b="1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743325" y="2565400"/>
            <a:ext cx="5149850" cy="2016125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dirty="0">
                <a:latin typeface="+mn-lt"/>
              </a:rPr>
              <a:t>Условная запись: 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800" dirty="0">
                <a:latin typeface="+mn-lt"/>
              </a:rPr>
              <a:t>			</a:t>
            </a:r>
            <a:r>
              <a:rPr lang="en-US" sz="2800" b="1" dirty="0">
                <a:solidFill>
                  <a:srgbClr val="5C0000"/>
                </a:solidFill>
              </a:rPr>
              <a:t> Ag, </a:t>
            </a:r>
            <a:r>
              <a:rPr lang="en-US" sz="2800" b="1" dirty="0" err="1">
                <a:solidFill>
                  <a:srgbClr val="5C0000"/>
                </a:solidFill>
              </a:rPr>
              <a:t>AgCl│Cl</a:t>
            </a:r>
            <a:r>
              <a:rPr lang="en-US" sz="2800" baseline="30000" dirty="0">
                <a:solidFill>
                  <a:srgbClr val="5C0000"/>
                </a:solidFill>
              </a:rPr>
              <a:t>-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ru-RU" sz="900" dirty="0"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dirty="0">
                <a:latin typeface="+mn-lt"/>
              </a:rPr>
              <a:t>Электродная реакция:</a:t>
            </a:r>
          </a:p>
          <a:p>
            <a:pPr marL="274320" indent="-27432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800" dirty="0">
                <a:latin typeface="+mn-lt"/>
              </a:rPr>
              <a:t>	</a:t>
            </a:r>
            <a:r>
              <a:rPr lang="pt-BR" sz="2800" b="1" dirty="0">
                <a:solidFill>
                  <a:srgbClr val="5C0000"/>
                </a:solidFill>
              </a:rPr>
              <a:t>AgCl↓</a:t>
            </a:r>
            <a:r>
              <a:rPr lang="en-US" sz="2800" b="1" dirty="0">
                <a:solidFill>
                  <a:srgbClr val="5C0000"/>
                </a:solidFill>
              </a:rPr>
              <a:t>+ </a:t>
            </a:r>
            <a:r>
              <a:rPr lang="pt-BR" sz="2800" b="1" dirty="0">
                <a:solidFill>
                  <a:srgbClr val="5C0000"/>
                </a:solidFill>
              </a:rPr>
              <a:t>ē ↔</a:t>
            </a:r>
            <a:r>
              <a:rPr lang="en-US" sz="2800" b="1" dirty="0">
                <a:solidFill>
                  <a:srgbClr val="5C0000"/>
                </a:solidFill>
              </a:rPr>
              <a:t>Ag</a:t>
            </a:r>
            <a:r>
              <a:rPr lang="en-US" sz="2800" b="1" baseline="30000" dirty="0">
                <a:solidFill>
                  <a:srgbClr val="5C0000"/>
                </a:solidFill>
              </a:rPr>
              <a:t>o</a:t>
            </a:r>
            <a:r>
              <a:rPr lang="en-US" sz="2800" b="1" dirty="0">
                <a:solidFill>
                  <a:srgbClr val="5C0000"/>
                </a:solidFill>
              </a:rPr>
              <a:t> + </a:t>
            </a:r>
            <a:r>
              <a:rPr lang="en-US" sz="2800" b="1" dirty="0" err="1">
                <a:solidFill>
                  <a:srgbClr val="5C0000"/>
                </a:solidFill>
              </a:rPr>
              <a:t>Cl</a:t>
            </a:r>
            <a:r>
              <a:rPr lang="en-US" sz="2800" b="1" baseline="30000" dirty="0">
                <a:solidFill>
                  <a:srgbClr val="5C0000"/>
                </a:solidFill>
              </a:rPr>
              <a:t>-</a:t>
            </a:r>
            <a:endParaRPr lang="ru-RU" sz="2800" b="1" baseline="30000" dirty="0">
              <a:solidFill>
                <a:srgbClr val="5C0000"/>
              </a:solidFill>
              <a:latin typeface="+mn-lt"/>
            </a:endParaRPr>
          </a:p>
          <a:p>
            <a:pPr marL="274320" indent="-27432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400" dirty="0">
                <a:latin typeface="+mn-lt"/>
              </a:rPr>
              <a:t> 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dirty="0">
                <a:latin typeface="+mn-lt"/>
              </a:rPr>
              <a:t>Уравнение Нернста: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59632" y="4509120"/>
            <a:ext cx="360040" cy="57606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79388" y="3141663"/>
            <a:ext cx="863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AgCl</a:t>
            </a:r>
            <a:endParaRPr lang="ru-RU" b="1"/>
          </a:p>
        </p:txBody>
      </p:sp>
      <p:cxnSp>
        <p:nvCxnSpPr>
          <p:cNvPr id="18" name="Прямая со стрелкой 17"/>
          <p:cNvCxnSpPr/>
          <p:nvPr/>
        </p:nvCxnSpPr>
        <p:spPr>
          <a:xfrm rot="16200000" flipH="1">
            <a:off x="503548" y="3897052"/>
            <a:ext cx="122413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2524125" y="5229225"/>
          <a:ext cx="6440488" cy="792163"/>
        </p:xfrm>
        <a:graphic>
          <a:graphicData uri="http://schemas.openxmlformats.org/presentationml/2006/ole">
            <p:oleObj spid="_x0000_s146435" name="Equation" r:id="rId4" imgW="2438280" imgH="26640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4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3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B74611-51CC-478D-8067-44675A42BF1E}" type="slidenum">
              <a:rPr lang="ru-RU"/>
              <a:pPr>
                <a:defRPr/>
              </a:pPr>
              <a:t>28</a:t>
            </a:fld>
            <a:endParaRPr lang="ru-RU"/>
          </a:p>
        </p:txBody>
      </p:sp>
      <p:pic>
        <p:nvPicPr>
          <p:cNvPr id="15155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628775"/>
            <a:ext cx="5329237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3850" y="908050"/>
            <a:ext cx="8497888" cy="863600"/>
          </a:xfrm>
          <a:prstGeom prst="rect">
            <a:avLst/>
          </a:prstGeom>
        </p:spPr>
        <p:txBody>
          <a:bodyPr/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800" dirty="0">
                <a:latin typeface="+mn-lt"/>
              </a:rPr>
              <a:t>Хлорсеребряный электрод</a:t>
            </a:r>
            <a:r>
              <a:rPr lang="en-US" sz="2800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-</a:t>
            </a:r>
            <a:r>
              <a:rPr lang="en-US" sz="2800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электрод сравнения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71550" y="4797425"/>
            <a:ext cx="7561263" cy="841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/>
              <a:t>В насыщенном растворе </a:t>
            </a:r>
            <a:r>
              <a:rPr lang="en-US" dirty="0" err="1"/>
              <a:t>KCl</a:t>
            </a:r>
            <a:r>
              <a:rPr lang="en-US" dirty="0"/>
              <a:t> </a:t>
            </a:r>
            <a:r>
              <a:rPr lang="ru-RU" dirty="0"/>
              <a:t>при температуре 25</a:t>
            </a:r>
            <a:r>
              <a:rPr lang="ru-RU" baseline="30000" dirty="0"/>
              <a:t>о</a:t>
            </a:r>
            <a:r>
              <a:rPr lang="ru-RU" dirty="0"/>
              <a:t>С</a:t>
            </a:r>
            <a:r>
              <a:rPr lang="en-US" dirty="0"/>
              <a:t> </a:t>
            </a:r>
            <a:r>
              <a:rPr lang="ru-RU" dirty="0"/>
              <a:t>потенциал хлорсеребряного электрода </a:t>
            </a:r>
            <a:r>
              <a:rPr lang="pt-BR" dirty="0"/>
              <a:t>φ</a:t>
            </a:r>
            <a:r>
              <a:rPr lang="ru-RU" dirty="0"/>
              <a:t> = 0,22 В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A2CF84-D5DE-462C-AD94-2187A7B6C6AF}" type="slidenum">
              <a:rPr lang="ru-RU"/>
              <a:pPr>
                <a:defRPr/>
              </a:pPr>
              <a:t>29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51520" y="188640"/>
            <a:ext cx="8496944" cy="792088"/>
            <a:chOff x="5141378" y="1999112"/>
            <a:chExt cx="3084822" cy="8896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5141378" y="1999112"/>
              <a:ext cx="3084822" cy="846360"/>
            </a:xfrm>
            <a:prstGeom prst="roundRect">
              <a:avLst/>
            </a:prstGeom>
            <a:sp3d>
              <a:bevelT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5182694" y="2125064"/>
              <a:ext cx="3002190" cy="7637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000" dirty="0"/>
                <a:t>Окислительно-восстановительный электрод</a:t>
              </a:r>
            </a:p>
          </p:txBody>
        </p:sp>
      </p:grpSp>
      <p:sp>
        <p:nvSpPr>
          <p:cNvPr id="144385" name="Rectangle 1"/>
          <p:cNvSpPr>
            <a:spLocks noChangeArrowheads="1"/>
          </p:cNvSpPr>
          <p:nvPr/>
        </p:nvSpPr>
        <p:spPr bwMode="auto">
          <a:xfrm>
            <a:off x="1331913" y="1084263"/>
            <a:ext cx="7488237" cy="12001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dirty="0"/>
              <a:t>система, в которой инертный металл (</a:t>
            </a:r>
            <a:r>
              <a:rPr lang="en-US" dirty="0"/>
              <a:t>Pt, Au)</a:t>
            </a:r>
            <a:r>
              <a:rPr lang="ru-RU" dirty="0"/>
              <a:t> погружен в раствор, содержащий ионы в разных степенях окисления: </a:t>
            </a:r>
          </a:p>
        </p:txBody>
      </p:sp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644900"/>
            <a:ext cx="24003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55650" y="4437063"/>
            <a:ext cx="1368425" cy="1295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924944"/>
            <a:ext cx="216024" cy="20882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57250" y="2636838"/>
            <a:ext cx="4746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Pt</a:t>
            </a:r>
            <a:endParaRPr lang="ru-RU" b="1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55650" y="5157788"/>
            <a:ext cx="129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/>
              <a:t>FeSO</a:t>
            </a:r>
            <a:r>
              <a:rPr lang="en-US" sz="1600" b="1" baseline="-25000"/>
              <a:t>4</a:t>
            </a:r>
            <a:r>
              <a:rPr lang="en-US" sz="1600" b="1"/>
              <a:t> + Fe</a:t>
            </a:r>
            <a:r>
              <a:rPr lang="en-US" sz="1600" b="1" baseline="-25000"/>
              <a:t>2</a:t>
            </a:r>
            <a:r>
              <a:rPr lang="en-US" sz="1600" b="1"/>
              <a:t>(SO</a:t>
            </a:r>
            <a:r>
              <a:rPr lang="en-US" sz="1600" b="1" baseline="-25000"/>
              <a:t>4</a:t>
            </a:r>
            <a:r>
              <a:rPr lang="en-US" sz="1600" b="1"/>
              <a:t>)</a:t>
            </a:r>
            <a:r>
              <a:rPr lang="en-US" sz="1600" b="1" baseline="-25000"/>
              <a:t>3</a:t>
            </a:r>
            <a:endParaRPr lang="ru-RU" sz="1600" b="1" baseline="-2500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743325" y="2565400"/>
            <a:ext cx="5149850" cy="2159000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dirty="0">
                <a:latin typeface="+mn-lt"/>
              </a:rPr>
              <a:t>Условная запись: 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800" dirty="0">
                <a:latin typeface="+mn-lt"/>
              </a:rPr>
              <a:t>		</a:t>
            </a:r>
            <a:r>
              <a:rPr lang="en-US" sz="2800" b="1" dirty="0">
                <a:solidFill>
                  <a:srgbClr val="5C0000"/>
                </a:solidFill>
              </a:rPr>
              <a:t>Pt│Fe</a:t>
            </a:r>
            <a:r>
              <a:rPr lang="en-US" sz="2800" b="1" baseline="30000" dirty="0">
                <a:solidFill>
                  <a:srgbClr val="5C0000"/>
                </a:solidFill>
              </a:rPr>
              <a:t>2+</a:t>
            </a:r>
            <a:r>
              <a:rPr lang="en-US" sz="2800" b="1" dirty="0">
                <a:solidFill>
                  <a:srgbClr val="5C0000"/>
                </a:solidFill>
              </a:rPr>
              <a:t>, Fe</a:t>
            </a:r>
            <a:r>
              <a:rPr lang="en-US" sz="2800" b="1" baseline="30000" dirty="0">
                <a:solidFill>
                  <a:srgbClr val="5C0000"/>
                </a:solidFill>
              </a:rPr>
              <a:t>3+</a:t>
            </a:r>
            <a:endParaRPr lang="en-US" sz="2800" baseline="30000" dirty="0">
              <a:solidFill>
                <a:srgbClr val="5C0000"/>
              </a:solidFill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ru-RU" sz="900" dirty="0"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dirty="0">
                <a:latin typeface="+mn-lt"/>
              </a:rPr>
              <a:t>Электродная реакция:</a:t>
            </a:r>
            <a:endParaRPr lang="en-US" sz="2800" dirty="0"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800" dirty="0">
                <a:latin typeface="+mn-lt"/>
              </a:rPr>
              <a:t>		</a:t>
            </a:r>
            <a:r>
              <a:rPr lang="en-US" sz="2800" b="1" dirty="0">
                <a:solidFill>
                  <a:srgbClr val="5C0000"/>
                </a:solidFill>
              </a:rPr>
              <a:t>Fe</a:t>
            </a:r>
            <a:r>
              <a:rPr lang="en-US" sz="2800" b="1" baseline="30000" dirty="0">
                <a:solidFill>
                  <a:srgbClr val="5C0000"/>
                </a:solidFill>
              </a:rPr>
              <a:t>3+</a:t>
            </a:r>
            <a:r>
              <a:rPr lang="en-US" sz="2800" b="1" dirty="0">
                <a:solidFill>
                  <a:srgbClr val="5C0000"/>
                </a:solidFill>
              </a:rPr>
              <a:t> + </a:t>
            </a:r>
            <a:r>
              <a:rPr lang="pt-BR" sz="2800" b="1" dirty="0">
                <a:solidFill>
                  <a:srgbClr val="5C0000"/>
                </a:solidFill>
              </a:rPr>
              <a:t>ē ↔ Fe</a:t>
            </a:r>
            <a:r>
              <a:rPr lang="pt-BR" sz="2800" b="1" baseline="30000" dirty="0">
                <a:solidFill>
                  <a:srgbClr val="5C0000"/>
                </a:solidFill>
              </a:rPr>
              <a:t>2+</a:t>
            </a:r>
            <a:endParaRPr lang="ru-RU" sz="2800" b="1" baseline="30000" dirty="0">
              <a:solidFill>
                <a:srgbClr val="5C0000"/>
              </a:solidFill>
              <a:latin typeface="+mn-lt"/>
            </a:endParaRPr>
          </a:p>
          <a:p>
            <a:pPr marL="274320" indent="-27432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400" dirty="0">
                <a:latin typeface="+mn-lt"/>
              </a:rPr>
              <a:t> </a:t>
            </a:r>
          </a:p>
          <a:p>
            <a:pPr marL="27432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dirty="0">
                <a:latin typeface="+mn-lt"/>
              </a:rPr>
              <a:t>Уравнение Нернста:</a:t>
            </a:r>
          </a:p>
        </p:txBody>
      </p:sp>
      <p:graphicFrame>
        <p:nvGraphicFramePr>
          <p:cNvPr id="147459" name="Object 3"/>
          <p:cNvGraphicFramePr>
            <a:graphicFrameLocks noChangeAspect="1"/>
          </p:cNvGraphicFramePr>
          <p:nvPr/>
        </p:nvGraphicFramePr>
        <p:xfrm>
          <a:off x="3425825" y="5241925"/>
          <a:ext cx="4962525" cy="928688"/>
        </p:xfrm>
        <a:graphic>
          <a:graphicData uri="http://schemas.openxmlformats.org/presentationml/2006/ole">
            <p:oleObj spid="_x0000_s147459" name="Equation" r:id="rId4" imgW="2527200" imgH="469800" progId="">
              <p:embed/>
            </p:oleObj>
          </a:graphicData>
        </a:graphic>
      </p:graphicFrame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7092950" y="5229225"/>
            <a:ext cx="1223963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i="1" dirty="0"/>
              <a:t>C(Fe</a:t>
            </a:r>
            <a:r>
              <a:rPr lang="en-US" i="1" baseline="30000" dirty="0"/>
              <a:t>3+</a:t>
            </a:r>
            <a:r>
              <a:rPr lang="en-US" i="1" dirty="0"/>
              <a:t>)</a:t>
            </a:r>
            <a:endParaRPr lang="ru-RU" i="1" dirty="0"/>
          </a:p>
        </p:txBody>
      </p:sp>
      <p:sp>
        <p:nvSpPr>
          <p:cNvPr id="19" name="Rectangle 26"/>
          <p:cNvSpPr>
            <a:spLocks noChangeArrowheads="1"/>
          </p:cNvSpPr>
          <p:nvPr/>
        </p:nvSpPr>
        <p:spPr bwMode="auto">
          <a:xfrm>
            <a:off x="7092950" y="5732463"/>
            <a:ext cx="1223963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i="1" dirty="0"/>
              <a:t>C(Fe</a:t>
            </a:r>
            <a:r>
              <a:rPr lang="en-US" i="1" baseline="30000" dirty="0"/>
              <a:t>2+</a:t>
            </a:r>
            <a:r>
              <a:rPr lang="en-US" i="1" dirty="0"/>
              <a:t>)</a:t>
            </a:r>
            <a:endParaRPr lang="ru-RU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3" grpId="0"/>
      <p:bldP spid="17" grpId="0" animBg="1"/>
      <p:bldP spid="19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E985CC-279B-49A3-9B44-9578191EC446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88913"/>
            <a:ext cx="92519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ctr" eaLnBrk="0" hangingPunct="0">
              <a:buFontTx/>
              <a:buAutoNum type="arabicPeriod"/>
            </a:pPr>
            <a:r>
              <a:rPr lang="ru-RU" sz="3200" b="1">
                <a:solidFill>
                  <a:srgbClr val="002060"/>
                </a:solidFill>
                <a:latin typeface="Arial" charset="0"/>
              </a:rPr>
              <a:t>Основные положения теории электролитической диссоциации </a:t>
            </a:r>
          </a:p>
          <a:p>
            <a:pPr marL="514350" indent="-514350" algn="ctr" eaLnBrk="0" hangingPunct="0"/>
            <a:r>
              <a:rPr lang="ru-RU" sz="3200" b="1">
                <a:solidFill>
                  <a:srgbClr val="002060"/>
                </a:solidFill>
                <a:latin typeface="Arial" charset="0"/>
              </a:rPr>
              <a:t>(теория Аррениуса)</a:t>
            </a:r>
            <a:endParaRPr lang="ru-RU" sz="320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323850" y="1700213"/>
            <a:ext cx="8424863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>
                <a:solidFill>
                  <a:srgbClr val="FF0000"/>
                </a:solidFill>
                <a:latin typeface="Arial" charset="0"/>
              </a:rPr>
              <a:t>I </a:t>
            </a:r>
            <a:r>
              <a:rPr lang="ru-RU" b="1">
                <a:solidFill>
                  <a:srgbClr val="FF0000"/>
                </a:solidFill>
                <a:latin typeface="Arial" charset="0"/>
              </a:rPr>
              <a:t> положение: </a:t>
            </a:r>
          </a:p>
          <a:p>
            <a:pPr algn="ctr">
              <a:spcBef>
                <a:spcPct val="20000"/>
              </a:spcBef>
            </a:pPr>
            <a:r>
              <a:rPr lang="ru-RU" b="1">
                <a:latin typeface="Arial" charset="0"/>
              </a:rPr>
              <a:t>все вещества по их способности проводить электрический ток в растворах делятся на:</a:t>
            </a:r>
            <a:endParaRPr lang="ru-RU"/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539750" y="3068638"/>
            <a:ext cx="2879725" cy="3600450"/>
            <a:chOff x="539552" y="3068960"/>
            <a:chExt cx="2880000" cy="3600400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539552" y="3068960"/>
              <a:ext cx="2880000" cy="54000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solidFill>
                    <a:schemeClr val="tx1"/>
                  </a:solidFill>
                  <a:latin typeface="Arial" pitchFamily="34" charset="0"/>
                </a:rPr>
                <a:t>Электролиты</a:t>
              </a:r>
            </a:p>
          </p:txBody>
        </p:sp>
        <p:pic>
          <p:nvPicPr>
            <p:cNvPr id="16397" name="Picture 13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99592" y="3657600"/>
              <a:ext cx="2257425" cy="3011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5795963" y="3068638"/>
            <a:ext cx="2879725" cy="3600450"/>
            <a:chOff x="5796136" y="3068960"/>
            <a:chExt cx="2880000" cy="3600400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5796136" y="3068960"/>
              <a:ext cx="2880000" cy="54000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 err="1">
                  <a:solidFill>
                    <a:schemeClr val="tx1"/>
                  </a:solidFill>
                  <a:latin typeface="Arial" pitchFamily="34" charset="0"/>
                </a:rPr>
                <a:t>Неэлектролиты</a:t>
              </a:r>
              <a:endParaRPr lang="ru-RU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pic>
          <p:nvPicPr>
            <p:cNvPr id="16393" name="Picture 13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28184" y="3724275"/>
              <a:ext cx="2047875" cy="2945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54" name="Прямая соединительная линия 153"/>
          <p:cNvCxnSpPr/>
          <p:nvPr/>
        </p:nvCxnSpPr>
        <p:spPr>
          <a:xfrm>
            <a:off x="251520" y="1481138"/>
            <a:ext cx="6624736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6669F-F503-4FC8-A35A-0B0569C4104E}" type="slidenum">
              <a:rPr lang="ru-RU"/>
              <a:pPr>
                <a:defRPr/>
              </a:pPr>
              <a:t>30</a:t>
            </a:fld>
            <a:endParaRPr lang="ru-RU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7778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4. Гальванические элементы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0825" y="1484313"/>
            <a:ext cx="8713788" cy="4852987"/>
          </a:xfrm>
          <a:prstGeom prst="rect">
            <a:avLst/>
          </a:prstGeom>
        </p:spPr>
        <p:txBody>
          <a:bodyPr/>
          <a:lstStyle/>
          <a:p>
            <a:pPr marL="273050" indent="-476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3200" i="1" dirty="0">
                <a:solidFill>
                  <a:srgbClr val="002060"/>
                </a:solidFill>
                <a:latin typeface="+mn-lt"/>
              </a:rPr>
              <a:t>Гальванический элемент  </a:t>
            </a:r>
            <a:r>
              <a:rPr lang="ru-RU" sz="2800" dirty="0">
                <a:latin typeface="+mn-lt"/>
              </a:rPr>
              <a:t>- это электрохимическая система, состоящая из двух электродов  любого типа и в которой </a:t>
            </a:r>
            <a:r>
              <a:rPr lang="ru-RU" sz="2800" b="1" i="1" u="sng" dirty="0">
                <a:latin typeface="+mn-lt"/>
              </a:rPr>
              <a:t>самопроизвольно</a:t>
            </a:r>
            <a:r>
              <a:rPr lang="ru-RU" sz="2800" dirty="0">
                <a:latin typeface="+mn-lt"/>
              </a:rPr>
              <a:t> протекает окислительно-восстановительная реакция, энергия которой преобразуется в электрическую энергию. 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ru-RU" sz="2800" dirty="0">
              <a:latin typeface="+mn-lt"/>
            </a:endParaRP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800" dirty="0">
                <a:solidFill>
                  <a:srgbClr val="000066"/>
                </a:solidFill>
                <a:latin typeface="+mn-lt"/>
              </a:rPr>
              <a:t>Гальванические элементы - химические источники тока!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ru-RU" sz="2800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1520" y="908050"/>
            <a:ext cx="6624736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B2E05B-588C-4E62-AB35-E654ADB58B9C}" type="slidenum">
              <a:rPr lang="ru-RU"/>
              <a:pPr>
                <a:defRPr/>
              </a:pPr>
              <a:t>31</a:t>
            </a:fld>
            <a:endParaRPr lang="ru-RU"/>
          </a:p>
        </p:txBody>
      </p:sp>
      <p:sp>
        <p:nvSpPr>
          <p:cNvPr id="163841" name="TextBox 1"/>
          <p:cNvSpPr txBox="1">
            <a:spLocks noChangeArrowheads="1"/>
          </p:cNvSpPr>
          <p:nvPr/>
        </p:nvSpPr>
        <p:spPr bwMode="auto">
          <a:xfrm>
            <a:off x="468313" y="476250"/>
            <a:ext cx="8531225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2060"/>
                </a:solidFill>
              </a:rPr>
              <a:t>Гальванические элементы (ГЭ):</a:t>
            </a:r>
          </a:p>
          <a:p>
            <a:endParaRPr lang="ru-RU" sz="3600"/>
          </a:p>
          <a:p>
            <a:pPr>
              <a:buFont typeface="Wingdings" pitchFamily="2" charset="2"/>
              <a:buChar char="ü"/>
            </a:pPr>
            <a:r>
              <a:rPr lang="ru-RU" sz="3600"/>
              <a:t> </a:t>
            </a:r>
            <a:r>
              <a:rPr lang="ru-RU" sz="3600" b="1" i="1"/>
              <a:t>электрохимические</a:t>
            </a:r>
            <a:r>
              <a:rPr lang="ru-RU" sz="3600"/>
              <a:t> - источником </a:t>
            </a:r>
          </a:p>
          <a:p>
            <a:r>
              <a:rPr lang="ru-RU" sz="3600"/>
              <a:t>электрической энергии является </a:t>
            </a:r>
          </a:p>
          <a:p>
            <a:r>
              <a:rPr lang="ru-RU" sz="3600"/>
              <a:t>химическая реакция.</a:t>
            </a:r>
          </a:p>
          <a:p>
            <a:endParaRPr lang="ru-RU" sz="3600"/>
          </a:p>
          <a:p>
            <a:pPr>
              <a:buFont typeface="Wingdings" pitchFamily="2" charset="2"/>
              <a:buChar char="ü"/>
            </a:pPr>
            <a:r>
              <a:rPr lang="ru-RU" sz="3600"/>
              <a:t> </a:t>
            </a:r>
            <a:r>
              <a:rPr lang="ru-RU" sz="3600" b="1" i="1"/>
              <a:t>концентрационные</a:t>
            </a:r>
            <a:r>
              <a:rPr lang="ru-RU" sz="3600"/>
              <a:t> - источником </a:t>
            </a:r>
          </a:p>
          <a:p>
            <a:r>
              <a:rPr lang="ru-RU" sz="3600"/>
              <a:t>электрической энергии служат </a:t>
            </a:r>
          </a:p>
          <a:p>
            <a:r>
              <a:rPr lang="ru-RU" sz="3600"/>
              <a:t>процессы выравнивания </a:t>
            </a:r>
          </a:p>
          <a:p>
            <a:r>
              <a:rPr lang="ru-RU" sz="3600"/>
              <a:t>концентраций растворов.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EAC887-EAA9-4ED0-952B-4759B84E8C62}" type="slidenum">
              <a:rPr lang="ru-RU"/>
              <a:pPr>
                <a:defRPr/>
              </a:pPr>
              <a:t>32</a:t>
            </a:fld>
            <a:endParaRPr lang="ru-RU"/>
          </a:p>
        </p:txBody>
      </p:sp>
      <p:sp>
        <p:nvSpPr>
          <p:cNvPr id="148481" name="Rectangle 1"/>
          <p:cNvSpPr>
            <a:spLocks noChangeArrowheads="1"/>
          </p:cNvSpPr>
          <p:nvPr/>
        </p:nvSpPr>
        <p:spPr bwMode="auto">
          <a:xfrm>
            <a:off x="323850" y="217488"/>
            <a:ext cx="8569325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ПРАВИЛО ЗАПИСИ  ГЭ:</a:t>
            </a:r>
          </a:p>
          <a:p>
            <a:endParaRPr lang="ru-RU" sz="1600" b="1" i="1">
              <a:solidFill>
                <a:srgbClr val="002060"/>
              </a:solidFill>
              <a:latin typeface="Arial" charset="0"/>
            </a:endParaRPr>
          </a:p>
          <a:p>
            <a:pPr eaLnBrk="0" hangingPunct="0"/>
            <a:r>
              <a:rPr lang="ru-RU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Слева</a:t>
            </a:r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всегда пишется </a:t>
            </a:r>
            <a:r>
              <a:rPr lang="ru-RU">
                <a:latin typeface="Arial" charset="0"/>
                <a:cs typeface="Times New Roman" pitchFamily="18" charset="0"/>
              </a:rPr>
              <a:t>электрод с </a:t>
            </a:r>
            <a:r>
              <a:rPr lang="ru-RU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меньшим</a:t>
            </a:r>
            <a:r>
              <a:rPr lang="ru-RU">
                <a:latin typeface="Arial" charset="0"/>
                <a:cs typeface="Times New Roman" pitchFamily="18" charset="0"/>
              </a:rPr>
              <a:t> стандартным потенциалом, этот электрод называется </a:t>
            </a:r>
            <a:r>
              <a:rPr lang="ru-RU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АНОДОМ</a:t>
            </a:r>
            <a:r>
              <a:rPr lang="ru-RU">
                <a:latin typeface="Arial" charset="0"/>
                <a:cs typeface="Times New Roman" pitchFamily="18" charset="0"/>
              </a:rPr>
              <a:t> (А) и на нем происходит процесс </a:t>
            </a:r>
            <a:r>
              <a:rPr lang="ru-RU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окисления</a:t>
            </a:r>
            <a:r>
              <a:rPr lang="ru-RU">
                <a:latin typeface="Arial" charset="0"/>
                <a:cs typeface="Times New Roman" pitchFamily="18" charset="0"/>
              </a:rPr>
              <a:t> (-е). </a:t>
            </a:r>
          </a:p>
          <a:p>
            <a:pPr eaLnBrk="0" hangingPunct="0"/>
            <a:endParaRPr lang="ru-RU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ru-RU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Справа</a:t>
            </a:r>
            <a:r>
              <a:rPr lang="ru-RU">
                <a:latin typeface="Arial" charset="0"/>
                <a:cs typeface="Times New Roman" pitchFamily="18" charset="0"/>
              </a:rPr>
              <a:t> пишется электрод с </a:t>
            </a:r>
            <a:r>
              <a:rPr lang="ru-RU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большим</a:t>
            </a:r>
            <a:r>
              <a:rPr lang="ru-RU">
                <a:latin typeface="Arial" charset="0"/>
                <a:cs typeface="Times New Roman" pitchFamily="18" charset="0"/>
              </a:rPr>
              <a:t> стандартным потенциалом, этот электрод называется </a:t>
            </a:r>
            <a:r>
              <a:rPr lang="ru-RU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КАТОДОМ</a:t>
            </a:r>
            <a:r>
              <a:rPr lang="ru-RU">
                <a:latin typeface="Arial" charset="0"/>
                <a:cs typeface="Times New Roman" pitchFamily="18" charset="0"/>
              </a:rPr>
              <a:t> (К) и на нем происходит процесс </a:t>
            </a:r>
            <a:r>
              <a:rPr lang="ru-RU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восстановления</a:t>
            </a:r>
            <a:r>
              <a:rPr lang="ru-RU">
                <a:latin typeface="Arial" charset="0"/>
                <a:cs typeface="Times New Roman" pitchFamily="18" charset="0"/>
              </a:rPr>
              <a:t> (+е).</a:t>
            </a:r>
            <a:endParaRPr lang="ru-RU">
              <a:latin typeface="Arial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3850" y="3933825"/>
            <a:ext cx="84248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528763" indent="-1528763"/>
            <a:r>
              <a:rPr lang="ru-RU" b="1" i="1">
                <a:solidFill>
                  <a:srgbClr val="C00000"/>
                </a:solidFill>
              </a:rPr>
              <a:t>Например: </a:t>
            </a:r>
            <a:r>
              <a:rPr lang="ru-RU"/>
              <a:t>Привести схему ГЭ, составленного из двух электродов </a:t>
            </a:r>
            <a:r>
              <a:rPr lang="en-US"/>
              <a:t>I </a:t>
            </a:r>
            <a:r>
              <a:rPr lang="ru-RU"/>
              <a:t>рода: цинкового и медного.</a:t>
            </a:r>
          </a:p>
        </p:txBody>
      </p:sp>
      <p:sp>
        <p:nvSpPr>
          <p:cNvPr id="148482" name="Rectangle 2"/>
          <p:cNvSpPr>
            <a:spLocks noChangeArrowheads="1"/>
          </p:cNvSpPr>
          <p:nvPr/>
        </p:nvSpPr>
        <p:spPr bwMode="auto">
          <a:xfrm>
            <a:off x="323850" y="5084763"/>
            <a:ext cx="59039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Zn</a:t>
            </a:r>
            <a:r>
              <a:rPr lang="ru-RU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│</a:t>
            </a:r>
            <a:r>
              <a:rPr lang="en-US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ZnSO</a:t>
            </a:r>
            <a:r>
              <a:rPr lang="ru-RU" sz="2800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4</a:t>
            </a:r>
            <a:r>
              <a:rPr lang="ru-RU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; 		φ</a:t>
            </a:r>
            <a:r>
              <a:rPr lang="ru-RU" sz="2800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0</a:t>
            </a:r>
            <a:r>
              <a:rPr lang="ru-RU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= -0,76 В</a:t>
            </a:r>
            <a:r>
              <a:rPr lang="en-US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endParaRPr lang="ru-RU" sz="2800">
              <a:latin typeface="Arial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23850" y="5805488"/>
            <a:ext cx="56880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Cu</a:t>
            </a:r>
            <a:r>
              <a:rPr lang="ru-RU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│</a:t>
            </a:r>
            <a:r>
              <a:rPr lang="en-US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CuSO</a:t>
            </a:r>
            <a:r>
              <a:rPr lang="ru-RU" sz="2800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4</a:t>
            </a:r>
            <a:r>
              <a:rPr lang="ru-RU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; 		φ</a:t>
            </a:r>
            <a:r>
              <a:rPr lang="ru-RU" sz="2800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0</a:t>
            </a:r>
            <a:r>
              <a:rPr lang="ru-RU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= 0,</a:t>
            </a:r>
            <a:r>
              <a:rPr lang="en-US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34</a:t>
            </a:r>
            <a:r>
              <a:rPr lang="ru-RU" sz="28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В</a:t>
            </a:r>
            <a:endParaRPr lang="ru-RU" sz="2800">
              <a:latin typeface="Arial" charset="0"/>
            </a:endParaRPr>
          </a:p>
        </p:txBody>
      </p: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6372225" y="5094288"/>
            <a:ext cx="2205038" cy="461962"/>
            <a:chOff x="6372200" y="5094767"/>
            <a:chExt cx="2205301" cy="461665"/>
          </a:xfrm>
        </p:grpSpPr>
        <p:sp>
          <p:nvSpPr>
            <p:cNvPr id="6" name="Стрелка вправо 5"/>
            <p:cNvSpPr/>
            <p:nvPr/>
          </p:nvSpPr>
          <p:spPr>
            <a:xfrm>
              <a:off x="6372200" y="5094767"/>
              <a:ext cx="863703" cy="43152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5899" name="Прямоугольник 7"/>
            <p:cNvSpPr>
              <a:spLocks noChangeArrowheads="1"/>
            </p:cNvSpPr>
            <p:nvPr/>
          </p:nvSpPr>
          <p:spPr bwMode="auto">
            <a:xfrm>
              <a:off x="7524328" y="5094767"/>
              <a:ext cx="105317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latin typeface="Arial" charset="0"/>
                  <a:cs typeface="Times New Roman" pitchFamily="18" charset="0"/>
                </a:rPr>
                <a:t>АНОД</a:t>
              </a:r>
              <a:endParaRPr lang="ru-RU"/>
            </a:p>
          </p:txBody>
        </p:sp>
      </p:grp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6372225" y="5876925"/>
            <a:ext cx="2311400" cy="461963"/>
            <a:chOff x="6372200" y="5877272"/>
            <a:chExt cx="2311676" cy="461665"/>
          </a:xfrm>
        </p:grpSpPr>
        <p:sp>
          <p:nvSpPr>
            <p:cNvPr id="7" name="Стрелка вправо 6"/>
            <p:cNvSpPr/>
            <p:nvPr/>
          </p:nvSpPr>
          <p:spPr>
            <a:xfrm>
              <a:off x="6372200" y="5877272"/>
              <a:ext cx="863703" cy="431521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5897" name="Прямоугольник 8"/>
            <p:cNvSpPr>
              <a:spLocks noChangeArrowheads="1"/>
            </p:cNvSpPr>
            <p:nvPr/>
          </p:nvSpPr>
          <p:spPr bwMode="auto">
            <a:xfrm>
              <a:off x="7524328" y="5877272"/>
              <a:ext cx="115954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latin typeface="Arial" charset="0"/>
                  <a:cs typeface="Times New Roman" pitchFamily="18" charset="0"/>
                </a:rPr>
                <a:t>КАТОД</a:t>
              </a:r>
              <a:endParaRPr lang="ru-RU"/>
            </a:p>
          </p:txBody>
        </p:sp>
      </p:grpSp>
      <p:cxnSp>
        <p:nvCxnSpPr>
          <p:cNvPr id="13" name="Прямая соединительная линия 12"/>
          <p:cNvCxnSpPr/>
          <p:nvPr/>
        </p:nvCxnSpPr>
        <p:spPr>
          <a:xfrm>
            <a:off x="323528" y="688975"/>
            <a:ext cx="583264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8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8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8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8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8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8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8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8482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BAD22-4807-4334-848B-2D1DB4C0F089}" type="slidenum">
              <a:rPr lang="ru-RU"/>
              <a:pPr>
                <a:defRPr/>
              </a:pPr>
              <a:t>33</a:t>
            </a:fld>
            <a:endParaRPr lang="ru-RU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1476375" y="2997200"/>
            <a:ext cx="2590800" cy="3168650"/>
          </a:xfrm>
          <a:prstGeom prst="can">
            <a:avLst>
              <a:gd name="adj" fmla="val 30576"/>
            </a:avLst>
          </a:prstGeom>
          <a:solidFill>
            <a:srgbClr val="CBE1FB"/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95288" y="203200"/>
            <a:ext cx="8229600" cy="84931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4.1. Электрохимические ГЭ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Гальванический элемент Даниэля-Якоби</a:t>
            </a:r>
          </a:p>
        </p:txBody>
      </p:sp>
      <p:sp>
        <p:nvSpPr>
          <p:cNvPr id="156675" name="Line 7"/>
          <p:cNvSpPr>
            <a:spLocks noChangeShapeType="1"/>
          </p:cNvSpPr>
          <p:nvPr/>
        </p:nvSpPr>
        <p:spPr bwMode="auto">
          <a:xfrm>
            <a:off x="1476375" y="3429000"/>
            <a:ext cx="0" cy="2305050"/>
          </a:xfrm>
          <a:prstGeom prst="lin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1476375" y="5300663"/>
            <a:ext cx="2590800" cy="86518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6677" name="Oval 9"/>
          <p:cNvSpPr>
            <a:spLocks noChangeArrowheads="1"/>
          </p:cNvSpPr>
          <p:nvPr/>
        </p:nvSpPr>
        <p:spPr bwMode="auto">
          <a:xfrm>
            <a:off x="1476375" y="2997200"/>
            <a:ext cx="2590800" cy="865188"/>
          </a:xfrm>
          <a:prstGeom prst="ellips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6678" name="Oval 10"/>
          <p:cNvSpPr>
            <a:spLocks noChangeArrowheads="1"/>
          </p:cNvSpPr>
          <p:nvPr/>
        </p:nvSpPr>
        <p:spPr bwMode="auto">
          <a:xfrm>
            <a:off x="1476375" y="3500438"/>
            <a:ext cx="2590800" cy="865187"/>
          </a:xfrm>
          <a:prstGeom prst="ellipse">
            <a:avLst/>
          </a:prstGeom>
          <a:gradFill rotWithShape="1">
            <a:gsLst>
              <a:gs pos="0">
                <a:srgbClr val="5F9193"/>
              </a:gs>
              <a:gs pos="50000">
                <a:srgbClr val="8AD1D4"/>
              </a:gs>
              <a:gs pos="100000">
                <a:srgbClr val="A5F8FD"/>
              </a:gs>
            </a:gsLst>
            <a:lin ang="0" scaled="1"/>
          </a:gradFill>
          <a:ln w="12700" cap="rnd">
            <a:solidFill>
              <a:srgbClr val="666699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 flipH="1">
            <a:off x="2266950" y="2565400"/>
            <a:ext cx="649288" cy="2519363"/>
          </a:xfrm>
          <a:prstGeom prst="cube">
            <a:avLst>
              <a:gd name="adj" fmla="val 25000"/>
            </a:avLst>
          </a:prstGeom>
          <a:solidFill>
            <a:schemeClr val="bg2">
              <a:lumMod val="75000"/>
            </a:schemeClr>
          </a:solidFill>
          <a:ln w="12700" cap="rnd">
            <a:solidFill>
              <a:srgbClr val="99330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6680" name="Freeform 12"/>
          <p:cNvSpPr>
            <a:spLocks/>
          </p:cNvSpPr>
          <p:nvPr/>
        </p:nvSpPr>
        <p:spPr bwMode="auto">
          <a:xfrm>
            <a:off x="2051050" y="4292600"/>
            <a:ext cx="649288" cy="73025"/>
          </a:xfrm>
          <a:custGeom>
            <a:avLst/>
            <a:gdLst>
              <a:gd name="T0" fmla="*/ 0 w 409"/>
              <a:gd name="T1" fmla="*/ 0 h 46"/>
              <a:gd name="T2" fmla="*/ 239415850 w 409"/>
              <a:gd name="T3" fmla="*/ 42843448 h 46"/>
              <a:gd name="T4" fmla="*/ 526713897 w 409"/>
              <a:gd name="T5" fmla="*/ 80644998 h 46"/>
              <a:gd name="T6" fmla="*/ 1030745583 w 409"/>
              <a:gd name="T7" fmla="*/ 115927199 h 46"/>
              <a:gd name="T8" fmla="*/ 0 60000 65536"/>
              <a:gd name="T9" fmla="*/ 0 60000 65536"/>
              <a:gd name="T10" fmla="*/ 0 60000 65536"/>
              <a:gd name="T11" fmla="*/ 0 60000 65536"/>
              <a:gd name="T12" fmla="*/ 0 w 409"/>
              <a:gd name="T13" fmla="*/ 0 h 46"/>
              <a:gd name="T14" fmla="*/ 409 w 409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9" h="46">
                <a:moveTo>
                  <a:pt x="0" y="0"/>
                </a:moveTo>
                <a:cubicBezTo>
                  <a:pt x="16" y="3"/>
                  <a:pt x="60" y="12"/>
                  <a:pt x="95" y="17"/>
                </a:cubicBezTo>
                <a:cubicBezTo>
                  <a:pt x="130" y="22"/>
                  <a:pt x="157" y="27"/>
                  <a:pt x="209" y="32"/>
                </a:cubicBezTo>
                <a:cubicBezTo>
                  <a:pt x="261" y="37"/>
                  <a:pt x="367" y="43"/>
                  <a:pt x="409" y="46"/>
                </a:cubicBezTo>
              </a:path>
            </a:pathLst>
          </a:custGeom>
          <a:noFill/>
          <a:ln w="12700" cap="rnd">
            <a:solidFill>
              <a:srgbClr val="9CD8E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81" name="Freeform 13"/>
          <p:cNvSpPr>
            <a:spLocks/>
          </p:cNvSpPr>
          <p:nvPr/>
        </p:nvSpPr>
        <p:spPr bwMode="auto">
          <a:xfrm>
            <a:off x="3348038" y="4221163"/>
            <a:ext cx="328612" cy="76200"/>
          </a:xfrm>
          <a:custGeom>
            <a:avLst/>
            <a:gdLst>
              <a:gd name="T0" fmla="*/ 0 w 207"/>
              <a:gd name="T1" fmla="*/ 120967511 h 48"/>
              <a:gd name="T2" fmla="*/ 272176480 w 207"/>
              <a:gd name="T3" fmla="*/ 68043428 h 48"/>
              <a:gd name="T4" fmla="*/ 521670801 w 207"/>
              <a:gd name="T5" fmla="*/ 0 h 48"/>
              <a:gd name="T6" fmla="*/ 0 60000 65536"/>
              <a:gd name="T7" fmla="*/ 0 60000 65536"/>
              <a:gd name="T8" fmla="*/ 0 60000 65536"/>
              <a:gd name="T9" fmla="*/ 0 w 207"/>
              <a:gd name="T10" fmla="*/ 0 h 48"/>
              <a:gd name="T11" fmla="*/ 207 w 207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7" h="48">
                <a:moveTo>
                  <a:pt x="0" y="48"/>
                </a:moveTo>
                <a:cubicBezTo>
                  <a:pt x="18" y="44"/>
                  <a:pt x="74" y="35"/>
                  <a:pt x="108" y="27"/>
                </a:cubicBezTo>
                <a:cubicBezTo>
                  <a:pt x="142" y="19"/>
                  <a:pt x="187" y="6"/>
                  <a:pt x="207" y="0"/>
                </a:cubicBezTo>
              </a:path>
            </a:pathLst>
          </a:cu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AutoShape 14"/>
          <p:cNvSpPr>
            <a:spLocks noChangeArrowheads="1"/>
          </p:cNvSpPr>
          <p:nvPr/>
        </p:nvSpPr>
        <p:spPr bwMode="auto">
          <a:xfrm flipH="1">
            <a:off x="5076825" y="2997200"/>
            <a:ext cx="2590800" cy="3168650"/>
          </a:xfrm>
          <a:prstGeom prst="can">
            <a:avLst>
              <a:gd name="adj" fmla="val 30576"/>
            </a:avLst>
          </a:prstGeom>
          <a:solidFill>
            <a:srgbClr val="CBE1FB"/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 flipH="1">
            <a:off x="5076825" y="5300663"/>
            <a:ext cx="2590800" cy="86518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 flipH="1">
            <a:off x="5076825" y="2997200"/>
            <a:ext cx="2590800" cy="865188"/>
          </a:xfrm>
          <a:prstGeom prst="ellipse">
            <a:avLst/>
          </a:prstGeom>
          <a:solidFill>
            <a:srgbClr val="C8E9FE"/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>
            <a:off x="5076825" y="3500438"/>
            <a:ext cx="2590800" cy="865187"/>
          </a:xfrm>
          <a:prstGeom prst="ellipse">
            <a:avLst/>
          </a:prstGeom>
          <a:gradFill flip="none" rotWithShape="1">
            <a:gsLst>
              <a:gs pos="0">
                <a:srgbClr val="ABF3F7">
                  <a:shade val="30000"/>
                  <a:satMod val="115000"/>
                </a:srgbClr>
              </a:gs>
              <a:gs pos="50000">
                <a:srgbClr val="ABF3F7">
                  <a:shade val="67500"/>
                  <a:satMod val="115000"/>
                </a:srgbClr>
              </a:gs>
              <a:gs pos="100000">
                <a:srgbClr val="ABF3F7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 flipH="1">
            <a:off x="6300788" y="2636838"/>
            <a:ext cx="649287" cy="2519362"/>
          </a:xfrm>
          <a:prstGeom prst="cube">
            <a:avLst>
              <a:gd name="adj" fmla="val 25000"/>
            </a:avLst>
          </a:prstGeom>
          <a:solidFill>
            <a:schemeClr val="bg2">
              <a:lumMod val="75000"/>
            </a:schemeClr>
          </a:solidFill>
          <a:ln w="12700" cap="rnd">
            <a:solidFill>
              <a:srgbClr val="99330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3348038" y="2636838"/>
            <a:ext cx="2378075" cy="2089150"/>
          </a:xfrm>
          <a:custGeom>
            <a:avLst/>
            <a:gdLst>
              <a:gd name="T0" fmla="*/ 27722516 w 1498"/>
              <a:gd name="T1" fmla="*/ 2147483647 h 1316"/>
              <a:gd name="T2" fmla="*/ 30241878 w 1498"/>
              <a:gd name="T3" fmla="*/ 2147483647 h 1316"/>
              <a:gd name="T4" fmla="*/ 37801550 w 1498"/>
              <a:gd name="T5" fmla="*/ 2147483647 h 1316"/>
              <a:gd name="T6" fmla="*/ 37801550 w 1498"/>
              <a:gd name="T7" fmla="*/ 2147483647 h 1316"/>
              <a:gd name="T8" fmla="*/ 37801550 w 1498"/>
              <a:gd name="T9" fmla="*/ 1925399454 h 1316"/>
              <a:gd name="T10" fmla="*/ 22682199 w 1498"/>
              <a:gd name="T11" fmla="*/ 1479332360 h 1316"/>
              <a:gd name="T12" fmla="*/ 7559676 w 1498"/>
              <a:gd name="T13" fmla="*/ 556953729 h 1316"/>
              <a:gd name="T14" fmla="*/ 15120939 w 1498"/>
              <a:gd name="T15" fmla="*/ 360383103 h 1316"/>
              <a:gd name="T16" fmla="*/ 128527183 w 1498"/>
              <a:gd name="T17" fmla="*/ 163810939 h 1316"/>
              <a:gd name="T18" fmla="*/ 287297818 w 1498"/>
              <a:gd name="T19" fmla="*/ 80644995 h 1316"/>
              <a:gd name="T20" fmla="*/ 567034376 w 1498"/>
              <a:gd name="T21" fmla="*/ 27720927 h 1316"/>
              <a:gd name="T22" fmla="*/ 1202113743 w 1498"/>
              <a:gd name="T23" fmla="*/ 5040312 h 1316"/>
              <a:gd name="T24" fmla="*/ 2147483647 w 1498"/>
              <a:gd name="T25" fmla="*/ 12601573 h 1316"/>
              <a:gd name="T26" fmla="*/ 2147483647 w 1498"/>
              <a:gd name="T27" fmla="*/ 12601573 h 1316"/>
              <a:gd name="T28" fmla="*/ 2147483647 w 1498"/>
              <a:gd name="T29" fmla="*/ 126007815 h 1316"/>
              <a:gd name="T30" fmla="*/ 2147483647 w 1498"/>
              <a:gd name="T31" fmla="*/ 246975320 h 1316"/>
              <a:gd name="T32" fmla="*/ 2147483647 w 1498"/>
              <a:gd name="T33" fmla="*/ 549394057 h 1316"/>
              <a:gd name="T34" fmla="*/ 2147483647 w 1498"/>
              <a:gd name="T35" fmla="*/ 1018143144 h 1316"/>
              <a:gd name="T36" fmla="*/ 2147483647 w 1498"/>
              <a:gd name="T37" fmla="*/ 1517133896 h 1316"/>
              <a:gd name="T38" fmla="*/ 2147483647 w 1498"/>
              <a:gd name="T39" fmla="*/ 2147483647 h 1316"/>
              <a:gd name="T40" fmla="*/ 2147483647 w 1498"/>
              <a:gd name="T41" fmla="*/ 2147483647 h 1316"/>
              <a:gd name="T42" fmla="*/ 2147483647 w 1498"/>
              <a:gd name="T43" fmla="*/ 2147483647 h 1316"/>
              <a:gd name="T44" fmla="*/ 2147483647 w 1498"/>
              <a:gd name="T45" fmla="*/ 2147483647 h 1316"/>
              <a:gd name="T46" fmla="*/ 2147483647 w 1498"/>
              <a:gd name="T47" fmla="*/ 2147483647 h 1316"/>
              <a:gd name="T48" fmla="*/ 2147483647 w 1498"/>
              <a:gd name="T49" fmla="*/ 2147483647 h 1316"/>
              <a:gd name="T50" fmla="*/ 2147483647 w 1498"/>
              <a:gd name="T51" fmla="*/ 2147483647 h 1316"/>
              <a:gd name="T52" fmla="*/ 2147483647 w 1498"/>
              <a:gd name="T53" fmla="*/ 1557456382 h 1316"/>
              <a:gd name="T54" fmla="*/ 2147483647 w 1498"/>
              <a:gd name="T55" fmla="*/ 640119648 h 1316"/>
              <a:gd name="T56" fmla="*/ 2147483647 w 1498"/>
              <a:gd name="T57" fmla="*/ 413305571 h 1316"/>
              <a:gd name="T58" fmla="*/ 2147483647 w 1498"/>
              <a:gd name="T59" fmla="*/ 322579980 h 1316"/>
              <a:gd name="T60" fmla="*/ 2147483647 w 1498"/>
              <a:gd name="T61" fmla="*/ 330141239 h 1316"/>
              <a:gd name="T62" fmla="*/ 2147483647 w 1498"/>
              <a:gd name="T63" fmla="*/ 322579980 h 1316"/>
              <a:gd name="T64" fmla="*/ 1602819249 w 1498"/>
              <a:gd name="T65" fmla="*/ 330141239 h 1316"/>
              <a:gd name="T66" fmla="*/ 551913444 w 1498"/>
              <a:gd name="T67" fmla="*/ 360383103 h 1316"/>
              <a:gd name="T68" fmla="*/ 453628176 w 1498"/>
              <a:gd name="T69" fmla="*/ 481349070 h 1316"/>
              <a:gd name="T70" fmla="*/ 461189436 w 1498"/>
              <a:gd name="T71" fmla="*/ 806449899 h 1316"/>
              <a:gd name="T72" fmla="*/ 468749108 w 1498"/>
              <a:gd name="T73" fmla="*/ 1464211429 h 1316"/>
              <a:gd name="T74" fmla="*/ 498990973 w 1498"/>
              <a:gd name="T75" fmla="*/ 2147483647 h 1316"/>
              <a:gd name="T76" fmla="*/ 481349092 w 1498"/>
              <a:gd name="T77" fmla="*/ 2147483647 h 1316"/>
              <a:gd name="T78" fmla="*/ 355342808 w 1498"/>
              <a:gd name="T79" fmla="*/ 2147483647 h 1316"/>
              <a:gd name="T80" fmla="*/ 234375348 w 1498"/>
              <a:gd name="T81" fmla="*/ 2147483647 h 1316"/>
              <a:gd name="T82" fmla="*/ 68043428 w 1498"/>
              <a:gd name="T83" fmla="*/ 2147483647 h 1316"/>
              <a:gd name="T84" fmla="*/ 30241878 w 1498"/>
              <a:gd name="T85" fmla="*/ 2147483647 h 1316"/>
              <a:gd name="T86" fmla="*/ 27722516 w 1498"/>
              <a:gd name="T87" fmla="*/ 2147483647 h 131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498"/>
              <a:gd name="T133" fmla="*/ 0 h 1316"/>
              <a:gd name="T134" fmla="*/ 1498 w 1498"/>
              <a:gd name="T135" fmla="*/ 1316 h 131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498" h="1316">
                <a:moveTo>
                  <a:pt x="11" y="1225"/>
                </a:moveTo>
                <a:cubicBezTo>
                  <a:pt x="15" y="1180"/>
                  <a:pt x="15" y="1220"/>
                  <a:pt x="12" y="1157"/>
                </a:cubicBezTo>
                <a:cubicBezTo>
                  <a:pt x="15" y="1061"/>
                  <a:pt x="2" y="1107"/>
                  <a:pt x="15" y="1064"/>
                </a:cubicBezTo>
                <a:cubicBezTo>
                  <a:pt x="18" y="1022"/>
                  <a:pt x="11" y="1033"/>
                  <a:pt x="15" y="965"/>
                </a:cubicBezTo>
                <a:cubicBezTo>
                  <a:pt x="20" y="924"/>
                  <a:pt x="16" y="827"/>
                  <a:pt x="15" y="764"/>
                </a:cubicBezTo>
                <a:cubicBezTo>
                  <a:pt x="14" y="701"/>
                  <a:pt x="11" y="677"/>
                  <a:pt x="9" y="587"/>
                </a:cubicBezTo>
                <a:cubicBezTo>
                  <a:pt x="6" y="501"/>
                  <a:pt x="9" y="554"/>
                  <a:pt x="3" y="221"/>
                </a:cubicBezTo>
                <a:cubicBezTo>
                  <a:pt x="4" y="121"/>
                  <a:pt x="0" y="164"/>
                  <a:pt x="6" y="143"/>
                </a:cubicBezTo>
                <a:cubicBezTo>
                  <a:pt x="14" y="117"/>
                  <a:pt x="33" y="84"/>
                  <a:pt x="51" y="65"/>
                </a:cubicBezTo>
                <a:cubicBezTo>
                  <a:pt x="52" y="61"/>
                  <a:pt x="101" y="36"/>
                  <a:pt x="114" y="32"/>
                </a:cubicBezTo>
                <a:cubicBezTo>
                  <a:pt x="148" y="15"/>
                  <a:pt x="165" y="16"/>
                  <a:pt x="225" y="11"/>
                </a:cubicBezTo>
                <a:cubicBezTo>
                  <a:pt x="285" y="6"/>
                  <a:pt x="350" y="3"/>
                  <a:pt x="477" y="2"/>
                </a:cubicBezTo>
                <a:cubicBezTo>
                  <a:pt x="644" y="5"/>
                  <a:pt x="820" y="2"/>
                  <a:pt x="987" y="5"/>
                </a:cubicBezTo>
                <a:cubicBezTo>
                  <a:pt x="1110" y="2"/>
                  <a:pt x="1183" y="0"/>
                  <a:pt x="1284" y="5"/>
                </a:cubicBezTo>
                <a:cubicBezTo>
                  <a:pt x="1313" y="6"/>
                  <a:pt x="1373" y="41"/>
                  <a:pt x="1398" y="50"/>
                </a:cubicBezTo>
                <a:cubicBezTo>
                  <a:pt x="1415" y="56"/>
                  <a:pt x="1449" y="98"/>
                  <a:pt x="1449" y="98"/>
                </a:cubicBezTo>
                <a:cubicBezTo>
                  <a:pt x="1486" y="154"/>
                  <a:pt x="1475" y="162"/>
                  <a:pt x="1485" y="218"/>
                </a:cubicBezTo>
                <a:cubicBezTo>
                  <a:pt x="1489" y="266"/>
                  <a:pt x="1488" y="356"/>
                  <a:pt x="1488" y="404"/>
                </a:cubicBezTo>
                <a:cubicBezTo>
                  <a:pt x="1488" y="425"/>
                  <a:pt x="1493" y="575"/>
                  <a:pt x="1491" y="602"/>
                </a:cubicBezTo>
                <a:cubicBezTo>
                  <a:pt x="1497" y="872"/>
                  <a:pt x="1495" y="940"/>
                  <a:pt x="1488" y="1190"/>
                </a:cubicBezTo>
                <a:cubicBezTo>
                  <a:pt x="1482" y="1300"/>
                  <a:pt x="1498" y="1254"/>
                  <a:pt x="1488" y="1267"/>
                </a:cubicBezTo>
                <a:cubicBezTo>
                  <a:pt x="1478" y="1280"/>
                  <a:pt x="1452" y="1269"/>
                  <a:pt x="1431" y="1270"/>
                </a:cubicBezTo>
                <a:cubicBezTo>
                  <a:pt x="1410" y="1271"/>
                  <a:pt x="1374" y="1271"/>
                  <a:pt x="1362" y="1270"/>
                </a:cubicBezTo>
                <a:cubicBezTo>
                  <a:pt x="1350" y="1269"/>
                  <a:pt x="1367" y="1267"/>
                  <a:pt x="1359" y="1267"/>
                </a:cubicBezTo>
                <a:cubicBezTo>
                  <a:pt x="1351" y="1267"/>
                  <a:pt x="1322" y="1277"/>
                  <a:pt x="1314" y="1267"/>
                </a:cubicBezTo>
                <a:cubicBezTo>
                  <a:pt x="1306" y="1257"/>
                  <a:pt x="1312" y="1316"/>
                  <a:pt x="1311" y="1208"/>
                </a:cubicBezTo>
                <a:cubicBezTo>
                  <a:pt x="1310" y="1100"/>
                  <a:pt x="1311" y="777"/>
                  <a:pt x="1308" y="618"/>
                </a:cubicBezTo>
                <a:cubicBezTo>
                  <a:pt x="1316" y="449"/>
                  <a:pt x="1299" y="443"/>
                  <a:pt x="1296" y="254"/>
                </a:cubicBezTo>
                <a:cubicBezTo>
                  <a:pt x="1295" y="232"/>
                  <a:pt x="1288" y="178"/>
                  <a:pt x="1270" y="164"/>
                </a:cubicBezTo>
                <a:cubicBezTo>
                  <a:pt x="1250" y="149"/>
                  <a:pt x="1225" y="143"/>
                  <a:pt x="1203" y="128"/>
                </a:cubicBezTo>
                <a:cubicBezTo>
                  <a:pt x="1140" y="125"/>
                  <a:pt x="1170" y="131"/>
                  <a:pt x="1038" y="131"/>
                </a:cubicBezTo>
                <a:cubicBezTo>
                  <a:pt x="994" y="131"/>
                  <a:pt x="1003" y="128"/>
                  <a:pt x="936" y="128"/>
                </a:cubicBezTo>
                <a:cubicBezTo>
                  <a:pt x="869" y="128"/>
                  <a:pt x="755" y="129"/>
                  <a:pt x="636" y="131"/>
                </a:cubicBezTo>
                <a:cubicBezTo>
                  <a:pt x="429" y="135"/>
                  <a:pt x="357" y="131"/>
                  <a:pt x="219" y="143"/>
                </a:cubicBezTo>
                <a:cubicBezTo>
                  <a:pt x="204" y="160"/>
                  <a:pt x="180" y="191"/>
                  <a:pt x="180" y="191"/>
                </a:cubicBezTo>
                <a:cubicBezTo>
                  <a:pt x="189" y="243"/>
                  <a:pt x="177" y="267"/>
                  <a:pt x="183" y="320"/>
                </a:cubicBezTo>
                <a:cubicBezTo>
                  <a:pt x="183" y="401"/>
                  <a:pt x="183" y="434"/>
                  <a:pt x="186" y="581"/>
                </a:cubicBezTo>
                <a:cubicBezTo>
                  <a:pt x="198" y="815"/>
                  <a:pt x="188" y="770"/>
                  <a:pt x="198" y="992"/>
                </a:cubicBezTo>
                <a:cubicBezTo>
                  <a:pt x="195" y="1055"/>
                  <a:pt x="203" y="1255"/>
                  <a:pt x="191" y="1262"/>
                </a:cubicBezTo>
                <a:cubicBezTo>
                  <a:pt x="183" y="1267"/>
                  <a:pt x="149" y="1266"/>
                  <a:pt x="141" y="1263"/>
                </a:cubicBezTo>
                <a:cubicBezTo>
                  <a:pt x="124" y="1258"/>
                  <a:pt x="111" y="1265"/>
                  <a:pt x="93" y="1262"/>
                </a:cubicBezTo>
                <a:cubicBezTo>
                  <a:pt x="73" y="1265"/>
                  <a:pt x="48" y="1263"/>
                  <a:pt x="27" y="1263"/>
                </a:cubicBezTo>
                <a:cubicBezTo>
                  <a:pt x="13" y="1263"/>
                  <a:pt x="15" y="1264"/>
                  <a:pt x="12" y="1258"/>
                </a:cubicBezTo>
                <a:cubicBezTo>
                  <a:pt x="9" y="1252"/>
                  <a:pt x="11" y="1232"/>
                  <a:pt x="11" y="122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88" name="Freeform 20"/>
          <p:cNvSpPr>
            <a:spLocks/>
          </p:cNvSpPr>
          <p:nvPr/>
        </p:nvSpPr>
        <p:spPr bwMode="auto">
          <a:xfrm flipH="1">
            <a:off x="6588125" y="4292600"/>
            <a:ext cx="649288" cy="73025"/>
          </a:xfrm>
          <a:custGeom>
            <a:avLst/>
            <a:gdLst>
              <a:gd name="T0" fmla="*/ 0 w 409"/>
              <a:gd name="T1" fmla="*/ 0 h 46"/>
              <a:gd name="T2" fmla="*/ 239415850 w 409"/>
              <a:gd name="T3" fmla="*/ 42843448 h 46"/>
              <a:gd name="T4" fmla="*/ 526713897 w 409"/>
              <a:gd name="T5" fmla="*/ 80644998 h 46"/>
              <a:gd name="T6" fmla="*/ 1030745583 w 409"/>
              <a:gd name="T7" fmla="*/ 115927199 h 46"/>
              <a:gd name="T8" fmla="*/ 0 60000 65536"/>
              <a:gd name="T9" fmla="*/ 0 60000 65536"/>
              <a:gd name="T10" fmla="*/ 0 60000 65536"/>
              <a:gd name="T11" fmla="*/ 0 60000 65536"/>
              <a:gd name="T12" fmla="*/ 0 w 409"/>
              <a:gd name="T13" fmla="*/ 0 h 46"/>
              <a:gd name="T14" fmla="*/ 409 w 409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9" h="46">
                <a:moveTo>
                  <a:pt x="0" y="0"/>
                </a:moveTo>
                <a:cubicBezTo>
                  <a:pt x="16" y="3"/>
                  <a:pt x="60" y="12"/>
                  <a:pt x="95" y="17"/>
                </a:cubicBezTo>
                <a:cubicBezTo>
                  <a:pt x="130" y="22"/>
                  <a:pt x="157" y="27"/>
                  <a:pt x="209" y="32"/>
                </a:cubicBezTo>
                <a:cubicBezTo>
                  <a:pt x="261" y="37"/>
                  <a:pt x="367" y="43"/>
                  <a:pt x="409" y="46"/>
                </a:cubicBezTo>
              </a:path>
            </a:pathLst>
          </a:custGeom>
          <a:noFill/>
          <a:ln w="12700" cap="rnd">
            <a:solidFill>
              <a:srgbClr val="9CD8E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89" name="Freeform 21"/>
          <p:cNvSpPr>
            <a:spLocks/>
          </p:cNvSpPr>
          <p:nvPr/>
        </p:nvSpPr>
        <p:spPr bwMode="auto">
          <a:xfrm flipH="1">
            <a:off x="5435600" y="4221163"/>
            <a:ext cx="328613" cy="76200"/>
          </a:xfrm>
          <a:custGeom>
            <a:avLst/>
            <a:gdLst>
              <a:gd name="T0" fmla="*/ 0 w 207"/>
              <a:gd name="T1" fmla="*/ 120967511 h 48"/>
              <a:gd name="T2" fmla="*/ 272177308 w 207"/>
              <a:gd name="T3" fmla="*/ 68043428 h 48"/>
              <a:gd name="T4" fmla="*/ 521673976 w 207"/>
              <a:gd name="T5" fmla="*/ 0 h 48"/>
              <a:gd name="T6" fmla="*/ 0 60000 65536"/>
              <a:gd name="T7" fmla="*/ 0 60000 65536"/>
              <a:gd name="T8" fmla="*/ 0 60000 65536"/>
              <a:gd name="T9" fmla="*/ 0 w 207"/>
              <a:gd name="T10" fmla="*/ 0 h 48"/>
              <a:gd name="T11" fmla="*/ 207 w 207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7" h="48">
                <a:moveTo>
                  <a:pt x="0" y="48"/>
                </a:moveTo>
                <a:cubicBezTo>
                  <a:pt x="18" y="44"/>
                  <a:pt x="74" y="35"/>
                  <a:pt x="108" y="27"/>
                </a:cubicBezTo>
                <a:cubicBezTo>
                  <a:pt x="142" y="19"/>
                  <a:pt x="187" y="6"/>
                  <a:pt x="207" y="0"/>
                </a:cubicBezTo>
              </a:path>
            </a:pathLst>
          </a:cu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90" name="Freeform 22"/>
          <p:cNvSpPr>
            <a:spLocks/>
          </p:cNvSpPr>
          <p:nvPr/>
        </p:nvSpPr>
        <p:spPr bwMode="auto">
          <a:xfrm>
            <a:off x="5076825" y="3357563"/>
            <a:ext cx="2597150" cy="538162"/>
          </a:xfrm>
          <a:custGeom>
            <a:avLst/>
            <a:gdLst>
              <a:gd name="T0" fmla="*/ 0 w 1636"/>
              <a:gd name="T1" fmla="*/ 123486753 h 339"/>
              <a:gd name="T2" fmla="*/ 234375354 w 1636"/>
              <a:gd name="T3" fmla="*/ 456147098 h 339"/>
              <a:gd name="T4" fmla="*/ 617437502 w 1636"/>
              <a:gd name="T5" fmla="*/ 647678726 h 339"/>
              <a:gd name="T6" fmla="*/ 1360884366 w 1636"/>
              <a:gd name="T7" fmla="*/ 781247629 h 339"/>
              <a:gd name="T8" fmla="*/ 2147483647 w 1636"/>
              <a:gd name="T9" fmla="*/ 798887906 h 339"/>
              <a:gd name="T10" fmla="*/ 2147483647 w 1636"/>
              <a:gd name="T11" fmla="*/ 456147098 h 339"/>
              <a:gd name="T12" fmla="*/ 2147483647 w 1636"/>
              <a:gd name="T13" fmla="*/ 0 h 3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36"/>
              <a:gd name="T22" fmla="*/ 0 h 339"/>
              <a:gd name="T23" fmla="*/ 1636 w 1636"/>
              <a:gd name="T24" fmla="*/ 339 h 3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36" h="339">
                <a:moveTo>
                  <a:pt x="0" y="49"/>
                </a:moveTo>
                <a:cubicBezTo>
                  <a:pt x="17" y="74"/>
                  <a:pt x="52" y="146"/>
                  <a:pt x="93" y="181"/>
                </a:cubicBezTo>
                <a:cubicBezTo>
                  <a:pt x="134" y="216"/>
                  <a:pt x="170" y="235"/>
                  <a:pt x="245" y="257"/>
                </a:cubicBezTo>
                <a:cubicBezTo>
                  <a:pt x="320" y="279"/>
                  <a:pt x="408" y="300"/>
                  <a:pt x="540" y="310"/>
                </a:cubicBezTo>
                <a:cubicBezTo>
                  <a:pt x="672" y="320"/>
                  <a:pt x="873" y="339"/>
                  <a:pt x="1039" y="317"/>
                </a:cubicBezTo>
                <a:cubicBezTo>
                  <a:pt x="1205" y="295"/>
                  <a:pt x="1440" y="234"/>
                  <a:pt x="1538" y="181"/>
                </a:cubicBezTo>
                <a:cubicBezTo>
                  <a:pt x="1636" y="128"/>
                  <a:pt x="1632" y="64"/>
                  <a:pt x="1628" y="0"/>
                </a:cubicBezTo>
              </a:path>
            </a:pathLst>
          </a:custGeom>
          <a:noFill/>
          <a:ln w="254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91" name="Freeform 23"/>
          <p:cNvSpPr>
            <a:spLocks/>
          </p:cNvSpPr>
          <p:nvPr/>
        </p:nvSpPr>
        <p:spPr bwMode="auto">
          <a:xfrm>
            <a:off x="1476375" y="3322638"/>
            <a:ext cx="2597150" cy="538162"/>
          </a:xfrm>
          <a:custGeom>
            <a:avLst/>
            <a:gdLst>
              <a:gd name="T0" fmla="*/ 0 w 1636"/>
              <a:gd name="T1" fmla="*/ 123486753 h 339"/>
              <a:gd name="T2" fmla="*/ 234375354 w 1636"/>
              <a:gd name="T3" fmla="*/ 456147098 h 339"/>
              <a:gd name="T4" fmla="*/ 617437502 w 1636"/>
              <a:gd name="T5" fmla="*/ 647678726 h 339"/>
              <a:gd name="T6" fmla="*/ 1360884366 w 1636"/>
              <a:gd name="T7" fmla="*/ 781247629 h 339"/>
              <a:gd name="T8" fmla="*/ 2147483647 w 1636"/>
              <a:gd name="T9" fmla="*/ 798887906 h 339"/>
              <a:gd name="T10" fmla="*/ 2147483647 w 1636"/>
              <a:gd name="T11" fmla="*/ 456147098 h 339"/>
              <a:gd name="T12" fmla="*/ 2147483647 w 1636"/>
              <a:gd name="T13" fmla="*/ 0 h 3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36"/>
              <a:gd name="T22" fmla="*/ 0 h 339"/>
              <a:gd name="T23" fmla="*/ 1636 w 1636"/>
              <a:gd name="T24" fmla="*/ 339 h 3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36" h="339">
                <a:moveTo>
                  <a:pt x="0" y="49"/>
                </a:moveTo>
                <a:cubicBezTo>
                  <a:pt x="17" y="74"/>
                  <a:pt x="52" y="146"/>
                  <a:pt x="93" y="181"/>
                </a:cubicBezTo>
                <a:cubicBezTo>
                  <a:pt x="134" y="216"/>
                  <a:pt x="170" y="235"/>
                  <a:pt x="245" y="257"/>
                </a:cubicBezTo>
                <a:cubicBezTo>
                  <a:pt x="320" y="279"/>
                  <a:pt x="408" y="300"/>
                  <a:pt x="540" y="310"/>
                </a:cubicBezTo>
                <a:cubicBezTo>
                  <a:pt x="672" y="320"/>
                  <a:pt x="873" y="339"/>
                  <a:pt x="1039" y="317"/>
                </a:cubicBezTo>
                <a:cubicBezTo>
                  <a:pt x="1205" y="295"/>
                  <a:pt x="1440" y="234"/>
                  <a:pt x="1538" y="181"/>
                </a:cubicBezTo>
                <a:cubicBezTo>
                  <a:pt x="1636" y="128"/>
                  <a:pt x="1632" y="64"/>
                  <a:pt x="1628" y="0"/>
                </a:cubicBezTo>
              </a:path>
            </a:pathLst>
          </a:custGeom>
          <a:noFill/>
          <a:ln w="254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92" name="Freeform 24"/>
          <p:cNvSpPr>
            <a:spLocks/>
          </p:cNvSpPr>
          <p:nvPr/>
        </p:nvSpPr>
        <p:spPr bwMode="auto">
          <a:xfrm>
            <a:off x="3344863" y="4235450"/>
            <a:ext cx="312737" cy="71438"/>
          </a:xfrm>
          <a:custGeom>
            <a:avLst/>
            <a:gdLst>
              <a:gd name="T0" fmla="*/ 0 w 197"/>
              <a:gd name="T1" fmla="*/ 113408630 h 45"/>
              <a:gd name="T2" fmla="*/ 267136152 w 197"/>
              <a:gd name="T3" fmla="*/ 75605216 h 45"/>
              <a:gd name="T4" fmla="*/ 496469238 w 197"/>
              <a:gd name="T5" fmla="*/ 0 h 45"/>
              <a:gd name="T6" fmla="*/ 0 60000 65536"/>
              <a:gd name="T7" fmla="*/ 0 60000 65536"/>
              <a:gd name="T8" fmla="*/ 0 60000 65536"/>
              <a:gd name="T9" fmla="*/ 0 w 197"/>
              <a:gd name="T10" fmla="*/ 0 h 45"/>
              <a:gd name="T11" fmla="*/ 197 w 197"/>
              <a:gd name="T12" fmla="*/ 45 h 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7" h="45">
                <a:moveTo>
                  <a:pt x="0" y="45"/>
                </a:moveTo>
                <a:cubicBezTo>
                  <a:pt x="18" y="43"/>
                  <a:pt x="73" y="37"/>
                  <a:pt x="106" y="30"/>
                </a:cubicBezTo>
                <a:cubicBezTo>
                  <a:pt x="139" y="23"/>
                  <a:pt x="178" y="6"/>
                  <a:pt x="197" y="0"/>
                </a:cubicBezTo>
              </a:path>
            </a:pathLst>
          </a:cu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" name="AutoShape 25"/>
          <p:cNvSpPr>
            <a:spLocks noChangeArrowheads="1"/>
          </p:cNvSpPr>
          <p:nvPr/>
        </p:nvSpPr>
        <p:spPr bwMode="auto">
          <a:xfrm>
            <a:off x="2987675" y="4797425"/>
            <a:ext cx="360363" cy="792163"/>
          </a:xfrm>
          <a:prstGeom prst="curvedLeftArrow">
            <a:avLst>
              <a:gd name="adj1" fmla="val 43965"/>
              <a:gd name="adj2" fmla="val 87929"/>
              <a:gd name="adj3" fmla="val 33333"/>
            </a:avLst>
          </a:prstGeom>
          <a:gradFill rotWithShape="1">
            <a:gsLst>
              <a:gs pos="0">
                <a:srgbClr val="470000"/>
              </a:gs>
              <a:gs pos="100000">
                <a:srgbClr val="9A00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26"/>
          <p:cNvSpPr>
            <a:spLocks noChangeArrowheads="1"/>
          </p:cNvSpPr>
          <p:nvPr/>
        </p:nvSpPr>
        <p:spPr bwMode="auto">
          <a:xfrm flipH="1" flipV="1">
            <a:off x="5867400" y="4724400"/>
            <a:ext cx="360363" cy="792163"/>
          </a:xfrm>
          <a:prstGeom prst="curvedLeftArrow">
            <a:avLst>
              <a:gd name="adj1" fmla="val 43965"/>
              <a:gd name="adj2" fmla="val 87929"/>
              <a:gd name="adj3" fmla="val 33333"/>
            </a:avLst>
          </a:prstGeom>
          <a:gradFill rotWithShape="1">
            <a:gsLst>
              <a:gs pos="0">
                <a:srgbClr val="470000"/>
              </a:gs>
              <a:gs pos="100000">
                <a:srgbClr val="9A00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2124075" y="5373688"/>
            <a:ext cx="935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Zn</a:t>
            </a:r>
            <a:r>
              <a:rPr lang="en-US" sz="2800" b="1" baseline="300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2+</a:t>
            </a:r>
            <a:endParaRPr lang="ru-RU" sz="2800" b="1" dirty="0">
              <a:solidFill>
                <a:srgbClr val="5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6227763" y="5373688"/>
            <a:ext cx="935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</a:t>
            </a:r>
            <a:r>
              <a:rPr lang="en-US" sz="2800" b="1" baseline="300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2+</a:t>
            </a:r>
            <a:endParaRPr lang="ru-RU" dirty="0"/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flipV="1">
            <a:off x="2555875" y="1916113"/>
            <a:ext cx="2663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>
            <a:off x="4932363" y="1916113"/>
            <a:ext cx="16557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1" name="Text Box 35"/>
          <p:cNvSpPr txBox="1">
            <a:spLocks noChangeArrowheads="1"/>
          </p:cNvSpPr>
          <p:nvPr/>
        </p:nvSpPr>
        <p:spPr bwMode="auto">
          <a:xfrm>
            <a:off x="3995738" y="1341438"/>
            <a:ext cx="935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800" b="1" dirty="0" err="1">
                <a:solidFill>
                  <a:srgbClr val="5C0000"/>
                </a:solidFill>
              </a:rPr>
              <a:t>ē</a:t>
            </a:r>
            <a:r>
              <a:rPr lang="ru-RU" sz="2800" dirty="0">
                <a:solidFill>
                  <a:srgbClr val="5C0000"/>
                </a:solidFill>
              </a:rPr>
              <a:t> </a:t>
            </a:r>
          </a:p>
        </p:txBody>
      </p:sp>
      <p:sp>
        <p:nvSpPr>
          <p:cNvPr id="32" name="Text Box 36"/>
          <p:cNvSpPr txBox="1">
            <a:spLocks noChangeArrowheads="1"/>
          </p:cNvSpPr>
          <p:nvPr/>
        </p:nvSpPr>
        <p:spPr bwMode="auto">
          <a:xfrm>
            <a:off x="2339975" y="2852738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Zn</a:t>
            </a:r>
            <a:endParaRPr lang="ru-RU" b="1"/>
          </a:p>
        </p:txBody>
      </p:sp>
      <p:sp>
        <p:nvSpPr>
          <p:cNvPr id="33" name="Text Box 37"/>
          <p:cNvSpPr txBox="1">
            <a:spLocks noChangeArrowheads="1"/>
          </p:cNvSpPr>
          <p:nvPr/>
        </p:nvSpPr>
        <p:spPr bwMode="auto">
          <a:xfrm>
            <a:off x="6372225" y="2924175"/>
            <a:ext cx="649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Cu</a:t>
            </a:r>
            <a:endParaRPr lang="ru-RU" b="1"/>
          </a:p>
        </p:txBody>
      </p:sp>
      <p:sp>
        <p:nvSpPr>
          <p:cNvPr id="34" name="Oval 39"/>
          <p:cNvSpPr>
            <a:spLocks noChangeArrowheads="1"/>
          </p:cNvSpPr>
          <p:nvPr/>
        </p:nvSpPr>
        <p:spPr bwMode="auto">
          <a:xfrm>
            <a:off x="1187450" y="2060575"/>
            <a:ext cx="576263" cy="56515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Text Box 40"/>
          <p:cNvSpPr txBox="1">
            <a:spLocks noChangeArrowheads="1"/>
          </p:cNvSpPr>
          <p:nvPr/>
        </p:nvSpPr>
        <p:spPr bwMode="auto">
          <a:xfrm>
            <a:off x="1258888" y="1844675"/>
            <a:ext cx="576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_</a:t>
            </a:r>
            <a:endParaRPr lang="ru-RU" sz="3200"/>
          </a:p>
        </p:txBody>
      </p:sp>
      <p:sp>
        <p:nvSpPr>
          <p:cNvPr id="36" name="Oval 42"/>
          <p:cNvSpPr>
            <a:spLocks noChangeArrowheads="1"/>
          </p:cNvSpPr>
          <p:nvPr/>
        </p:nvSpPr>
        <p:spPr bwMode="auto">
          <a:xfrm>
            <a:off x="7308850" y="2060575"/>
            <a:ext cx="576263" cy="56515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Text Box 43"/>
          <p:cNvSpPr txBox="1">
            <a:spLocks noChangeArrowheads="1"/>
          </p:cNvSpPr>
          <p:nvPr/>
        </p:nvSpPr>
        <p:spPr bwMode="auto">
          <a:xfrm>
            <a:off x="7380288" y="2060575"/>
            <a:ext cx="576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+</a:t>
            </a:r>
            <a:endParaRPr lang="ru-RU" sz="3200" b="1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2266950" y="6140450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ZnSO</a:t>
            </a:r>
            <a:r>
              <a:rPr lang="en-US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endParaRPr lang="ru-RU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Text Box 45"/>
          <p:cNvSpPr txBox="1">
            <a:spLocks noChangeArrowheads="1"/>
          </p:cNvSpPr>
          <p:nvPr/>
        </p:nvSpPr>
        <p:spPr bwMode="auto">
          <a:xfrm>
            <a:off x="5940425" y="6140450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CuSO</a:t>
            </a:r>
            <a:r>
              <a:rPr lang="en-US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endParaRPr lang="ru-RU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" name="Text Box 46"/>
          <p:cNvSpPr txBox="1">
            <a:spLocks noChangeArrowheads="1"/>
          </p:cNvSpPr>
          <p:nvPr/>
        </p:nvSpPr>
        <p:spPr bwMode="auto">
          <a:xfrm>
            <a:off x="4211638" y="2781300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KCl</a:t>
            </a:r>
            <a:endParaRPr lang="ru-RU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" name="Text Box 47"/>
          <p:cNvSpPr txBox="1">
            <a:spLocks noChangeArrowheads="1"/>
          </p:cNvSpPr>
          <p:nvPr/>
        </p:nvSpPr>
        <p:spPr bwMode="auto">
          <a:xfrm>
            <a:off x="179388" y="333375"/>
            <a:ext cx="8785225" cy="768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94100" indent="-3594100">
              <a:spcBef>
                <a:spcPct val="50000"/>
              </a:spcBef>
              <a:defRPr/>
            </a:pPr>
            <a:r>
              <a:rPr lang="ru-RU" sz="2200" dirty="0"/>
              <a:t>Роль солевого мостика: 	- препятствует смешению растворов;</a:t>
            </a:r>
            <a:br>
              <a:rPr lang="ru-RU" sz="2200" dirty="0"/>
            </a:br>
            <a:r>
              <a:rPr lang="ru-RU" sz="2200" b="1" dirty="0"/>
              <a:t>-</a:t>
            </a:r>
            <a:r>
              <a:rPr lang="ru-RU" sz="2200" dirty="0"/>
              <a:t> способствует сообщению растворов.</a:t>
            </a:r>
          </a:p>
        </p:txBody>
      </p:sp>
      <p:sp>
        <p:nvSpPr>
          <p:cNvPr id="43" name="Line 49"/>
          <p:cNvSpPr>
            <a:spLocks noChangeShapeType="1"/>
          </p:cNvSpPr>
          <p:nvPr/>
        </p:nvSpPr>
        <p:spPr bwMode="auto">
          <a:xfrm flipV="1">
            <a:off x="2555875" y="1916113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" name="Line 50"/>
          <p:cNvSpPr>
            <a:spLocks noChangeShapeType="1"/>
          </p:cNvSpPr>
          <p:nvPr/>
        </p:nvSpPr>
        <p:spPr bwMode="auto">
          <a:xfrm flipV="1">
            <a:off x="6588125" y="1916113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7" grpId="0" animBg="1"/>
      <p:bldP spid="23" grpId="0" animBg="1"/>
      <p:bldP spid="24" grpId="0" animBg="1"/>
      <p:bldP spid="28" grpId="0" animBg="1"/>
      <p:bldP spid="29" grpId="0" animBg="1"/>
      <p:bldP spid="31" grpId="0"/>
      <p:bldP spid="34" grpId="0" animBg="1"/>
      <p:bldP spid="36" grpId="0" animBg="1"/>
      <p:bldP spid="37" grpId="0" build="allAtOnce"/>
      <p:bldP spid="38" grpId="0"/>
      <p:bldP spid="39" grpId="0"/>
      <p:bldP spid="41" grpId="0" animBg="1"/>
      <p:bldP spid="41" grpId="1" animBg="1"/>
      <p:bldP spid="43" grpId="0" animBg="1"/>
      <p:bldP spid="4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DB1173-326D-4B7C-B04F-D65456927958}" type="slidenum">
              <a:rPr lang="ru-RU"/>
              <a:pPr>
                <a:defRPr/>
              </a:pPr>
              <a:t>34</a:t>
            </a:fld>
            <a:endParaRPr lang="ru-RU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>
          <a:xfrm>
            <a:off x="323850" y="188913"/>
            <a:ext cx="5976938" cy="647700"/>
          </a:xfrm>
          <a:prstGeom prst="rect">
            <a:avLst/>
          </a:prstGeom>
          <a:noFill/>
          <a:ln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Условная запись ГЭ: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11188" y="836613"/>
            <a:ext cx="81375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5C0000"/>
                </a:solidFill>
              </a:rPr>
              <a:t>(-)     Zn │ ZnSO</a:t>
            </a:r>
            <a:r>
              <a:rPr lang="en-US" sz="2800" b="1" baseline="-25000">
                <a:solidFill>
                  <a:srgbClr val="5C0000"/>
                </a:solidFill>
              </a:rPr>
              <a:t>4</a:t>
            </a:r>
            <a:r>
              <a:rPr lang="en-US" sz="2800" b="1">
                <a:solidFill>
                  <a:srgbClr val="5C0000"/>
                </a:solidFill>
              </a:rPr>
              <a:t> ││ CuSO</a:t>
            </a:r>
            <a:r>
              <a:rPr lang="en-US" sz="2800" b="1" baseline="-25000">
                <a:solidFill>
                  <a:srgbClr val="5C0000"/>
                </a:solidFill>
              </a:rPr>
              <a:t>4 </a:t>
            </a:r>
            <a:r>
              <a:rPr lang="en-US" sz="2800" b="1">
                <a:solidFill>
                  <a:srgbClr val="5C0000"/>
                </a:solidFill>
              </a:rPr>
              <a:t>│ Cu    (+)</a:t>
            </a:r>
            <a:endParaRPr lang="ru-RU" sz="2800" b="1">
              <a:solidFill>
                <a:srgbClr val="5C0000"/>
              </a:solidFill>
            </a:endParaRPr>
          </a:p>
          <a:p>
            <a:pPr algn="ctr"/>
            <a:endParaRPr lang="ru-RU" sz="800" b="1">
              <a:solidFill>
                <a:srgbClr val="5C0000"/>
              </a:solidFill>
            </a:endParaRPr>
          </a:p>
          <a:p>
            <a:pPr algn="ctr"/>
            <a:r>
              <a:rPr lang="ru-RU" sz="2800" b="1"/>
              <a:t>и л и</a:t>
            </a:r>
          </a:p>
          <a:p>
            <a:pPr algn="ctr"/>
            <a:endParaRPr lang="ru-RU" sz="800" b="1"/>
          </a:p>
          <a:p>
            <a:pPr algn="ctr"/>
            <a:r>
              <a:rPr lang="en-US" sz="2800" b="1">
                <a:solidFill>
                  <a:srgbClr val="5C0000"/>
                </a:solidFill>
              </a:rPr>
              <a:t>Zn │ Zn</a:t>
            </a:r>
            <a:r>
              <a:rPr lang="ru-RU" sz="2800" b="1" baseline="30000">
                <a:solidFill>
                  <a:srgbClr val="5C0000"/>
                </a:solidFill>
              </a:rPr>
              <a:t>2+</a:t>
            </a:r>
            <a:r>
              <a:rPr lang="en-US" sz="2800" b="1">
                <a:solidFill>
                  <a:srgbClr val="5C0000"/>
                </a:solidFill>
              </a:rPr>
              <a:t> ││ Cu</a:t>
            </a:r>
            <a:r>
              <a:rPr lang="ru-RU" sz="2800" b="1" baseline="30000">
                <a:solidFill>
                  <a:srgbClr val="5C0000"/>
                </a:solidFill>
              </a:rPr>
              <a:t>2+</a:t>
            </a:r>
            <a:r>
              <a:rPr lang="en-US" sz="2800" b="1" baseline="-25000">
                <a:solidFill>
                  <a:srgbClr val="5C0000"/>
                </a:solidFill>
              </a:rPr>
              <a:t> </a:t>
            </a:r>
            <a:r>
              <a:rPr lang="en-US" sz="2800" b="1">
                <a:solidFill>
                  <a:srgbClr val="5C0000"/>
                </a:solidFill>
              </a:rPr>
              <a:t>│ Cu</a:t>
            </a:r>
            <a:endParaRPr lang="ru-RU" sz="2800" b="1">
              <a:solidFill>
                <a:srgbClr val="5C0000"/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843213" y="3141663"/>
            <a:ext cx="3600450" cy="646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/>
              <a:t>(-) </a:t>
            </a:r>
            <a:r>
              <a:rPr lang="ru-RU" b="1"/>
              <a:t>  </a:t>
            </a:r>
            <a:r>
              <a:rPr lang="en-US" sz="2800" b="1"/>
              <a:t>Zn</a:t>
            </a:r>
            <a:r>
              <a:rPr lang="en-US" sz="2800" b="1" baseline="30000"/>
              <a:t>o</a:t>
            </a:r>
            <a:r>
              <a:rPr lang="en-US" sz="2800" b="1"/>
              <a:t> - 2</a:t>
            </a:r>
            <a:r>
              <a:rPr lang="pt-BR" sz="2800" b="1"/>
              <a:t>ē →</a:t>
            </a:r>
            <a:r>
              <a:rPr lang="ru-RU" sz="2800" b="1"/>
              <a:t> </a:t>
            </a:r>
            <a:r>
              <a:rPr lang="en-US" sz="2800" b="1"/>
              <a:t>Zn</a:t>
            </a:r>
            <a:r>
              <a:rPr lang="en-US" sz="2800" b="1" baseline="30000"/>
              <a:t>2+</a:t>
            </a:r>
            <a:endParaRPr lang="ru-RU" sz="2800" b="1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>
          <a:xfrm>
            <a:off x="395288" y="2636838"/>
            <a:ext cx="8353425" cy="720725"/>
          </a:xfrm>
          <a:prstGeom prst="rect">
            <a:avLst/>
          </a:prstGeom>
          <a:noFill/>
          <a:ln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Реакции, протекающие на электродах: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771775" y="3933825"/>
            <a:ext cx="3492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 </a:t>
            </a:r>
            <a:r>
              <a:rPr lang="ru-RU" sz="3600" b="1"/>
              <a:t>(+)</a:t>
            </a:r>
            <a:r>
              <a:rPr lang="ru-RU" sz="2800" b="1"/>
              <a:t> </a:t>
            </a:r>
            <a:r>
              <a:rPr lang="en-US" sz="2800" b="1"/>
              <a:t>Cu</a:t>
            </a:r>
            <a:r>
              <a:rPr lang="ru-RU" sz="2800" b="1" baseline="30000"/>
              <a:t>2+</a:t>
            </a:r>
            <a:r>
              <a:rPr lang="en-US" sz="2800" b="1"/>
              <a:t> + 2</a:t>
            </a:r>
            <a:r>
              <a:rPr lang="pt-BR" sz="2800" b="1"/>
              <a:t>ē →</a:t>
            </a:r>
            <a:r>
              <a:rPr lang="ru-RU" sz="2800" b="1"/>
              <a:t> </a:t>
            </a:r>
            <a:r>
              <a:rPr lang="en-US" sz="2800" b="1"/>
              <a:t>Cu</a:t>
            </a:r>
            <a:r>
              <a:rPr lang="ru-RU" sz="2800" b="1" baseline="30000"/>
              <a:t>о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68313" y="4581525"/>
            <a:ext cx="7559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002060"/>
                </a:solidFill>
                <a:latin typeface="+mj-lt"/>
              </a:rPr>
              <a:t>Суммарная </a:t>
            </a:r>
            <a:r>
              <a:rPr lang="ru-RU" sz="3200" dirty="0" err="1">
                <a:solidFill>
                  <a:srgbClr val="002060"/>
                </a:solidFill>
                <a:latin typeface="+mj-lt"/>
              </a:rPr>
              <a:t>токообразующая</a:t>
            </a:r>
            <a:r>
              <a:rPr lang="ru-RU" sz="3200" dirty="0">
                <a:solidFill>
                  <a:srgbClr val="002060"/>
                </a:solidFill>
                <a:latin typeface="+mj-lt"/>
              </a:rPr>
              <a:t> реакция: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84213" y="5229225"/>
            <a:ext cx="7920037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		</a:t>
            </a:r>
            <a:r>
              <a:rPr lang="en-US" sz="2800" b="1"/>
              <a:t>Zn</a:t>
            </a:r>
            <a:r>
              <a:rPr lang="en-US" sz="2800" b="1" baseline="30000"/>
              <a:t>o</a:t>
            </a:r>
            <a:r>
              <a:rPr lang="en-US" sz="2800" b="1"/>
              <a:t> + Cu</a:t>
            </a:r>
            <a:r>
              <a:rPr lang="en-US" sz="2800" b="1" baseline="30000"/>
              <a:t>2+ </a:t>
            </a:r>
            <a:r>
              <a:rPr lang="pt-BR" sz="2800" b="1"/>
              <a:t>→ Zn</a:t>
            </a:r>
            <a:r>
              <a:rPr lang="pt-BR" sz="2800" b="1" baseline="30000"/>
              <a:t>2+</a:t>
            </a:r>
            <a:r>
              <a:rPr lang="pt-BR" sz="2800" b="1"/>
              <a:t> + Cu</a:t>
            </a:r>
            <a:r>
              <a:rPr lang="pt-BR" sz="2800" b="1" baseline="30000"/>
              <a:t>o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или</a:t>
            </a:r>
            <a:r>
              <a:rPr lang="en-US" sz="2000" b="1"/>
              <a:t>                </a:t>
            </a:r>
            <a:r>
              <a:rPr lang="ru-RU" sz="2800" b="1"/>
              <a:t> </a:t>
            </a:r>
            <a:r>
              <a:rPr lang="en-US" sz="2800" b="1"/>
              <a:t>Zn + CuSO</a:t>
            </a:r>
            <a:r>
              <a:rPr lang="en-US" sz="2800" b="1" baseline="-25000"/>
              <a:t>4</a:t>
            </a:r>
            <a:r>
              <a:rPr lang="en-US" sz="2800" b="1"/>
              <a:t> </a:t>
            </a:r>
            <a:r>
              <a:rPr lang="pt-BR" sz="2800" b="1"/>
              <a:t>→ ZnSO</a:t>
            </a:r>
            <a:r>
              <a:rPr lang="pt-BR" sz="2800" b="1" baseline="-25000"/>
              <a:t>4</a:t>
            </a:r>
            <a:r>
              <a:rPr lang="pt-BR" sz="2800" b="1"/>
              <a:t> + Cu</a:t>
            </a:r>
            <a:endParaRPr lang="ru-RU" sz="2800" b="1"/>
          </a:p>
        </p:txBody>
      </p:sp>
      <p:grpSp>
        <p:nvGrpSpPr>
          <p:cNvPr id="45" name="Группа 44"/>
          <p:cNvGrpSpPr>
            <a:grpSpLocks/>
          </p:cNvGrpSpPr>
          <p:nvPr/>
        </p:nvGrpSpPr>
        <p:grpSpPr bwMode="auto">
          <a:xfrm>
            <a:off x="1187450" y="1557338"/>
            <a:ext cx="6769100" cy="4751387"/>
            <a:chOff x="1187450" y="1844675"/>
            <a:chExt cx="6769100" cy="4752677"/>
          </a:xfrm>
        </p:grpSpPr>
        <p:sp>
          <p:nvSpPr>
            <p:cNvPr id="46" name="AutoShape 6"/>
            <p:cNvSpPr>
              <a:spLocks noChangeArrowheads="1"/>
            </p:cNvSpPr>
            <p:nvPr/>
          </p:nvSpPr>
          <p:spPr bwMode="auto">
            <a:xfrm>
              <a:off x="1476375" y="2997513"/>
              <a:ext cx="2590800" cy="3167922"/>
            </a:xfrm>
            <a:prstGeom prst="can">
              <a:avLst>
                <a:gd name="adj" fmla="val 30576"/>
              </a:avLst>
            </a:prstGeom>
            <a:solidFill>
              <a:srgbClr val="CBE1FB"/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706" name="Line 7"/>
            <p:cNvSpPr>
              <a:spLocks noChangeShapeType="1"/>
            </p:cNvSpPr>
            <p:nvPr/>
          </p:nvSpPr>
          <p:spPr bwMode="auto">
            <a:xfrm>
              <a:off x="1476375" y="3429000"/>
              <a:ext cx="0" cy="2305050"/>
            </a:xfrm>
            <a:prstGeom prst="line">
              <a:avLst/>
            </a:prstGeom>
            <a:noFill/>
            <a:ln w="254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Oval 8"/>
            <p:cNvSpPr>
              <a:spLocks noChangeArrowheads="1"/>
            </p:cNvSpPr>
            <p:nvPr/>
          </p:nvSpPr>
          <p:spPr bwMode="auto">
            <a:xfrm>
              <a:off x="1476375" y="5300013"/>
              <a:ext cx="2590800" cy="86542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708" name="Oval 9"/>
            <p:cNvSpPr>
              <a:spLocks noChangeArrowheads="1"/>
            </p:cNvSpPr>
            <p:nvPr/>
          </p:nvSpPr>
          <p:spPr bwMode="auto">
            <a:xfrm>
              <a:off x="1476375" y="2997200"/>
              <a:ext cx="2590800" cy="865188"/>
            </a:xfrm>
            <a:prstGeom prst="ellipse">
              <a:avLst/>
            </a:prstGeom>
            <a:noFill/>
            <a:ln w="19050">
              <a:solidFill>
                <a:srgbClr val="666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7709" name="Oval 10"/>
            <p:cNvSpPr>
              <a:spLocks noChangeArrowheads="1"/>
            </p:cNvSpPr>
            <p:nvPr/>
          </p:nvSpPr>
          <p:spPr bwMode="auto">
            <a:xfrm>
              <a:off x="1476375" y="3500438"/>
              <a:ext cx="2590800" cy="865187"/>
            </a:xfrm>
            <a:prstGeom prst="ellipse">
              <a:avLst/>
            </a:prstGeom>
            <a:gradFill rotWithShape="1">
              <a:gsLst>
                <a:gs pos="0">
                  <a:srgbClr val="5F9193"/>
                </a:gs>
                <a:gs pos="50000">
                  <a:srgbClr val="8AD1D4"/>
                </a:gs>
                <a:gs pos="100000">
                  <a:srgbClr val="A5F8FD"/>
                </a:gs>
              </a:gsLst>
              <a:lin ang="0" scaled="1"/>
            </a:gradFill>
            <a:ln w="12700" cap="rnd">
              <a:solidFill>
                <a:srgbClr val="666699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AutoShape 11"/>
            <p:cNvSpPr>
              <a:spLocks noChangeArrowheads="1"/>
            </p:cNvSpPr>
            <p:nvPr/>
          </p:nvSpPr>
          <p:spPr bwMode="auto">
            <a:xfrm flipH="1">
              <a:off x="2266950" y="2565596"/>
              <a:ext cx="649288" cy="2518459"/>
            </a:xfrm>
            <a:prstGeom prst="cube">
              <a:avLst>
                <a:gd name="adj" fmla="val 25000"/>
              </a:avLst>
            </a:prstGeom>
            <a:solidFill>
              <a:schemeClr val="bg2">
                <a:lumMod val="75000"/>
              </a:schemeClr>
            </a:solidFill>
            <a:ln w="12700" cap="rnd">
              <a:solidFill>
                <a:srgbClr val="993300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711" name="Freeform 12"/>
            <p:cNvSpPr>
              <a:spLocks/>
            </p:cNvSpPr>
            <p:nvPr/>
          </p:nvSpPr>
          <p:spPr bwMode="auto">
            <a:xfrm>
              <a:off x="2051050" y="4292600"/>
              <a:ext cx="649288" cy="73025"/>
            </a:xfrm>
            <a:custGeom>
              <a:avLst/>
              <a:gdLst>
                <a:gd name="T0" fmla="*/ 0 w 409"/>
                <a:gd name="T1" fmla="*/ 0 h 46"/>
                <a:gd name="T2" fmla="*/ 239415850 w 409"/>
                <a:gd name="T3" fmla="*/ 42843448 h 46"/>
                <a:gd name="T4" fmla="*/ 526713897 w 409"/>
                <a:gd name="T5" fmla="*/ 80644998 h 46"/>
                <a:gd name="T6" fmla="*/ 1030745583 w 409"/>
                <a:gd name="T7" fmla="*/ 115927199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46"/>
                <a:gd name="T14" fmla="*/ 409 w 409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46">
                  <a:moveTo>
                    <a:pt x="0" y="0"/>
                  </a:moveTo>
                  <a:cubicBezTo>
                    <a:pt x="16" y="3"/>
                    <a:pt x="60" y="12"/>
                    <a:pt x="95" y="17"/>
                  </a:cubicBezTo>
                  <a:cubicBezTo>
                    <a:pt x="130" y="22"/>
                    <a:pt x="157" y="27"/>
                    <a:pt x="209" y="32"/>
                  </a:cubicBezTo>
                  <a:cubicBezTo>
                    <a:pt x="261" y="37"/>
                    <a:pt x="367" y="43"/>
                    <a:pt x="409" y="46"/>
                  </a:cubicBezTo>
                </a:path>
              </a:pathLst>
            </a:custGeom>
            <a:noFill/>
            <a:ln w="12700" cap="rnd">
              <a:solidFill>
                <a:srgbClr val="9CD8E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2" name="Freeform 13"/>
            <p:cNvSpPr>
              <a:spLocks/>
            </p:cNvSpPr>
            <p:nvPr/>
          </p:nvSpPr>
          <p:spPr bwMode="auto">
            <a:xfrm>
              <a:off x="3348038" y="4221163"/>
              <a:ext cx="328612" cy="76200"/>
            </a:xfrm>
            <a:custGeom>
              <a:avLst/>
              <a:gdLst>
                <a:gd name="T0" fmla="*/ 0 w 207"/>
                <a:gd name="T1" fmla="*/ 120967511 h 48"/>
                <a:gd name="T2" fmla="*/ 272176480 w 207"/>
                <a:gd name="T3" fmla="*/ 68043428 h 48"/>
                <a:gd name="T4" fmla="*/ 521670801 w 207"/>
                <a:gd name="T5" fmla="*/ 0 h 48"/>
                <a:gd name="T6" fmla="*/ 0 60000 65536"/>
                <a:gd name="T7" fmla="*/ 0 60000 65536"/>
                <a:gd name="T8" fmla="*/ 0 60000 65536"/>
                <a:gd name="T9" fmla="*/ 0 w 207"/>
                <a:gd name="T10" fmla="*/ 0 h 48"/>
                <a:gd name="T11" fmla="*/ 207 w 207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7" h="48">
                  <a:moveTo>
                    <a:pt x="0" y="48"/>
                  </a:moveTo>
                  <a:cubicBezTo>
                    <a:pt x="18" y="44"/>
                    <a:pt x="74" y="35"/>
                    <a:pt x="108" y="27"/>
                  </a:cubicBezTo>
                  <a:cubicBezTo>
                    <a:pt x="142" y="19"/>
                    <a:pt x="187" y="6"/>
                    <a:pt x="207" y="0"/>
                  </a:cubicBezTo>
                </a:path>
              </a:pathLst>
            </a:custGeom>
            <a:noFill/>
            <a:ln w="19050" cap="rnd">
              <a:solidFill>
                <a:srgbClr val="969696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AutoShape 14"/>
            <p:cNvSpPr>
              <a:spLocks noChangeArrowheads="1"/>
            </p:cNvSpPr>
            <p:nvPr/>
          </p:nvSpPr>
          <p:spPr bwMode="auto">
            <a:xfrm flipH="1">
              <a:off x="5076825" y="2997513"/>
              <a:ext cx="2590800" cy="3167922"/>
            </a:xfrm>
            <a:prstGeom prst="can">
              <a:avLst>
                <a:gd name="adj" fmla="val 30576"/>
              </a:avLst>
            </a:prstGeom>
            <a:solidFill>
              <a:srgbClr val="CBE1FB"/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Oval 15"/>
            <p:cNvSpPr>
              <a:spLocks noChangeArrowheads="1"/>
            </p:cNvSpPr>
            <p:nvPr/>
          </p:nvSpPr>
          <p:spPr bwMode="auto">
            <a:xfrm flipH="1">
              <a:off x="5076825" y="5300013"/>
              <a:ext cx="2590800" cy="86542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Oval 16"/>
            <p:cNvSpPr>
              <a:spLocks noChangeArrowheads="1"/>
            </p:cNvSpPr>
            <p:nvPr/>
          </p:nvSpPr>
          <p:spPr bwMode="auto">
            <a:xfrm flipH="1">
              <a:off x="5076825" y="2997513"/>
              <a:ext cx="2590800" cy="865422"/>
            </a:xfrm>
            <a:prstGeom prst="ellipse">
              <a:avLst/>
            </a:prstGeom>
            <a:solidFill>
              <a:srgbClr val="C8E9FE"/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Oval 17"/>
            <p:cNvSpPr>
              <a:spLocks noChangeArrowheads="1"/>
            </p:cNvSpPr>
            <p:nvPr/>
          </p:nvSpPr>
          <p:spPr bwMode="auto">
            <a:xfrm>
              <a:off x="5076825" y="3500887"/>
              <a:ext cx="2590800" cy="865423"/>
            </a:xfrm>
            <a:prstGeom prst="ellipse">
              <a:avLst/>
            </a:prstGeom>
            <a:gradFill flip="none" rotWithShape="1">
              <a:gsLst>
                <a:gs pos="0">
                  <a:srgbClr val="ABF3F7">
                    <a:shade val="30000"/>
                    <a:satMod val="115000"/>
                  </a:srgbClr>
                </a:gs>
                <a:gs pos="50000">
                  <a:srgbClr val="ABF3F7">
                    <a:shade val="67500"/>
                    <a:satMod val="115000"/>
                  </a:srgbClr>
                </a:gs>
                <a:gs pos="100000">
                  <a:srgbClr val="ABF3F7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AutoShape 18"/>
            <p:cNvSpPr>
              <a:spLocks noChangeArrowheads="1"/>
            </p:cNvSpPr>
            <p:nvPr/>
          </p:nvSpPr>
          <p:spPr bwMode="auto">
            <a:xfrm flipH="1">
              <a:off x="6300788" y="2637052"/>
              <a:ext cx="649287" cy="2518459"/>
            </a:xfrm>
            <a:prstGeom prst="cube">
              <a:avLst>
                <a:gd name="adj" fmla="val 25000"/>
              </a:avLst>
            </a:prstGeom>
            <a:solidFill>
              <a:schemeClr val="bg2">
                <a:lumMod val="75000"/>
              </a:schemeClr>
            </a:solidFill>
            <a:ln w="12700" cap="rnd">
              <a:solidFill>
                <a:srgbClr val="993300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718" name="Freeform 19"/>
            <p:cNvSpPr>
              <a:spLocks/>
            </p:cNvSpPr>
            <p:nvPr/>
          </p:nvSpPr>
          <p:spPr bwMode="auto">
            <a:xfrm>
              <a:off x="3348038" y="2636838"/>
              <a:ext cx="2378075" cy="2089150"/>
            </a:xfrm>
            <a:custGeom>
              <a:avLst/>
              <a:gdLst>
                <a:gd name="T0" fmla="*/ 27722516 w 1498"/>
                <a:gd name="T1" fmla="*/ 2147483647 h 1316"/>
                <a:gd name="T2" fmla="*/ 30241878 w 1498"/>
                <a:gd name="T3" fmla="*/ 2147483647 h 1316"/>
                <a:gd name="T4" fmla="*/ 37801550 w 1498"/>
                <a:gd name="T5" fmla="*/ 2147483647 h 1316"/>
                <a:gd name="T6" fmla="*/ 37801550 w 1498"/>
                <a:gd name="T7" fmla="*/ 2147483647 h 1316"/>
                <a:gd name="T8" fmla="*/ 37801550 w 1498"/>
                <a:gd name="T9" fmla="*/ 1925399454 h 1316"/>
                <a:gd name="T10" fmla="*/ 22682199 w 1498"/>
                <a:gd name="T11" fmla="*/ 1479332360 h 1316"/>
                <a:gd name="T12" fmla="*/ 7559676 w 1498"/>
                <a:gd name="T13" fmla="*/ 556953729 h 1316"/>
                <a:gd name="T14" fmla="*/ 15120939 w 1498"/>
                <a:gd name="T15" fmla="*/ 360383103 h 1316"/>
                <a:gd name="T16" fmla="*/ 128527183 w 1498"/>
                <a:gd name="T17" fmla="*/ 163810939 h 1316"/>
                <a:gd name="T18" fmla="*/ 287297818 w 1498"/>
                <a:gd name="T19" fmla="*/ 80644995 h 1316"/>
                <a:gd name="T20" fmla="*/ 567034376 w 1498"/>
                <a:gd name="T21" fmla="*/ 27720927 h 1316"/>
                <a:gd name="T22" fmla="*/ 1202113743 w 1498"/>
                <a:gd name="T23" fmla="*/ 5040312 h 1316"/>
                <a:gd name="T24" fmla="*/ 2147483647 w 1498"/>
                <a:gd name="T25" fmla="*/ 12601573 h 1316"/>
                <a:gd name="T26" fmla="*/ 2147483647 w 1498"/>
                <a:gd name="T27" fmla="*/ 12601573 h 1316"/>
                <a:gd name="T28" fmla="*/ 2147483647 w 1498"/>
                <a:gd name="T29" fmla="*/ 126007815 h 1316"/>
                <a:gd name="T30" fmla="*/ 2147483647 w 1498"/>
                <a:gd name="T31" fmla="*/ 246975320 h 1316"/>
                <a:gd name="T32" fmla="*/ 2147483647 w 1498"/>
                <a:gd name="T33" fmla="*/ 549394057 h 1316"/>
                <a:gd name="T34" fmla="*/ 2147483647 w 1498"/>
                <a:gd name="T35" fmla="*/ 1018143144 h 1316"/>
                <a:gd name="T36" fmla="*/ 2147483647 w 1498"/>
                <a:gd name="T37" fmla="*/ 1517133896 h 1316"/>
                <a:gd name="T38" fmla="*/ 2147483647 w 1498"/>
                <a:gd name="T39" fmla="*/ 2147483647 h 1316"/>
                <a:gd name="T40" fmla="*/ 2147483647 w 1498"/>
                <a:gd name="T41" fmla="*/ 2147483647 h 1316"/>
                <a:gd name="T42" fmla="*/ 2147483647 w 1498"/>
                <a:gd name="T43" fmla="*/ 2147483647 h 1316"/>
                <a:gd name="T44" fmla="*/ 2147483647 w 1498"/>
                <a:gd name="T45" fmla="*/ 2147483647 h 1316"/>
                <a:gd name="T46" fmla="*/ 2147483647 w 1498"/>
                <a:gd name="T47" fmla="*/ 2147483647 h 1316"/>
                <a:gd name="T48" fmla="*/ 2147483647 w 1498"/>
                <a:gd name="T49" fmla="*/ 2147483647 h 1316"/>
                <a:gd name="T50" fmla="*/ 2147483647 w 1498"/>
                <a:gd name="T51" fmla="*/ 2147483647 h 1316"/>
                <a:gd name="T52" fmla="*/ 2147483647 w 1498"/>
                <a:gd name="T53" fmla="*/ 1557456382 h 1316"/>
                <a:gd name="T54" fmla="*/ 2147483647 w 1498"/>
                <a:gd name="T55" fmla="*/ 640119648 h 1316"/>
                <a:gd name="T56" fmla="*/ 2147483647 w 1498"/>
                <a:gd name="T57" fmla="*/ 413305571 h 1316"/>
                <a:gd name="T58" fmla="*/ 2147483647 w 1498"/>
                <a:gd name="T59" fmla="*/ 322579980 h 1316"/>
                <a:gd name="T60" fmla="*/ 2147483647 w 1498"/>
                <a:gd name="T61" fmla="*/ 330141239 h 1316"/>
                <a:gd name="T62" fmla="*/ 2147483647 w 1498"/>
                <a:gd name="T63" fmla="*/ 322579980 h 1316"/>
                <a:gd name="T64" fmla="*/ 1602819249 w 1498"/>
                <a:gd name="T65" fmla="*/ 330141239 h 1316"/>
                <a:gd name="T66" fmla="*/ 551913444 w 1498"/>
                <a:gd name="T67" fmla="*/ 360383103 h 1316"/>
                <a:gd name="T68" fmla="*/ 453628176 w 1498"/>
                <a:gd name="T69" fmla="*/ 481349070 h 1316"/>
                <a:gd name="T70" fmla="*/ 461189436 w 1498"/>
                <a:gd name="T71" fmla="*/ 806449899 h 1316"/>
                <a:gd name="T72" fmla="*/ 468749108 w 1498"/>
                <a:gd name="T73" fmla="*/ 1464211429 h 1316"/>
                <a:gd name="T74" fmla="*/ 498990973 w 1498"/>
                <a:gd name="T75" fmla="*/ 2147483647 h 1316"/>
                <a:gd name="T76" fmla="*/ 481349092 w 1498"/>
                <a:gd name="T77" fmla="*/ 2147483647 h 1316"/>
                <a:gd name="T78" fmla="*/ 355342808 w 1498"/>
                <a:gd name="T79" fmla="*/ 2147483647 h 1316"/>
                <a:gd name="T80" fmla="*/ 234375348 w 1498"/>
                <a:gd name="T81" fmla="*/ 2147483647 h 1316"/>
                <a:gd name="T82" fmla="*/ 68043428 w 1498"/>
                <a:gd name="T83" fmla="*/ 2147483647 h 1316"/>
                <a:gd name="T84" fmla="*/ 30241878 w 1498"/>
                <a:gd name="T85" fmla="*/ 2147483647 h 1316"/>
                <a:gd name="T86" fmla="*/ 27722516 w 1498"/>
                <a:gd name="T87" fmla="*/ 2147483647 h 13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98"/>
                <a:gd name="T133" fmla="*/ 0 h 1316"/>
                <a:gd name="T134" fmla="*/ 1498 w 1498"/>
                <a:gd name="T135" fmla="*/ 1316 h 131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98" h="1316">
                  <a:moveTo>
                    <a:pt x="11" y="1225"/>
                  </a:moveTo>
                  <a:cubicBezTo>
                    <a:pt x="15" y="1180"/>
                    <a:pt x="15" y="1220"/>
                    <a:pt x="12" y="1157"/>
                  </a:cubicBezTo>
                  <a:cubicBezTo>
                    <a:pt x="15" y="1061"/>
                    <a:pt x="2" y="1107"/>
                    <a:pt x="15" y="1064"/>
                  </a:cubicBezTo>
                  <a:cubicBezTo>
                    <a:pt x="18" y="1022"/>
                    <a:pt x="11" y="1033"/>
                    <a:pt x="15" y="965"/>
                  </a:cubicBezTo>
                  <a:cubicBezTo>
                    <a:pt x="20" y="924"/>
                    <a:pt x="16" y="827"/>
                    <a:pt x="15" y="764"/>
                  </a:cubicBezTo>
                  <a:cubicBezTo>
                    <a:pt x="14" y="701"/>
                    <a:pt x="11" y="677"/>
                    <a:pt x="9" y="587"/>
                  </a:cubicBezTo>
                  <a:cubicBezTo>
                    <a:pt x="6" y="501"/>
                    <a:pt x="9" y="554"/>
                    <a:pt x="3" y="221"/>
                  </a:cubicBezTo>
                  <a:cubicBezTo>
                    <a:pt x="4" y="121"/>
                    <a:pt x="0" y="164"/>
                    <a:pt x="6" y="143"/>
                  </a:cubicBezTo>
                  <a:cubicBezTo>
                    <a:pt x="14" y="117"/>
                    <a:pt x="33" y="84"/>
                    <a:pt x="51" y="65"/>
                  </a:cubicBezTo>
                  <a:cubicBezTo>
                    <a:pt x="52" y="61"/>
                    <a:pt x="101" y="36"/>
                    <a:pt x="114" y="32"/>
                  </a:cubicBezTo>
                  <a:cubicBezTo>
                    <a:pt x="148" y="15"/>
                    <a:pt x="165" y="16"/>
                    <a:pt x="225" y="11"/>
                  </a:cubicBezTo>
                  <a:cubicBezTo>
                    <a:pt x="285" y="6"/>
                    <a:pt x="350" y="3"/>
                    <a:pt x="477" y="2"/>
                  </a:cubicBezTo>
                  <a:cubicBezTo>
                    <a:pt x="644" y="5"/>
                    <a:pt x="820" y="2"/>
                    <a:pt x="987" y="5"/>
                  </a:cubicBezTo>
                  <a:cubicBezTo>
                    <a:pt x="1110" y="2"/>
                    <a:pt x="1183" y="0"/>
                    <a:pt x="1284" y="5"/>
                  </a:cubicBezTo>
                  <a:cubicBezTo>
                    <a:pt x="1313" y="6"/>
                    <a:pt x="1373" y="41"/>
                    <a:pt x="1398" y="50"/>
                  </a:cubicBezTo>
                  <a:cubicBezTo>
                    <a:pt x="1415" y="56"/>
                    <a:pt x="1449" y="98"/>
                    <a:pt x="1449" y="98"/>
                  </a:cubicBezTo>
                  <a:cubicBezTo>
                    <a:pt x="1486" y="154"/>
                    <a:pt x="1475" y="162"/>
                    <a:pt x="1485" y="218"/>
                  </a:cubicBezTo>
                  <a:cubicBezTo>
                    <a:pt x="1489" y="266"/>
                    <a:pt x="1488" y="356"/>
                    <a:pt x="1488" y="404"/>
                  </a:cubicBezTo>
                  <a:cubicBezTo>
                    <a:pt x="1488" y="425"/>
                    <a:pt x="1493" y="575"/>
                    <a:pt x="1491" y="602"/>
                  </a:cubicBezTo>
                  <a:cubicBezTo>
                    <a:pt x="1497" y="872"/>
                    <a:pt x="1495" y="940"/>
                    <a:pt x="1488" y="1190"/>
                  </a:cubicBezTo>
                  <a:cubicBezTo>
                    <a:pt x="1482" y="1300"/>
                    <a:pt x="1498" y="1254"/>
                    <a:pt x="1488" y="1267"/>
                  </a:cubicBezTo>
                  <a:cubicBezTo>
                    <a:pt x="1478" y="1280"/>
                    <a:pt x="1452" y="1269"/>
                    <a:pt x="1431" y="1270"/>
                  </a:cubicBezTo>
                  <a:cubicBezTo>
                    <a:pt x="1410" y="1271"/>
                    <a:pt x="1374" y="1271"/>
                    <a:pt x="1362" y="1270"/>
                  </a:cubicBezTo>
                  <a:cubicBezTo>
                    <a:pt x="1350" y="1269"/>
                    <a:pt x="1367" y="1267"/>
                    <a:pt x="1359" y="1267"/>
                  </a:cubicBezTo>
                  <a:cubicBezTo>
                    <a:pt x="1351" y="1267"/>
                    <a:pt x="1322" y="1277"/>
                    <a:pt x="1314" y="1267"/>
                  </a:cubicBezTo>
                  <a:cubicBezTo>
                    <a:pt x="1306" y="1257"/>
                    <a:pt x="1312" y="1316"/>
                    <a:pt x="1311" y="1208"/>
                  </a:cubicBezTo>
                  <a:cubicBezTo>
                    <a:pt x="1310" y="1100"/>
                    <a:pt x="1311" y="777"/>
                    <a:pt x="1308" y="618"/>
                  </a:cubicBezTo>
                  <a:cubicBezTo>
                    <a:pt x="1316" y="449"/>
                    <a:pt x="1299" y="443"/>
                    <a:pt x="1296" y="254"/>
                  </a:cubicBezTo>
                  <a:cubicBezTo>
                    <a:pt x="1295" y="232"/>
                    <a:pt x="1288" y="178"/>
                    <a:pt x="1270" y="164"/>
                  </a:cubicBezTo>
                  <a:cubicBezTo>
                    <a:pt x="1250" y="149"/>
                    <a:pt x="1225" y="143"/>
                    <a:pt x="1203" y="128"/>
                  </a:cubicBezTo>
                  <a:cubicBezTo>
                    <a:pt x="1140" y="125"/>
                    <a:pt x="1170" y="131"/>
                    <a:pt x="1038" y="131"/>
                  </a:cubicBezTo>
                  <a:cubicBezTo>
                    <a:pt x="994" y="131"/>
                    <a:pt x="1003" y="128"/>
                    <a:pt x="936" y="128"/>
                  </a:cubicBezTo>
                  <a:cubicBezTo>
                    <a:pt x="869" y="128"/>
                    <a:pt x="755" y="129"/>
                    <a:pt x="636" y="131"/>
                  </a:cubicBezTo>
                  <a:cubicBezTo>
                    <a:pt x="429" y="135"/>
                    <a:pt x="357" y="131"/>
                    <a:pt x="219" y="143"/>
                  </a:cubicBezTo>
                  <a:cubicBezTo>
                    <a:pt x="204" y="160"/>
                    <a:pt x="180" y="191"/>
                    <a:pt x="180" y="191"/>
                  </a:cubicBezTo>
                  <a:cubicBezTo>
                    <a:pt x="189" y="243"/>
                    <a:pt x="177" y="267"/>
                    <a:pt x="183" y="320"/>
                  </a:cubicBezTo>
                  <a:cubicBezTo>
                    <a:pt x="183" y="401"/>
                    <a:pt x="183" y="434"/>
                    <a:pt x="186" y="581"/>
                  </a:cubicBezTo>
                  <a:cubicBezTo>
                    <a:pt x="198" y="815"/>
                    <a:pt x="188" y="770"/>
                    <a:pt x="198" y="992"/>
                  </a:cubicBezTo>
                  <a:cubicBezTo>
                    <a:pt x="195" y="1055"/>
                    <a:pt x="203" y="1255"/>
                    <a:pt x="191" y="1262"/>
                  </a:cubicBezTo>
                  <a:cubicBezTo>
                    <a:pt x="183" y="1267"/>
                    <a:pt x="149" y="1266"/>
                    <a:pt x="141" y="1263"/>
                  </a:cubicBezTo>
                  <a:cubicBezTo>
                    <a:pt x="124" y="1258"/>
                    <a:pt x="111" y="1265"/>
                    <a:pt x="93" y="1262"/>
                  </a:cubicBezTo>
                  <a:cubicBezTo>
                    <a:pt x="73" y="1265"/>
                    <a:pt x="48" y="1263"/>
                    <a:pt x="27" y="1263"/>
                  </a:cubicBezTo>
                  <a:cubicBezTo>
                    <a:pt x="13" y="1263"/>
                    <a:pt x="15" y="1264"/>
                    <a:pt x="12" y="1258"/>
                  </a:cubicBezTo>
                  <a:cubicBezTo>
                    <a:pt x="9" y="1252"/>
                    <a:pt x="11" y="1232"/>
                    <a:pt x="11" y="1225"/>
                  </a:cubicBez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 w="254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9" name="Freeform 20"/>
            <p:cNvSpPr>
              <a:spLocks/>
            </p:cNvSpPr>
            <p:nvPr/>
          </p:nvSpPr>
          <p:spPr bwMode="auto">
            <a:xfrm flipH="1">
              <a:off x="6588125" y="4292600"/>
              <a:ext cx="649288" cy="73025"/>
            </a:xfrm>
            <a:custGeom>
              <a:avLst/>
              <a:gdLst>
                <a:gd name="T0" fmla="*/ 0 w 409"/>
                <a:gd name="T1" fmla="*/ 0 h 46"/>
                <a:gd name="T2" fmla="*/ 239415850 w 409"/>
                <a:gd name="T3" fmla="*/ 42843448 h 46"/>
                <a:gd name="T4" fmla="*/ 526713897 w 409"/>
                <a:gd name="T5" fmla="*/ 80644998 h 46"/>
                <a:gd name="T6" fmla="*/ 1030745583 w 409"/>
                <a:gd name="T7" fmla="*/ 115927199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46"/>
                <a:gd name="T14" fmla="*/ 409 w 409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46">
                  <a:moveTo>
                    <a:pt x="0" y="0"/>
                  </a:moveTo>
                  <a:cubicBezTo>
                    <a:pt x="16" y="3"/>
                    <a:pt x="60" y="12"/>
                    <a:pt x="95" y="17"/>
                  </a:cubicBezTo>
                  <a:cubicBezTo>
                    <a:pt x="130" y="22"/>
                    <a:pt x="157" y="27"/>
                    <a:pt x="209" y="32"/>
                  </a:cubicBezTo>
                  <a:cubicBezTo>
                    <a:pt x="261" y="37"/>
                    <a:pt x="367" y="43"/>
                    <a:pt x="409" y="46"/>
                  </a:cubicBezTo>
                </a:path>
              </a:pathLst>
            </a:custGeom>
            <a:noFill/>
            <a:ln w="12700" cap="rnd">
              <a:solidFill>
                <a:srgbClr val="9CD8E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20" name="Freeform 21"/>
            <p:cNvSpPr>
              <a:spLocks/>
            </p:cNvSpPr>
            <p:nvPr/>
          </p:nvSpPr>
          <p:spPr bwMode="auto">
            <a:xfrm flipH="1">
              <a:off x="5435600" y="4221163"/>
              <a:ext cx="328613" cy="76200"/>
            </a:xfrm>
            <a:custGeom>
              <a:avLst/>
              <a:gdLst>
                <a:gd name="T0" fmla="*/ 0 w 207"/>
                <a:gd name="T1" fmla="*/ 120967511 h 48"/>
                <a:gd name="T2" fmla="*/ 272177308 w 207"/>
                <a:gd name="T3" fmla="*/ 68043428 h 48"/>
                <a:gd name="T4" fmla="*/ 521673976 w 207"/>
                <a:gd name="T5" fmla="*/ 0 h 48"/>
                <a:gd name="T6" fmla="*/ 0 60000 65536"/>
                <a:gd name="T7" fmla="*/ 0 60000 65536"/>
                <a:gd name="T8" fmla="*/ 0 60000 65536"/>
                <a:gd name="T9" fmla="*/ 0 w 207"/>
                <a:gd name="T10" fmla="*/ 0 h 48"/>
                <a:gd name="T11" fmla="*/ 207 w 207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7" h="48">
                  <a:moveTo>
                    <a:pt x="0" y="48"/>
                  </a:moveTo>
                  <a:cubicBezTo>
                    <a:pt x="18" y="44"/>
                    <a:pt x="74" y="35"/>
                    <a:pt x="108" y="27"/>
                  </a:cubicBezTo>
                  <a:cubicBezTo>
                    <a:pt x="142" y="19"/>
                    <a:pt x="187" y="6"/>
                    <a:pt x="207" y="0"/>
                  </a:cubicBezTo>
                </a:path>
              </a:pathLst>
            </a:custGeom>
            <a:noFill/>
            <a:ln w="19050" cap="rnd">
              <a:solidFill>
                <a:srgbClr val="969696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21" name="Freeform 22"/>
            <p:cNvSpPr>
              <a:spLocks/>
            </p:cNvSpPr>
            <p:nvPr/>
          </p:nvSpPr>
          <p:spPr bwMode="auto">
            <a:xfrm>
              <a:off x="5076825" y="3357563"/>
              <a:ext cx="2597150" cy="538162"/>
            </a:xfrm>
            <a:custGeom>
              <a:avLst/>
              <a:gdLst>
                <a:gd name="T0" fmla="*/ 0 w 1636"/>
                <a:gd name="T1" fmla="*/ 123486753 h 339"/>
                <a:gd name="T2" fmla="*/ 234375354 w 1636"/>
                <a:gd name="T3" fmla="*/ 456147098 h 339"/>
                <a:gd name="T4" fmla="*/ 617437502 w 1636"/>
                <a:gd name="T5" fmla="*/ 647678726 h 339"/>
                <a:gd name="T6" fmla="*/ 1360884366 w 1636"/>
                <a:gd name="T7" fmla="*/ 781247629 h 339"/>
                <a:gd name="T8" fmla="*/ 2147483647 w 1636"/>
                <a:gd name="T9" fmla="*/ 798887906 h 339"/>
                <a:gd name="T10" fmla="*/ 2147483647 w 1636"/>
                <a:gd name="T11" fmla="*/ 456147098 h 339"/>
                <a:gd name="T12" fmla="*/ 2147483647 w 1636"/>
                <a:gd name="T13" fmla="*/ 0 h 3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36"/>
                <a:gd name="T22" fmla="*/ 0 h 339"/>
                <a:gd name="T23" fmla="*/ 1636 w 1636"/>
                <a:gd name="T24" fmla="*/ 339 h 3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36" h="339">
                  <a:moveTo>
                    <a:pt x="0" y="49"/>
                  </a:moveTo>
                  <a:cubicBezTo>
                    <a:pt x="17" y="74"/>
                    <a:pt x="52" y="146"/>
                    <a:pt x="93" y="181"/>
                  </a:cubicBezTo>
                  <a:cubicBezTo>
                    <a:pt x="134" y="216"/>
                    <a:pt x="170" y="235"/>
                    <a:pt x="245" y="257"/>
                  </a:cubicBezTo>
                  <a:cubicBezTo>
                    <a:pt x="320" y="279"/>
                    <a:pt x="408" y="300"/>
                    <a:pt x="540" y="310"/>
                  </a:cubicBezTo>
                  <a:cubicBezTo>
                    <a:pt x="672" y="320"/>
                    <a:pt x="873" y="339"/>
                    <a:pt x="1039" y="317"/>
                  </a:cubicBezTo>
                  <a:cubicBezTo>
                    <a:pt x="1205" y="295"/>
                    <a:pt x="1440" y="234"/>
                    <a:pt x="1538" y="181"/>
                  </a:cubicBezTo>
                  <a:cubicBezTo>
                    <a:pt x="1636" y="128"/>
                    <a:pt x="1632" y="64"/>
                    <a:pt x="1628" y="0"/>
                  </a:cubicBez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22" name="Freeform 23"/>
            <p:cNvSpPr>
              <a:spLocks/>
            </p:cNvSpPr>
            <p:nvPr/>
          </p:nvSpPr>
          <p:spPr bwMode="auto">
            <a:xfrm>
              <a:off x="1476375" y="3322886"/>
              <a:ext cx="2597150" cy="538162"/>
            </a:xfrm>
            <a:custGeom>
              <a:avLst/>
              <a:gdLst>
                <a:gd name="T0" fmla="*/ 0 w 1636"/>
                <a:gd name="T1" fmla="*/ 123486753 h 339"/>
                <a:gd name="T2" fmla="*/ 234375354 w 1636"/>
                <a:gd name="T3" fmla="*/ 456147098 h 339"/>
                <a:gd name="T4" fmla="*/ 617437502 w 1636"/>
                <a:gd name="T5" fmla="*/ 647678726 h 339"/>
                <a:gd name="T6" fmla="*/ 1360884366 w 1636"/>
                <a:gd name="T7" fmla="*/ 781247629 h 339"/>
                <a:gd name="T8" fmla="*/ 2147483647 w 1636"/>
                <a:gd name="T9" fmla="*/ 798887906 h 339"/>
                <a:gd name="T10" fmla="*/ 2147483647 w 1636"/>
                <a:gd name="T11" fmla="*/ 456147098 h 339"/>
                <a:gd name="T12" fmla="*/ 2147483647 w 1636"/>
                <a:gd name="T13" fmla="*/ 0 h 3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36"/>
                <a:gd name="T22" fmla="*/ 0 h 339"/>
                <a:gd name="T23" fmla="*/ 1636 w 1636"/>
                <a:gd name="T24" fmla="*/ 339 h 3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36" h="339">
                  <a:moveTo>
                    <a:pt x="0" y="49"/>
                  </a:moveTo>
                  <a:cubicBezTo>
                    <a:pt x="17" y="74"/>
                    <a:pt x="52" y="146"/>
                    <a:pt x="93" y="181"/>
                  </a:cubicBezTo>
                  <a:cubicBezTo>
                    <a:pt x="134" y="216"/>
                    <a:pt x="170" y="235"/>
                    <a:pt x="245" y="257"/>
                  </a:cubicBezTo>
                  <a:cubicBezTo>
                    <a:pt x="320" y="279"/>
                    <a:pt x="408" y="300"/>
                    <a:pt x="540" y="310"/>
                  </a:cubicBezTo>
                  <a:cubicBezTo>
                    <a:pt x="672" y="320"/>
                    <a:pt x="873" y="339"/>
                    <a:pt x="1039" y="317"/>
                  </a:cubicBezTo>
                  <a:cubicBezTo>
                    <a:pt x="1205" y="295"/>
                    <a:pt x="1440" y="234"/>
                    <a:pt x="1538" y="181"/>
                  </a:cubicBezTo>
                  <a:cubicBezTo>
                    <a:pt x="1636" y="128"/>
                    <a:pt x="1632" y="64"/>
                    <a:pt x="1628" y="0"/>
                  </a:cubicBez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23" name="Freeform 24"/>
            <p:cNvSpPr>
              <a:spLocks/>
            </p:cNvSpPr>
            <p:nvPr/>
          </p:nvSpPr>
          <p:spPr bwMode="auto">
            <a:xfrm>
              <a:off x="3344863" y="4235450"/>
              <a:ext cx="312737" cy="71438"/>
            </a:xfrm>
            <a:custGeom>
              <a:avLst/>
              <a:gdLst>
                <a:gd name="T0" fmla="*/ 0 w 197"/>
                <a:gd name="T1" fmla="*/ 113408630 h 45"/>
                <a:gd name="T2" fmla="*/ 267136152 w 197"/>
                <a:gd name="T3" fmla="*/ 75605216 h 45"/>
                <a:gd name="T4" fmla="*/ 496469238 w 197"/>
                <a:gd name="T5" fmla="*/ 0 h 45"/>
                <a:gd name="T6" fmla="*/ 0 60000 65536"/>
                <a:gd name="T7" fmla="*/ 0 60000 65536"/>
                <a:gd name="T8" fmla="*/ 0 60000 65536"/>
                <a:gd name="T9" fmla="*/ 0 w 197"/>
                <a:gd name="T10" fmla="*/ 0 h 45"/>
                <a:gd name="T11" fmla="*/ 197 w 197"/>
                <a:gd name="T12" fmla="*/ 45 h 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7" h="45">
                  <a:moveTo>
                    <a:pt x="0" y="45"/>
                  </a:moveTo>
                  <a:cubicBezTo>
                    <a:pt x="18" y="43"/>
                    <a:pt x="73" y="37"/>
                    <a:pt x="106" y="30"/>
                  </a:cubicBezTo>
                  <a:cubicBezTo>
                    <a:pt x="139" y="23"/>
                    <a:pt x="178" y="6"/>
                    <a:pt x="197" y="0"/>
                  </a:cubicBezTo>
                </a:path>
              </a:pathLst>
            </a:custGeom>
            <a:noFill/>
            <a:ln w="19050" cap="rnd">
              <a:solidFill>
                <a:srgbClr val="969696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24" name="AutoShape 25"/>
            <p:cNvSpPr>
              <a:spLocks noChangeArrowheads="1"/>
            </p:cNvSpPr>
            <p:nvPr/>
          </p:nvSpPr>
          <p:spPr bwMode="auto">
            <a:xfrm>
              <a:off x="2987501" y="4797425"/>
              <a:ext cx="360363" cy="792163"/>
            </a:xfrm>
            <a:prstGeom prst="curvedLeftArrow">
              <a:avLst>
                <a:gd name="adj1" fmla="val 43965"/>
                <a:gd name="adj2" fmla="val 87929"/>
                <a:gd name="adj3" fmla="val 33333"/>
              </a:avLst>
            </a:prstGeom>
            <a:gradFill rotWithShape="1">
              <a:gsLst>
                <a:gs pos="0">
                  <a:srgbClr val="470000"/>
                </a:gs>
                <a:gs pos="100000">
                  <a:srgbClr val="9A00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7725" name="AutoShape 26"/>
            <p:cNvSpPr>
              <a:spLocks noChangeArrowheads="1"/>
            </p:cNvSpPr>
            <p:nvPr/>
          </p:nvSpPr>
          <p:spPr bwMode="auto">
            <a:xfrm flipH="1" flipV="1">
              <a:off x="5868144" y="4724400"/>
              <a:ext cx="360363" cy="792163"/>
            </a:xfrm>
            <a:prstGeom prst="curvedLeftArrow">
              <a:avLst>
                <a:gd name="adj1" fmla="val 43965"/>
                <a:gd name="adj2" fmla="val 87929"/>
                <a:gd name="adj3" fmla="val 33333"/>
              </a:avLst>
            </a:prstGeom>
            <a:gradFill rotWithShape="1">
              <a:gsLst>
                <a:gs pos="0">
                  <a:srgbClr val="470000"/>
                </a:gs>
                <a:gs pos="100000">
                  <a:srgbClr val="9A00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Text Box 27"/>
            <p:cNvSpPr txBox="1">
              <a:spLocks noChangeArrowheads="1"/>
            </p:cNvSpPr>
            <p:nvPr/>
          </p:nvSpPr>
          <p:spPr bwMode="auto">
            <a:xfrm>
              <a:off x="2124075" y="5373058"/>
              <a:ext cx="935038" cy="519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 b="1" dirty="0">
                  <a:solidFill>
                    <a:srgbClr val="5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Zn</a:t>
              </a:r>
              <a:r>
                <a:rPr lang="en-US" sz="2800" b="1" baseline="30000" dirty="0">
                  <a:solidFill>
                    <a:srgbClr val="5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2+</a:t>
              </a:r>
              <a:endParaRPr lang="ru-RU" sz="2800" b="1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8" name="Text Box 28"/>
            <p:cNvSpPr txBox="1">
              <a:spLocks noChangeArrowheads="1"/>
            </p:cNvSpPr>
            <p:nvPr/>
          </p:nvSpPr>
          <p:spPr bwMode="auto">
            <a:xfrm>
              <a:off x="6227763" y="5373058"/>
              <a:ext cx="935037" cy="519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rgbClr val="5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Cu</a:t>
              </a:r>
              <a:r>
                <a:rPr lang="en-US" sz="2800" b="1" baseline="30000" dirty="0">
                  <a:solidFill>
                    <a:srgbClr val="5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2+</a:t>
              </a:r>
              <a:endParaRPr lang="ru-RU" dirty="0"/>
            </a:p>
          </p:txBody>
        </p:sp>
        <p:sp>
          <p:nvSpPr>
            <p:cNvPr id="157728" name="Line 32"/>
            <p:cNvSpPr>
              <a:spLocks noChangeShapeType="1"/>
            </p:cNvSpPr>
            <p:nvPr/>
          </p:nvSpPr>
          <p:spPr bwMode="auto">
            <a:xfrm flipV="1">
              <a:off x="2555777" y="1916112"/>
              <a:ext cx="2664296" cy="71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29" name="Line 33"/>
            <p:cNvSpPr>
              <a:spLocks noChangeShapeType="1"/>
            </p:cNvSpPr>
            <p:nvPr/>
          </p:nvSpPr>
          <p:spPr bwMode="auto">
            <a:xfrm>
              <a:off x="4932363" y="1916112"/>
              <a:ext cx="1655861" cy="71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30" name="Text Box 36"/>
            <p:cNvSpPr txBox="1">
              <a:spLocks noChangeArrowheads="1"/>
            </p:cNvSpPr>
            <p:nvPr/>
          </p:nvSpPr>
          <p:spPr bwMode="auto">
            <a:xfrm>
              <a:off x="2339553" y="2852738"/>
              <a:ext cx="5762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Zn</a:t>
              </a:r>
              <a:endParaRPr lang="ru-RU" b="1"/>
            </a:p>
          </p:txBody>
        </p:sp>
        <p:sp>
          <p:nvSpPr>
            <p:cNvPr id="157731" name="Text Box 37"/>
            <p:cNvSpPr txBox="1">
              <a:spLocks noChangeArrowheads="1"/>
            </p:cNvSpPr>
            <p:nvPr/>
          </p:nvSpPr>
          <p:spPr bwMode="auto">
            <a:xfrm>
              <a:off x="6372200" y="2924175"/>
              <a:ext cx="649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Cu</a:t>
              </a:r>
              <a:endParaRPr lang="ru-RU" b="1"/>
            </a:p>
          </p:txBody>
        </p:sp>
        <p:sp>
          <p:nvSpPr>
            <p:cNvPr id="157732" name="Oval 39"/>
            <p:cNvSpPr>
              <a:spLocks noChangeArrowheads="1"/>
            </p:cNvSpPr>
            <p:nvPr/>
          </p:nvSpPr>
          <p:spPr bwMode="auto">
            <a:xfrm>
              <a:off x="1187450" y="2060575"/>
              <a:ext cx="576263" cy="56515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7733" name="Text Box 40"/>
            <p:cNvSpPr txBox="1">
              <a:spLocks noChangeArrowheads="1"/>
            </p:cNvSpPr>
            <p:nvPr/>
          </p:nvSpPr>
          <p:spPr bwMode="auto">
            <a:xfrm>
              <a:off x="1258888" y="1844675"/>
              <a:ext cx="576262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/>
                <a:t>_</a:t>
              </a:r>
              <a:endParaRPr lang="ru-RU" sz="3200"/>
            </a:p>
          </p:txBody>
        </p:sp>
        <p:sp>
          <p:nvSpPr>
            <p:cNvPr id="157734" name="Oval 42"/>
            <p:cNvSpPr>
              <a:spLocks noChangeArrowheads="1"/>
            </p:cNvSpPr>
            <p:nvPr/>
          </p:nvSpPr>
          <p:spPr bwMode="auto">
            <a:xfrm>
              <a:off x="7308850" y="2060575"/>
              <a:ext cx="576263" cy="56515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7735" name="Text Box 43"/>
            <p:cNvSpPr txBox="1">
              <a:spLocks noChangeArrowheads="1"/>
            </p:cNvSpPr>
            <p:nvPr/>
          </p:nvSpPr>
          <p:spPr bwMode="auto">
            <a:xfrm>
              <a:off x="7380288" y="2060575"/>
              <a:ext cx="576262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 b="1"/>
                <a:t>+</a:t>
              </a:r>
              <a:endParaRPr lang="ru-RU" sz="3200" b="1"/>
            </a:p>
          </p:txBody>
        </p:sp>
        <p:sp>
          <p:nvSpPr>
            <p:cNvPr id="77" name="Text Box 44"/>
            <p:cNvSpPr txBox="1">
              <a:spLocks noChangeArrowheads="1"/>
            </p:cNvSpPr>
            <p:nvPr/>
          </p:nvSpPr>
          <p:spPr bwMode="auto">
            <a:xfrm>
              <a:off x="2266950" y="6140028"/>
              <a:ext cx="1152525" cy="457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ZnSO</a:t>
              </a:r>
              <a:r>
                <a:rPr lang="en-US" baseline="-25000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4</a:t>
              </a:r>
              <a:endPara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78" name="Text Box 45"/>
            <p:cNvSpPr txBox="1">
              <a:spLocks noChangeArrowheads="1"/>
            </p:cNvSpPr>
            <p:nvPr/>
          </p:nvSpPr>
          <p:spPr bwMode="auto">
            <a:xfrm>
              <a:off x="5940425" y="6140028"/>
              <a:ext cx="1152525" cy="457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CuSO</a:t>
              </a:r>
              <a:r>
                <a:rPr lang="en-US" baseline="-25000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4</a:t>
              </a:r>
              <a:endPara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79" name="Text Box 46"/>
            <p:cNvSpPr txBox="1">
              <a:spLocks noChangeArrowheads="1"/>
            </p:cNvSpPr>
            <p:nvPr/>
          </p:nvSpPr>
          <p:spPr bwMode="auto">
            <a:xfrm>
              <a:off x="4211638" y="2781554"/>
              <a:ext cx="719137" cy="457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dirty="0" err="1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KCl</a:t>
              </a:r>
              <a:endPara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57739" name="Line 49"/>
            <p:cNvSpPr>
              <a:spLocks noChangeShapeType="1"/>
            </p:cNvSpPr>
            <p:nvPr/>
          </p:nvSpPr>
          <p:spPr bwMode="auto">
            <a:xfrm flipV="1">
              <a:off x="2555776" y="1916113"/>
              <a:ext cx="0" cy="7207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40" name="Line 50"/>
            <p:cNvSpPr>
              <a:spLocks noChangeShapeType="1"/>
            </p:cNvSpPr>
            <p:nvPr/>
          </p:nvSpPr>
          <p:spPr bwMode="auto">
            <a:xfrm flipV="1">
              <a:off x="6588224" y="1916113"/>
              <a:ext cx="0" cy="7207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A6D0CF-6C5C-4813-A0A4-1D38B2F86BF3}" type="slidenum">
              <a:rPr lang="ru-RU"/>
              <a:pPr>
                <a:defRPr/>
              </a:pPr>
              <a:t>35</a:t>
            </a:fld>
            <a:endParaRPr lang="ru-RU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>
          <a:xfrm>
            <a:off x="323850" y="188913"/>
            <a:ext cx="8640763" cy="647700"/>
          </a:xfrm>
          <a:prstGeom prst="rect">
            <a:avLst/>
          </a:prstGeom>
          <a:noFill/>
          <a:ln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Расчет ЭДС гальванического элемента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51520" y="762000"/>
            <a:ext cx="6696744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50825" y="1125538"/>
            <a:ext cx="84978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002060"/>
                </a:solidFill>
              </a:rPr>
              <a:t>Электродвижущая сила (ЭДС) – </a:t>
            </a:r>
          </a:p>
        </p:txBody>
      </p:sp>
      <p:sp>
        <p:nvSpPr>
          <p:cNvPr id="158724" name="Прямоугольник 7"/>
          <p:cNvSpPr>
            <a:spLocks noChangeArrowheads="1"/>
          </p:cNvSpPr>
          <p:nvPr/>
        </p:nvSpPr>
        <p:spPr bwMode="auto">
          <a:xfrm>
            <a:off x="1547813" y="1844675"/>
            <a:ext cx="7127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/>
              <a:t>это разность электродных потенциалов катода и анода в разомкнутом ГЭ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203575" y="3357563"/>
            <a:ext cx="32400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3600" b="1">
                <a:solidFill>
                  <a:srgbClr val="C00000"/>
                </a:solidFill>
              </a:rPr>
              <a:t>Е = </a:t>
            </a:r>
            <a:r>
              <a:rPr lang="pt-BR" sz="3600" b="1">
                <a:solidFill>
                  <a:srgbClr val="C00000"/>
                </a:solidFill>
              </a:rPr>
              <a:t>φ</a:t>
            </a:r>
            <a:r>
              <a:rPr lang="ru-RU" sz="3600" b="1" baseline="-25000">
                <a:solidFill>
                  <a:srgbClr val="C00000"/>
                </a:solidFill>
              </a:rPr>
              <a:t>(+)</a:t>
            </a:r>
            <a:r>
              <a:rPr lang="ru-RU" sz="3600" b="1">
                <a:solidFill>
                  <a:srgbClr val="C00000"/>
                </a:solidFill>
              </a:rPr>
              <a:t> – </a:t>
            </a:r>
            <a:r>
              <a:rPr lang="pt-BR" sz="3600" b="1">
                <a:solidFill>
                  <a:srgbClr val="C00000"/>
                </a:solidFill>
              </a:rPr>
              <a:t>φ</a:t>
            </a:r>
            <a:r>
              <a:rPr lang="ru-RU" sz="3600" b="1" baseline="-25000">
                <a:solidFill>
                  <a:srgbClr val="C00000"/>
                </a:solidFill>
              </a:rPr>
              <a:t>(-)</a:t>
            </a:r>
            <a:r>
              <a:rPr lang="ru-RU" sz="360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851275" y="4437063"/>
            <a:ext cx="12969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3600" b="1">
                <a:solidFill>
                  <a:srgbClr val="C00000"/>
                </a:solidFill>
              </a:rPr>
              <a:t>Е </a:t>
            </a:r>
            <a:r>
              <a:rPr lang="en-US" sz="3600" b="1">
                <a:solidFill>
                  <a:srgbClr val="C00000"/>
                </a:solidFill>
              </a:rPr>
              <a:t>&gt; 0</a:t>
            </a:r>
            <a:endParaRPr lang="ru-RU" sz="36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58150F-6247-445F-9BA1-08D2CF0FF032}" type="slidenum">
              <a:rPr lang="ru-RU"/>
              <a:pPr>
                <a:defRPr/>
              </a:pPr>
              <a:t>36</a:t>
            </a:fld>
            <a:endParaRPr lang="ru-RU"/>
          </a:p>
        </p:txBody>
      </p:sp>
      <p:sp>
        <p:nvSpPr>
          <p:cNvPr id="159745" name="TextBox 1"/>
          <p:cNvSpPr txBox="1">
            <a:spLocks noChangeArrowheads="1"/>
          </p:cNvSpPr>
          <p:nvPr/>
        </p:nvSpPr>
        <p:spPr bwMode="auto">
          <a:xfrm>
            <a:off x="1044575" y="260350"/>
            <a:ext cx="70119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/>
              <a:t>Расчет ЭДС гальванического элемента </a:t>
            </a:r>
          </a:p>
          <a:p>
            <a:pPr algn="ctr"/>
            <a:r>
              <a:rPr lang="ru-RU" sz="3200"/>
              <a:t>можно выполнить 2я путями: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5288" y="1844675"/>
            <a:ext cx="842486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800"/>
              <a:t>Рассчитать</a:t>
            </a:r>
            <a:r>
              <a:rPr lang="en-US" sz="2800"/>
              <a:t> </a:t>
            </a:r>
            <a:r>
              <a:rPr lang="ru-RU" sz="2800"/>
              <a:t>по уравнению Нернста электродные потенциалы </a:t>
            </a:r>
            <a:r>
              <a:rPr lang="ru-RU" sz="2800" b="1" i="1"/>
              <a:t>каждого электрода</a:t>
            </a:r>
            <a:r>
              <a:rPr lang="ru-RU" sz="2800"/>
              <a:t>, входящего в ГЭ. Затем вычислить ЭДС по формуле:  </a:t>
            </a:r>
            <a:r>
              <a:rPr lang="ru-RU" sz="2800" b="1"/>
              <a:t>Е = </a:t>
            </a:r>
            <a:r>
              <a:rPr lang="pt-BR" sz="2800" b="1"/>
              <a:t>φ</a:t>
            </a:r>
            <a:r>
              <a:rPr lang="ru-RU" sz="2800" b="1" baseline="-25000"/>
              <a:t>(+)</a:t>
            </a:r>
            <a:r>
              <a:rPr lang="ru-RU" sz="2800" b="1"/>
              <a:t> – </a:t>
            </a:r>
            <a:r>
              <a:rPr lang="pt-BR" sz="2800" b="1"/>
              <a:t>φ</a:t>
            </a:r>
            <a:r>
              <a:rPr lang="ru-RU" sz="2800" b="1" baseline="-25000"/>
              <a:t>(-)</a:t>
            </a:r>
            <a:r>
              <a:rPr lang="ru-RU" sz="2800" b="1"/>
              <a:t> </a:t>
            </a:r>
          </a:p>
          <a:p>
            <a:pPr marL="457200" indent="-457200">
              <a:buFontTx/>
              <a:buAutoNum type="arabicPeriod"/>
            </a:pPr>
            <a:endParaRPr lang="ru-RU" sz="2800" b="1"/>
          </a:p>
          <a:p>
            <a:pPr marL="457200" indent="-457200">
              <a:buFontTx/>
              <a:buAutoNum type="arabicPeriod"/>
            </a:pPr>
            <a:endParaRPr lang="ru-RU" sz="2800" b="1"/>
          </a:p>
          <a:p>
            <a:pPr marL="457200" indent="-457200">
              <a:buFontTx/>
              <a:buAutoNum type="arabicPeriod"/>
            </a:pPr>
            <a:endParaRPr lang="ru-RU" sz="2800" b="1"/>
          </a:p>
          <a:p>
            <a:pPr marL="457200" indent="-457200">
              <a:buFontTx/>
              <a:buAutoNum type="arabicPeriod"/>
            </a:pPr>
            <a:r>
              <a:rPr lang="ru-RU" sz="2800"/>
              <a:t>Рассчитать ЭДС по уравнению Нернста </a:t>
            </a:r>
            <a:r>
              <a:rPr lang="ru-RU" sz="2800" b="1" i="1"/>
              <a:t>для суммарной токообразующей реакции</a:t>
            </a:r>
            <a:r>
              <a:rPr lang="ru-RU" sz="2800"/>
              <a:t>, протекающей при работе ГЭ.</a:t>
            </a:r>
          </a:p>
        </p:txBody>
      </p: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3779838" y="3500438"/>
            <a:ext cx="5353050" cy="461962"/>
            <a:chOff x="3779912" y="3645024"/>
            <a:chExt cx="5352308" cy="461665"/>
          </a:xfrm>
        </p:grpSpPr>
        <p:sp>
          <p:nvSpPr>
            <p:cNvPr id="4" name="Управляющая кнопка: далее 3">
              <a:hlinkClick r:id="" action="ppaction://noaction" highlightClick="1"/>
            </p:cNvPr>
            <p:cNvSpPr/>
            <p:nvPr/>
          </p:nvSpPr>
          <p:spPr>
            <a:xfrm>
              <a:off x="3779912" y="3645024"/>
              <a:ext cx="576182" cy="431522"/>
            </a:xfrm>
            <a:prstGeom prst="actionButtonForwardNex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56094" y="3645024"/>
              <a:ext cx="4776126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b="1" i="1" dirty="0">
                  <a:solidFill>
                    <a:schemeClr val="bg2">
                      <a:lumMod val="50000"/>
                    </a:schemeClr>
                  </a:solidFill>
                </a:rPr>
                <a:t>Вернуться к уравнению Нернста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70B213-E8A2-47E9-A55F-683C9D435792}" type="slidenum">
              <a:rPr lang="ru-RU"/>
              <a:pPr>
                <a:defRPr/>
              </a:pPr>
              <a:t>37</a:t>
            </a:fld>
            <a:endParaRPr lang="ru-RU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53975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Уравнение Нернста</a:t>
            </a:r>
            <a:r>
              <a:rPr lang="ru-RU" sz="3200">
                <a:latin typeface="+mj-lt"/>
                <a:ea typeface="+mj-ea"/>
                <a:cs typeface="+mj-cs"/>
              </a:rPr>
              <a:t> </a:t>
            </a:r>
            <a:br>
              <a:rPr lang="ru-RU" sz="3200">
                <a:latin typeface="+mj-lt"/>
                <a:ea typeface="+mj-ea"/>
                <a:cs typeface="+mj-cs"/>
              </a:rPr>
            </a:br>
            <a:r>
              <a:rPr lang="ru-RU" sz="3200">
                <a:latin typeface="+mj-lt"/>
                <a:ea typeface="+mj-ea"/>
                <a:cs typeface="+mj-cs"/>
              </a:rPr>
              <a:t>для расчета ЭДС гальванического элемента</a:t>
            </a:r>
            <a:endParaRPr lang="ru-RU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68313" y="1484313"/>
            <a:ext cx="8351837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Пусть в ГЭ протекает  токообразующая реакция: </a:t>
            </a:r>
          </a:p>
          <a:p>
            <a:endParaRPr lang="ru-RU" sz="1400" i="1">
              <a:sym typeface="Symbol" pitchFamily="18" charset="2"/>
            </a:endParaRPr>
          </a:p>
          <a:p>
            <a:pPr algn="ctr"/>
            <a:r>
              <a:rPr lang="ru-RU" sz="3600">
                <a:sym typeface="Symbol" pitchFamily="18" charset="2"/>
              </a:rPr>
              <a:t></a:t>
            </a:r>
            <a:r>
              <a:rPr lang="ru-RU" sz="3600" baseline="-25000"/>
              <a:t>1</a:t>
            </a:r>
            <a:r>
              <a:rPr lang="ru-RU" sz="3600"/>
              <a:t>А + </a:t>
            </a:r>
            <a:r>
              <a:rPr lang="ru-RU" sz="3600">
                <a:sym typeface="Symbol" pitchFamily="18" charset="2"/>
              </a:rPr>
              <a:t></a:t>
            </a:r>
            <a:r>
              <a:rPr lang="ru-RU" sz="3600" baseline="-25000"/>
              <a:t>2</a:t>
            </a:r>
            <a:r>
              <a:rPr lang="ru-RU" sz="3600"/>
              <a:t>В </a:t>
            </a:r>
            <a:r>
              <a:rPr lang="ru-RU" sz="3600">
                <a:sym typeface="Symbol" pitchFamily="18" charset="2"/>
              </a:rPr>
              <a:t></a:t>
            </a:r>
            <a:r>
              <a:rPr lang="ru-RU" sz="3600"/>
              <a:t> </a:t>
            </a:r>
            <a:r>
              <a:rPr lang="ru-RU" sz="3600">
                <a:sym typeface="Symbol" pitchFamily="18" charset="2"/>
              </a:rPr>
              <a:t></a:t>
            </a:r>
            <a:r>
              <a:rPr lang="ru-RU" sz="3600" baseline="-25000"/>
              <a:t>3</a:t>
            </a:r>
            <a:r>
              <a:rPr lang="ru-RU" sz="3600"/>
              <a:t>С + </a:t>
            </a:r>
            <a:r>
              <a:rPr lang="ru-RU" sz="3600">
                <a:sym typeface="Symbol" pitchFamily="18" charset="2"/>
              </a:rPr>
              <a:t></a:t>
            </a:r>
            <a:r>
              <a:rPr lang="ru-RU" sz="3600" baseline="-25000"/>
              <a:t>4</a:t>
            </a:r>
            <a:r>
              <a:rPr lang="en-US" sz="3600"/>
              <a:t>D</a:t>
            </a:r>
            <a:r>
              <a:rPr lang="ru-RU" sz="3600"/>
              <a:t>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1520" y="1195388"/>
            <a:ext cx="7416824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153602" name="Object 2"/>
          <p:cNvGraphicFramePr>
            <a:graphicFrameLocks noChangeAspect="1"/>
          </p:cNvGraphicFramePr>
          <p:nvPr/>
        </p:nvGraphicFramePr>
        <p:xfrm>
          <a:off x="179388" y="3500438"/>
          <a:ext cx="4032250" cy="1249362"/>
        </p:xfrm>
        <a:graphic>
          <a:graphicData uri="http://schemas.openxmlformats.org/presentationml/2006/ole">
            <p:oleObj spid="_x0000_s153602" name="Equation" r:id="rId3" imgW="1473200" imgH="457200" progId="">
              <p:embed/>
            </p:oleObj>
          </a:graphicData>
        </a:graphic>
      </p:graphicFrame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95288" y="2852738"/>
            <a:ext cx="8280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Уравнение Нернста для токообразующей реакции: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0825" y="4759325"/>
            <a:ext cx="8713788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где </a:t>
            </a:r>
            <a:r>
              <a:rPr lang="en-US" sz="3200" i="1" dirty="0">
                <a:solidFill>
                  <a:srgbClr val="002060"/>
                </a:solidFill>
              </a:rPr>
              <a:t>n</a:t>
            </a:r>
            <a:r>
              <a:rPr lang="en-US" dirty="0"/>
              <a:t> – </a:t>
            </a:r>
            <a:r>
              <a:rPr lang="ru-RU" sz="2000" dirty="0"/>
              <a:t>число электронов, участвующих в работе ГЭ </a:t>
            </a:r>
          </a:p>
          <a:p>
            <a:pPr marL="898525">
              <a:defRPr/>
            </a:pPr>
            <a:r>
              <a:rPr lang="ru-RU" sz="2000" dirty="0"/>
              <a:t>(наименьшее общее кратное электронов в электродных процессах).</a:t>
            </a:r>
          </a:p>
          <a:p>
            <a:pPr indent="441325">
              <a:defRPr/>
            </a:pPr>
            <a:r>
              <a:rPr lang="ru-RU" b="1" i="1" dirty="0">
                <a:solidFill>
                  <a:srgbClr val="002060"/>
                </a:solidFill>
              </a:rPr>
              <a:t>Е</a:t>
            </a:r>
            <a:r>
              <a:rPr lang="ru-RU" b="1" i="1" baseline="30000" dirty="0">
                <a:solidFill>
                  <a:srgbClr val="002060"/>
                </a:solidFill>
              </a:rPr>
              <a:t>0</a:t>
            </a:r>
            <a:r>
              <a:rPr lang="ru-RU" dirty="0"/>
              <a:t> – </a:t>
            </a:r>
            <a:r>
              <a:rPr lang="ru-RU" sz="2000" dirty="0"/>
              <a:t>стандартная ЭДС гальванического элемента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63938" y="6092825"/>
            <a:ext cx="2736850" cy="5238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dirty="0" err="1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sz="2800" baseline="30000" dirty="0" err="1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sz="28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pt-BR" sz="28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φ</a:t>
            </a:r>
            <a:r>
              <a:rPr lang="en-US" sz="2800" baseline="300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sz="2800" baseline="-250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 </a:t>
            </a:r>
            <a:r>
              <a:rPr lang="en-US" sz="28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pt-BR" sz="28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φ</a:t>
            </a:r>
            <a:r>
              <a:rPr lang="pt-BR" sz="2800" baseline="300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pt-BR" sz="2800" baseline="-250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  <a:endParaRPr lang="ru-RU" sz="2800" dirty="0"/>
          </a:p>
        </p:txBody>
      </p:sp>
      <p:graphicFrame>
        <p:nvGraphicFramePr>
          <p:cNvPr id="153603" name="Object 3"/>
          <p:cNvGraphicFramePr>
            <a:graphicFrameLocks noChangeAspect="1"/>
          </p:cNvGraphicFramePr>
          <p:nvPr/>
        </p:nvGraphicFramePr>
        <p:xfrm>
          <a:off x="4875213" y="3568700"/>
          <a:ext cx="4089400" cy="1155700"/>
        </p:xfrm>
        <a:graphic>
          <a:graphicData uri="http://schemas.openxmlformats.org/presentationml/2006/ole">
            <p:oleObj spid="_x0000_s153603" name="Equation" r:id="rId4" imgW="1612800" imgH="45720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773D70-E9EC-4AE2-853C-F25796EA6DFC}" type="slidenum">
              <a:rPr lang="ru-RU"/>
              <a:pPr>
                <a:defRPr/>
              </a:pPr>
              <a:t>38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9388" y="115888"/>
            <a:ext cx="8785225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Расчет константы равновесия </a:t>
            </a:r>
          </a:p>
          <a:p>
            <a:pPr algn="ctr">
              <a:defRPr/>
            </a:pP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окислительно-восстановительной реакции</a:t>
            </a:r>
            <a:endParaRPr lang="ru-RU" sz="3200" dirty="0">
              <a:solidFill>
                <a:srgbClr val="002060"/>
              </a:solidFill>
              <a:latin typeface="+mj-lt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51520" y="1090613"/>
            <a:ext cx="748883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20" name="Object 11"/>
          <p:cNvGraphicFramePr>
            <a:graphicFrameLocks noChangeAspect="1"/>
          </p:cNvGraphicFramePr>
          <p:nvPr/>
        </p:nvGraphicFramePr>
        <p:xfrm>
          <a:off x="827088" y="1557338"/>
          <a:ext cx="2089150" cy="1096962"/>
        </p:xfrm>
        <a:graphic>
          <a:graphicData uri="http://schemas.openxmlformats.org/presentationml/2006/ole">
            <p:oleObj spid="_x0000_s154635" name="Microsoft Equation 3.0" r:id="rId3" imgW="965200" imgH="508000" progId="Equation.3">
              <p:embed/>
            </p:oleObj>
          </a:graphicData>
        </a:graphic>
      </p:graphicFrame>
      <p:sp>
        <p:nvSpPr>
          <p:cNvPr id="154640" name="Rectangle 11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" name="Object 12"/>
          <p:cNvGraphicFramePr>
            <a:graphicFrameLocks noChangeAspect="1"/>
          </p:cNvGraphicFramePr>
          <p:nvPr/>
        </p:nvGraphicFramePr>
        <p:xfrm>
          <a:off x="6300788" y="1628775"/>
          <a:ext cx="1871662" cy="1036638"/>
        </p:xfrm>
        <a:graphic>
          <a:graphicData uri="http://schemas.openxmlformats.org/presentationml/2006/ole">
            <p:oleObj spid="_x0000_s154636" name="Microsoft Equation 3.0" r:id="rId4" imgW="965200" imgH="533400" progId="Equation.3">
              <p:embed/>
            </p:oleObj>
          </a:graphicData>
        </a:graphic>
      </p:graphicFrame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3419475" y="1989138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или упрощенно:</a:t>
            </a:r>
          </a:p>
        </p:txBody>
      </p:sp>
      <p:graphicFrame>
        <p:nvGraphicFramePr>
          <p:cNvPr id="24" name="Object 13"/>
          <p:cNvGraphicFramePr>
            <a:graphicFrameLocks noChangeAspect="1"/>
          </p:cNvGraphicFramePr>
          <p:nvPr/>
        </p:nvGraphicFramePr>
        <p:xfrm>
          <a:off x="3635375" y="3141663"/>
          <a:ext cx="1800225" cy="1162050"/>
        </p:xfrm>
        <a:graphic>
          <a:graphicData uri="http://schemas.openxmlformats.org/presentationml/2006/ole">
            <p:oleObj spid="_x0000_s154637" name="Microsoft Equation 3.0" r:id="rId5" imgW="888614" imgH="571252" progId="Equation.3">
              <p:embed/>
            </p:oleObj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395288" y="4697413"/>
            <a:ext cx="8497887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6575" indent="-536575">
              <a:defRPr/>
            </a:pPr>
            <a:r>
              <a:rPr lang="en-US" sz="2800" dirty="0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</a:t>
            </a:r>
            <a:r>
              <a:rPr lang="ru-RU" dirty="0"/>
              <a:t> – общее число электронов, участвующих в </a:t>
            </a:r>
            <a:r>
              <a:rPr lang="ru-RU" dirty="0" err="1"/>
              <a:t>токообразующей</a:t>
            </a:r>
            <a:r>
              <a:rPr lang="ru-RU" dirty="0"/>
              <a:t> реакции,</a:t>
            </a:r>
          </a:p>
          <a:p>
            <a:pPr marL="536575" indent="-536575">
              <a:defRPr/>
            </a:pPr>
            <a:r>
              <a:rPr lang="en-US" sz="2800" dirty="0" err="1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sz="2800" baseline="30000" dirty="0" err="1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dirty="0"/>
              <a:t>– </a:t>
            </a:r>
            <a:r>
              <a:rPr lang="ru-RU" dirty="0"/>
              <a:t>стандартная ЭДС, </a:t>
            </a:r>
            <a:r>
              <a:rPr lang="ru-RU" i="1" dirty="0"/>
              <a:t>Вольт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EF480-0DC4-44A2-B1C6-57377BB01C70}" type="slidenum">
              <a:rPr lang="ru-RU"/>
              <a:pPr>
                <a:defRPr/>
              </a:pPr>
              <a:t>39</a:t>
            </a:fld>
            <a:endParaRPr lang="ru-RU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95288" y="203200"/>
            <a:ext cx="8229600" cy="63341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4.2. Концентрационные ГЭ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3850" y="2349500"/>
            <a:ext cx="6911975" cy="1079500"/>
          </a:xfrm>
          <a:prstGeom prst="rect">
            <a:avLst/>
          </a:prstGeom>
        </p:spPr>
        <p:txBody>
          <a:bodyPr/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700" dirty="0">
                <a:latin typeface="+mn-lt"/>
              </a:rPr>
              <a:t>( – ) </a:t>
            </a:r>
            <a:r>
              <a:rPr lang="en-US" sz="2700" b="1" dirty="0">
                <a:latin typeface="+mn-lt"/>
              </a:rPr>
              <a:t>Ag </a:t>
            </a:r>
            <a:r>
              <a:rPr lang="ru-RU" sz="2700" b="1" dirty="0">
                <a:latin typeface="+mn-lt"/>
                <a:sym typeface="Symbol" pitchFamily="18" charset="2"/>
              </a:rPr>
              <a:t></a:t>
            </a:r>
            <a:r>
              <a:rPr lang="en-US" sz="2700" b="1" dirty="0" err="1">
                <a:latin typeface="+mn-lt"/>
              </a:rPr>
              <a:t>AgNO</a:t>
            </a:r>
            <a:r>
              <a:rPr lang="ru-RU" sz="2700" b="1" baseline="-25000" dirty="0">
                <a:latin typeface="+mn-lt"/>
              </a:rPr>
              <a:t>3</a:t>
            </a:r>
            <a:r>
              <a:rPr lang="ru-RU" sz="2700" b="1" dirty="0">
                <a:latin typeface="+mn-lt"/>
                <a:sym typeface="Symbol" pitchFamily="18" charset="2"/>
              </a:rPr>
              <a:t></a:t>
            </a:r>
            <a:r>
              <a:rPr lang="ru-RU" sz="2700" b="1" dirty="0">
                <a:latin typeface="+mn-lt"/>
              </a:rPr>
              <a:t> </a:t>
            </a:r>
            <a:r>
              <a:rPr lang="en-US" sz="2700" b="1" dirty="0" err="1">
                <a:latin typeface="+mn-lt"/>
              </a:rPr>
              <a:t>AgNO</a:t>
            </a:r>
            <a:r>
              <a:rPr lang="ru-RU" sz="2700" b="1" baseline="-25000" dirty="0">
                <a:latin typeface="+mn-lt"/>
              </a:rPr>
              <a:t>3</a:t>
            </a:r>
            <a:r>
              <a:rPr lang="ru-RU" sz="2700" b="1" dirty="0">
                <a:latin typeface="+mn-lt"/>
                <a:sym typeface="Symbol" pitchFamily="18" charset="2"/>
              </a:rPr>
              <a:t> </a:t>
            </a:r>
            <a:r>
              <a:rPr lang="en-US" sz="2700" b="1" dirty="0">
                <a:latin typeface="+mn-lt"/>
              </a:rPr>
              <a:t>Ag</a:t>
            </a:r>
            <a:r>
              <a:rPr lang="ru-RU" sz="2700" dirty="0">
                <a:latin typeface="+mn-lt"/>
              </a:rPr>
              <a:t>  ( + )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700" i="1" dirty="0">
                <a:latin typeface="+mn-lt"/>
              </a:rPr>
              <a:t>                             </a:t>
            </a:r>
            <a:r>
              <a:rPr lang="ru-RU" sz="2700" b="1" i="1" dirty="0">
                <a:solidFill>
                  <a:srgbClr val="C00000"/>
                </a:solidFill>
                <a:latin typeface="+mn-lt"/>
              </a:rPr>
              <a:t>ɑ</a:t>
            </a:r>
            <a:r>
              <a:rPr lang="ru-RU" sz="2700" b="1" i="1" baseline="-25000" dirty="0">
                <a:solidFill>
                  <a:srgbClr val="C00000"/>
                </a:solidFill>
                <a:latin typeface="+mn-lt"/>
              </a:rPr>
              <a:t>1</a:t>
            </a:r>
            <a:r>
              <a:rPr lang="ru-RU" sz="2700" b="1" i="1" dirty="0">
                <a:solidFill>
                  <a:srgbClr val="C00000"/>
                </a:solidFill>
                <a:latin typeface="+mn-lt"/>
              </a:rPr>
              <a:t>                ɑ</a:t>
            </a:r>
            <a:r>
              <a:rPr lang="ru-RU" sz="2700" b="1" i="1" baseline="-25000" dirty="0">
                <a:solidFill>
                  <a:srgbClr val="C00000"/>
                </a:solidFill>
                <a:latin typeface="+mn-lt"/>
              </a:rPr>
              <a:t>2</a:t>
            </a:r>
            <a:r>
              <a:rPr lang="ru-RU" sz="2700" b="1" dirty="0">
                <a:solidFill>
                  <a:srgbClr val="C00000"/>
                </a:solidFill>
                <a:latin typeface="+mn-lt"/>
              </a:rPr>
              <a:t>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950" y="1125538"/>
            <a:ext cx="8853488" cy="9540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Tx/>
              <a:buChar char="-"/>
              <a:defRPr/>
            </a:pPr>
            <a:r>
              <a:rPr lang="ru-RU" sz="2800" dirty="0"/>
              <a:t> это система из двух одинаковых электродов с разными </a:t>
            </a:r>
          </a:p>
          <a:p>
            <a:pPr marL="268288" indent="-95250">
              <a:defRPr/>
            </a:pPr>
            <a:r>
              <a:rPr lang="ru-RU" sz="2800" dirty="0"/>
              <a:t>активностями (концентрациями) растворов.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23528" y="762000"/>
            <a:ext cx="655272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155650" name="Object 2"/>
          <p:cNvGraphicFramePr>
            <a:graphicFrameLocks noChangeAspect="1"/>
          </p:cNvGraphicFramePr>
          <p:nvPr/>
        </p:nvGraphicFramePr>
        <p:xfrm>
          <a:off x="7380288" y="2565400"/>
          <a:ext cx="1362075" cy="576263"/>
        </p:xfrm>
        <a:graphic>
          <a:graphicData uri="http://schemas.openxmlformats.org/presentationml/2006/ole">
            <p:oleObj spid="_x0000_s155650" name="Equation" r:id="rId3" imgW="444240" imgH="228600" progId="">
              <p:embed/>
            </p:oleObj>
          </a:graphicData>
        </a:graphic>
      </p:graphicFrame>
      <p:sp>
        <p:nvSpPr>
          <p:cNvPr id="155651" name="Rectangle 3"/>
          <p:cNvSpPr>
            <a:spLocks noChangeArrowheads="1"/>
          </p:cNvSpPr>
          <p:nvPr/>
        </p:nvSpPr>
        <p:spPr bwMode="auto">
          <a:xfrm>
            <a:off x="1042988" y="3860800"/>
            <a:ext cx="7345362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b="1" i="1" dirty="0">
                <a:solidFill>
                  <a:srgbClr val="002060"/>
                </a:solidFill>
                <a:latin typeface="+mn-lt"/>
              </a:rPr>
              <a:t>ЭДС </a:t>
            </a:r>
            <a:r>
              <a:rPr lang="ru-RU" dirty="0">
                <a:latin typeface="+mn-lt"/>
              </a:rPr>
              <a:t>зависит от разности активностей растворов:</a:t>
            </a:r>
          </a:p>
        </p:txBody>
      </p:sp>
      <p:graphicFrame>
        <p:nvGraphicFramePr>
          <p:cNvPr id="155652" name="Object 4"/>
          <p:cNvGraphicFramePr>
            <a:graphicFrameLocks noChangeAspect="1"/>
          </p:cNvGraphicFramePr>
          <p:nvPr/>
        </p:nvGraphicFramePr>
        <p:xfrm>
          <a:off x="3419475" y="4581525"/>
          <a:ext cx="2497138" cy="1150938"/>
        </p:xfrm>
        <a:graphic>
          <a:graphicData uri="http://schemas.openxmlformats.org/presentationml/2006/ole">
            <p:oleObj spid="_x0000_s155652" name="Equation" r:id="rId4" imgW="850680" imgH="431640" progId="">
              <p:embed/>
            </p:oleObj>
          </a:graphicData>
        </a:graphic>
      </p:graphicFrame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3348038" y="5876925"/>
            <a:ext cx="2303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т.к.        </a:t>
            </a:r>
            <a:r>
              <a:rPr lang="ru-RU" i="1"/>
              <a:t>Е</a:t>
            </a:r>
            <a:r>
              <a:rPr lang="ru-RU" i="1" baseline="30000"/>
              <a:t>0</a:t>
            </a:r>
            <a:r>
              <a:rPr lang="ru-RU" i="1"/>
              <a:t> = </a:t>
            </a:r>
            <a:r>
              <a:rPr lang="ru-RU"/>
              <a:t>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5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5651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46926-144F-46A7-AD05-B877F619C1FE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0825" y="260350"/>
            <a:ext cx="2808288" cy="7921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2695575" indent="-2695575">
              <a:defRPr/>
            </a:pPr>
            <a:r>
              <a:rPr lang="ru-RU" dirty="0"/>
              <a:t>ЭЛЕКТРОЛИТЫ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31913" y="4221163"/>
            <a:ext cx="7488237" cy="10795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</a:rPr>
              <a:t>Слабые</a:t>
            </a:r>
            <a:r>
              <a:rPr lang="ru-RU" dirty="0"/>
              <a:t> </a:t>
            </a:r>
          </a:p>
          <a:p>
            <a:pPr algn="ctr">
              <a:defRPr/>
            </a:pPr>
            <a:r>
              <a:rPr lang="ru-RU" dirty="0"/>
              <a:t>(</a:t>
            </a:r>
            <a:r>
              <a:rPr lang="en-US" dirty="0"/>
              <a:t>HF</a:t>
            </a:r>
            <a:r>
              <a:rPr lang="ru-RU" dirty="0"/>
              <a:t>, </a:t>
            </a:r>
            <a:r>
              <a:rPr lang="en-US" dirty="0"/>
              <a:t>H</a:t>
            </a:r>
            <a:r>
              <a:rPr lang="ru-RU" baseline="-25000" dirty="0"/>
              <a:t>2</a:t>
            </a:r>
            <a:r>
              <a:rPr lang="en-US" dirty="0"/>
              <a:t>CO</a:t>
            </a:r>
            <a:r>
              <a:rPr lang="ru-RU" baseline="-25000" dirty="0"/>
              <a:t>3</a:t>
            </a:r>
            <a:r>
              <a:rPr lang="ru-RU" dirty="0"/>
              <a:t>, </a:t>
            </a:r>
            <a:r>
              <a:rPr lang="en-US" dirty="0"/>
              <a:t>H</a:t>
            </a:r>
            <a:r>
              <a:rPr lang="ru-RU" baseline="-25000" dirty="0"/>
              <a:t>3</a:t>
            </a:r>
            <a:r>
              <a:rPr lang="en-US" dirty="0"/>
              <a:t>PO</a:t>
            </a:r>
            <a:r>
              <a:rPr lang="ru-RU" baseline="-25000" dirty="0"/>
              <a:t>4</a:t>
            </a:r>
            <a:r>
              <a:rPr lang="ru-RU" dirty="0"/>
              <a:t>, </a:t>
            </a:r>
            <a:r>
              <a:rPr lang="en-US" dirty="0" err="1"/>
              <a:t>HClO</a:t>
            </a:r>
            <a:r>
              <a:rPr lang="ru-RU" dirty="0"/>
              <a:t>, </a:t>
            </a:r>
            <a:r>
              <a:rPr lang="en-US" dirty="0"/>
              <a:t>H</a:t>
            </a:r>
            <a:r>
              <a:rPr lang="ru-RU" baseline="-25000" dirty="0"/>
              <a:t>2</a:t>
            </a:r>
            <a:r>
              <a:rPr lang="en-US" dirty="0"/>
              <a:t>S</a:t>
            </a:r>
            <a:r>
              <a:rPr lang="ru-RU" dirty="0"/>
              <a:t> </a:t>
            </a:r>
            <a:r>
              <a:rPr lang="en-US" dirty="0"/>
              <a:t>Cu</a:t>
            </a:r>
            <a:r>
              <a:rPr lang="ru-RU" dirty="0"/>
              <a:t>(</a:t>
            </a:r>
            <a:r>
              <a:rPr lang="en-US" dirty="0"/>
              <a:t>OH</a:t>
            </a:r>
            <a:r>
              <a:rPr lang="ru-RU" dirty="0"/>
              <a:t>)</a:t>
            </a:r>
            <a:r>
              <a:rPr lang="ru-RU" baseline="-25000" dirty="0"/>
              <a:t>2</a:t>
            </a:r>
            <a:r>
              <a:rPr lang="ru-RU" dirty="0"/>
              <a:t>, </a:t>
            </a:r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en-US" dirty="0"/>
              <a:t>OH</a:t>
            </a:r>
            <a:r>
              <a:rPr lang="ru-RU" dirty="0"/>
              <a:t>, Н</a:t>
            </a:r>
            <a:r>
              <a:rPr lang="ru-RU" baseline="-25000" dirty="0"/>
              <a:t>2</a:t>
            </a:r>
            <a:r>
              <a:rPr lang="ru-RU" dirty="0"/>
              <a:t>О, органические кислоты и основания)</a:t>
            </a:r>
          </a:p>
        </p:txBody>
      </p:sp>
      <p:grpSp>
        <p:nvGrpSpPr>
          <p:cNvPr id="35" name="Группа 34"/>
          <p:cNvGrpSpPr>
            <a:grpSpLocks/>
          </p:cNvGrpSpPr>
          <p:nvPr/>
        </p:nvGrpSpPr>
        <p:grpSpPr bwMode="auto">
          <a:xfrm>
            <a:off x="611188" y="1125538"/>
            <a:ext cx="792162" cy="3671887"/>
            <a:chOff x="611560" y="1412776"/>
            <a:chExt cx="792088" cy="338437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-1080628" y="-2085613"/>
              <a:ext cx="3384376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611560" y="2403712"/>
              <a:ext cx="79208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611560" y="4662421"/>
              <a:ext cx="7200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Скругленный прямоугольник 5"/>
          <p:cNvSpPr/>
          <p:nvPr/>
        </p:nvSpPr>
        <p:spPr>
          <a:xfrm>
            <a:off x="1403350" y="1700213"/>
            <a:ext cx="7489825" cy="11525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</a:rPr>
              <a:t>Сильные</a:t>
            </a:r>
            <a:r>
              <a:rPr lang="ru-RU" dirty="0"/>
              <a:t> </a:t>
            </a:r>
          </a:p>
          <a:p>
            <a:pPr algn="ctr">
              <a:defRPr/>
            </a:pPr>
            <a:r>
              <a:rPr lang="ru-RU" dirty="0"/>
              <a:t>(все соли,</a:t>
            </a:r>
            <a:r>
              <a:rPr lang="en-US" dirty="0"/>
              <a:t> </a:t>
            </a:r>
            <a:r>
              <a:rPr lang="en-US" dirty="0" err="1"/>
              <a:t>HCl</a:t>
            </a:r>
            <a:r>
              <a:rPr lang="ru-RU" dirty="0"/>
              <a:t>, </a:t>
            </a:r>
            <a:r>
              <a:rPr lang="en-US" dirty="0" err="1"/>
              <a:t>HBr</a:t>
            </a:r>
            <a:r>
              <a:rPr lang="ru-RU" dirty="0"/>
              <a:t>, </a:t>
            </a:r>
            <a:r>
              <a:rPr lang="en-US" dirty="0"/>
              <a:t>HI</a:t>
            </a:r>
            <a:r>
              <a:rPr lang="ru-RU" dirty="0"/>
              <a:t>, </a:t>
            </a:r>
            <a:r>
              <a:rPr lang="en-US" dirty="0"/>
              <a:t>H</a:t>
            </a:r>
            <a:r>
              <a:rPr lang="ru-RU" baseline="-25000" dirty="0"/>
              <a:t>2</a:t>
            </a:r>
            <a:r>
              <a:rPr lang="en-US" dirty="0"/>
              <a:t>SO</a:t>
            </a:r>
            <a:r>
              <a:rPr lang="ru-RU" baseline="-25000" dirty="0"/>
              <a:t>4</a:t>
            </a:r>
            <a:r>
              <a:rPr lang="ru-RU" dirty="0"/>
              <a:t>, </a:t>
            </a:r>
            <a:r>
              <a:rPr lang="en-US" dirty="0"/>
              <a:t>HNO</a:t>
            </a:r>
            <a:r>
              <a:rPr lang="ru-RU" baseline="-25000" dirty="0"/>
              <a:t>3</a:t>
            </a:r>
            <a:r>
              <a:rPr lang="ru-RU" dirty="0"/>
              <a:t>, </a:t>
            </a:r>
            <a:r>
              <a:rPr lang="en-US" dirty="0" err="1"/>
              <a:t>NaOH</a:t>
            </a:r>
            <a:r>
              <a:rPr lang="ru-RU" dirty="0"/>
              <a:t>, </a:t>
            </a:r>
            <a:r>
              <a:rPr lang="en-US" dirty="0"/>
              <a:t>KOH</a:t>
            </a:r>
            <a:r>
              <a:rPr lang="ru-RU" dirty="0"/>
              <a:t>) </a:t>
            </a:r>
          </a:p>
        </p:txBody>
      </p:sp>
      <p:sp>
        <p:nvSpPr>
          <p:cNvPr id="103435" name="Rectangle 11"/>
          <p:cNvSpPr>
            <a:spLocks noChangeArrowheads="1"/>
          </p:cNvSpPr>
          <p:nvPr/>
        </p:nvSpPr>
        <p:spPr bwMode="auto">
          <a:xfrm>
            <a:off x="3203575" y="3141663"/>
            <a:ext cx="38163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</a:t>
            </a:r>
            <a:r>
              <a:rPr lang="en-US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2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SO</a:t>
            </a:r>
            <a:r>
              <a:rPr lang="en-US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4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→ </a:t>
            </a:r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2H</a:t>
            </a:r>
            <a:r>
              <a:rPr lang="en-US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+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+ SO</a:t>
            </a:r>
            <a:r>
              <a:rPr lang="en-US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4</a:t>
            </a:r>
            <a:r>
              <a:rPr lang="en-US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2-</a:t>
            </a:r>
            <a:endParaRPr lang="en-US">
              <a:latin typeface="Arial" charset="0"/>
            </a:endParaRPr>
          </a:p>
        </p:txBody>
      </p:sp>
      <p:sp>
        <p:nvSpPr>
          <p:cNvPr id="103436" name="Rectangle 12"/>
          <p:cNvSpPr>
            <a:spLocks noChangeArrowheads="1"/>
          </p:cNvSpPr>
          <p:nvPr/>
        </p:nvSpPr>
        <p:spPr bwMode="auto">
          <a:xfrm>
            <a:off x="3203575" y="5445125"/>
            <a:ext cx="4032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H</a:t>
            </a:r>
            <a:r>
              <a:rPr lang="en-US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2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CO</a:t>
            </a:r>
            <a:r>
              <a:rPr lang="en-US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3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↔</a:t>
            </a:r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H</a:t>
            </a:r>
            <a:r>
              <a:rPr lang="en-US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+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+ HCO</a:t>
            </a:r>
            <a:r>
              <a:rPr lang="en-US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3</a:t>
            </a:r>
            <a:r>
              <a:rPr lang="en-US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-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; </a:t>
            </a:r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К</a:t>
            </a:r>
            <a:r>
              <a:rPr lang="ru-RU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д</a:t>
            </a:r>
            <a:r>
              <a:rPr lang="en-US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1</a:t>
            </a:r>
            <a:endParaRPr lang="en-US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HCO</a:t>
            </a:r>
            <a:r>
              <a:rPr lang="en-US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3</a:t>
            </a:r>
            <a:r>
              <a:rPr lang="en-US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ru-RU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↔ </a:t>
            </a:r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H</a:t>
            </a:r>
            <a:r>
              <a:rPr lang="en-US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+ 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+CO</a:t>
            </a:r>
            <a:r>
              <a:rPr lang="en-US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3</a:t>
            </a:r>
            <a:r>
              <a:rPr lang="en-US" baseline="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2-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; </a:t>
            </a:r>
            <a:r>
              <a:rPr lang="ru-RU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К</a:t>
            </a:r>
            <a:r>
              <a:rPr lang="ru-RU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д</a:t>
            </a:r>
            <a:r>
              <a:rPr lang="en-US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2</a:t>
            </a:r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34" name="Овал 33"/>
          <p:cNvSpPr/>
          <p:nvPr/>
        </p:nvSpPr>
        <p:spPr>
          <a:xfrm>
            <a:off x="4211638" y="2924175"/>
            <a:ext cx="504825" cy="865188"/>
          </a:xfrm>
          <a:prstGeom prst="ellipse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211638" y="5445125"/>
            <a:ext cx="504825" cy="936625"/>
          </a:xfrm>
          <a:prstGeom prst="ellipse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3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3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103435" grpId="0"/>
      <p:bldP spid="103436" grpId="0"/>
      <p:bldP spid="34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49C2CC-D3FE-4D59-93EB-924F77E4139F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250825" y="333375"/>
            <a:ext cx="86868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b="1" dirty="0">
                <a:solidFill>
                  <a:srgbClr val="C00000"/>
                </a:solidFill>
                <a:latin typeface="Arial" pitchFamily="34" charset="0"/>
              </a:rPr>
              <a:t>II 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</a:rPr>
              <a:t>положение:</a:t>
            </a:r>
          </a:p>
          <a:p>
            <a:pPr marL="725488" eaLnBrk="0" hangingPunct="0">
              <a:spcBef>
                <a:spcPct val="20000"/>
              </a:spcBef>
              <a:defRPr/>
            </a:pPr>
            <a:r>
              <a:rPr lang="ru-RU" dirty="0">
                <a:latin typeface="Arial" pitchFamily="34" charset="0"/>
              </a:rPr>
              <a:t>диссоциация количественно оценивается величиной степени диссоциации (</a:t>
            </a:r>
            <a:r>
              <a:rPr lang="el-GR" dirty="0">
                <a:latin typeface="Arial" pitchFamily="34" charset="0"/>
              </a:rPr>
              <a:t>α</a:t>
            </a:r>
            <a:r>
              <a:rPr lang="ru-RU" dirty="0">
                <a:latin typeface="Arial" pitchFamily="34" charset="0"/>
              </a:rPr>
              <a:t>).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ru-RU" dirty="0">
              <a:latin typeface="Arial" pitchFamily="34" charset="0"/>
            </a:endParaRP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95288" y="1773238"/>
            <a:ext cx="79406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2060"/>
                </a:solidFill>
                <a:latin typeface="Arial" charset="0"/>
              </a:rPr>
              <a:t>Степень диссоциации  </a:t>
            </a:r>
            <a:r>
              <a:rPr lang="ru-RU">
                <a:latin typeface="Arial" charset="0"/>
              </a:rPr>
              <a:t>– это отношение числа диссоциированных молекул к их общему числу в растворе.</a:t>
            </a:r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323850" y="4446588"/>
            <a:ext cx="8424863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b="1" i="1">
                <a:solidFill>
                  <a:srgbClr val="002060"/>
                </a:solidFill>
                <a:latin typeface="Arial" charset="0"/>
                <a:cs typeface="Arial" charset="0"/>
              </a:rPr>
              <a:t>Степень диссоциации зависит:</a:t>
            </a:r>
            <a:r>
              <a:rPr lang="ru-RU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>
                <a:latin typeface="Arial" charset="0"/>
                <a:cs typeface="Arial" charset="0"/>
              </a:rPr>
              <a:t>от температуры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>
                <a:latin typeface="Arial" charset="0"/>
                <a:cs typeface="Arial" charset="0"/>
              </a:rPr>
              <a:t>присутствия других электролитов в растворе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>
                <a:latin typeface="Arial" charset="0"/>
                <a:cs typeface="Arial" charset="0"/>
              </a:rPr>
              <a:t>концентрации</a:t>
            </a:r>
            <a:endParaRPr lang="ru-RU">
              <a:latin typeface="Arial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547813" y="2924175"/>
            <a:ext cx="7345362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2060"/>
                </a:solidFill>
                <a:latin typeface="Arial" charset="0"/>
              </a:rPr>
              <a:t>Для сильных электролитов: </a:t>
            </a:r>
            <a:r>
              <a:rPr lang="ru-RU">
                <a:latin typeface="Arial" charset="0"/>
              </a:rPr>
              <a:t> </a:t>
            </a:r>
            <a:r>
              <a:rPr lang="en-US">
                <a:latin typeface="Arial" charset="0"/>
              </a:rPr>
              <a:t>	</a:t>
            </a:r>
            <a:r>
              <a:rPr lang="el-GR">
                <a:latin typeface="Arial" charset="0"/>
              </a:rPr>
              <a:t>α</a:t>
            </a:r>
            <a:r>
              <a:rPr lang="ru-RU">
                <a:latin typeface="Arial" charset="0"/>
              </a:rPr>
              <a:t> = 1</a:t>
            </a:r>
            <a:endParaRPr lang="ru-RU" b="1" i="1">
              <a:solidFill>
                <a:srgbClr val="002060"/>
              </a:solidFill>
              <a:latin typeface="Arial" charset="0"/>
            </a:endParaRPr>
          </a:p>
          <a:p>
            <a:endParaRPr lang="ru-RU" b="1" i="1">
              <a:solidFill>
                <a:srgbClr val="002060"/>
              </a:solidFill>
              <a:latin typeface="Arial" charset="0"/>
            </a:endParaRPr>
          </a:p>
          <a:p>
            <a:r>
              <a:rPr lang="ru-RU" b="1" i="1">
                <a:solidFill>
                  <a:srgbClr val="002060"/>
                </a:solidFill>
                <a:latin typeface="Arial" charset="0"/>
              </a:rPr>
              <a:t>Для слабых электролитов:</a:t>
            </a:r>
            <a:r>
              <a:rPr lang="el-GR">
                <a:latin typeface="Arial" charset="0"/>
              </a:rPr>
              <a:t> </a:t>
            </a:r>
            <a:r>
              <a:rPr lang="ru-RU">
                <a:latin typeface="Arial" charset="0"/>
              </a:rPr>
              <a:t>  </a:t>
            </a:r>
            <a:r>
              <a:rPr lang="en-US">
                <a:latin typeface="Arial" charset="0"/>
              </a:rPr>
              <a:t>	0 &lt; </a:t>
            </a:r>
            <a:r>
              <a:rPr lang="el-GR">
                <a:latin typeface="Arial" charset="0"/>
              </a:rPr>
              <a:t>α</a:t>
            </a:r>
            <a:r>
              <a:rPr lang="ru-RU">
                <a:latin typeface="Arial" charset="0"/>
              </a:rPr>
              <a:t> </a:t>
            </a:r>
            <a:r>
              <a:rPr lang="en-US">
                <a:latin typeface="Arial" charset="0"/>
              </a:rPr>
              <a:t>&lt;</a:t>
            </a:r>
            <a:r>
              <a:rPr lang="ru-RU">
                <a:latin typeface="Arial" charset="0"/>
              </a:rPr>
              <a:t>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  <p:bldP spid="104451" grpId="0"/>
      <p:bldP spid="1044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15977-A5C9-4279-A452-F1C673FDB58C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0825" y="188913"/>
            <a:ext cx="86868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b="1" dirty="0">
                <a:solidFill>
                  <a:srgbClr val="C00000"/>
                </a:solidFill>
                <a:latin typeface="Arial" pitchFamily="34" charset="0"/>
              </a:rPr>
              <a:t>III 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</a:rPr>
              <a:t>положение:</a:t>
            </a:r>
          </a:p>
          <a:p>
            <a:pPr marL="725488" eaLnBrk="0" hangingPunct="0">
              <a:spcBef>
                <a:spcPct val="20000"/>
              </a:spcBef>
              <a:defRPr/>
            </a:pPr>
            <a:r>
              <a:rPr lang="ru-RU" dirty="0">
                <a:latin typeface="Arial" pitchFamily="34" charset="0"/>
              </a:rPr>
              <a:t>к процессу диссоциации применим закон действующих масс, позволяющий записать выражение для константы диссоциации.</a:t>
            </a:r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827088" y="5157788"/>
          <a:ext cx="2665412" cy="1068387"/>
        </p:xfrm>
        <a:graphic>
          <a:graphicData uri="http://schemas.openxmlformats.org/presentationml/2006/ole">
            <p:oleObj spid="_x0000_s105474" name="Equation" r:id="rId3" imgW="736560" imgH="444240" progId="">
              <p:embed/>
            </p:oleObj>
          </a:graphicData>
        </a:graphic>
      </p:graphicFrame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50825" y="4652963"/>
            <a:ext cx="5041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</a:pPr>
            <a:r>
              <a:rPr lang="ru-RU">
                <a:latin typeface="Arial" charset="0"/>
              </a:rPr>
              <a:t>«Закон разведения» Оствальда:</a:t>
            </a:r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250825" y="2060575"/>
            <a:ext cx="856932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i="1">
                <a:latin typeface="Arial" charset="0"/>
                <a:cs typeface="Arial" charset="0"/>
              </a:rPr>
              <a:t>Для электролита АВ равновесие при диссоциации имеет вид:  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000" b="1" i="1">
                <a:latin typeface="Arial" charset="0"/>
                <a:cs typeface="Arial" charset="0"/>
              </a:rPr>
              <a:t>АВ&lt;═&gt; А</a:t>
            </a:r>
            <a:r>
              <a:rPr lang="ru-RU" sz="2000" b="1" i="1" baseline="70000">
                <a:latin typeface="Arial" charset="0"/>
                <a:cs typeface="Arial" charset="0"/>
              </a:rPr>
              <a:t>+</a:t>
            </a:r>
            <a:r>
              <a:rPr lang="ru-RU" sz="2000" b="1" i="1" baseline="30000">
                <a:latin typeface="Arial" charset="0"/>
                <a:cs typeface="Arial" charset="0"/>
              </a:rPr>
              <a:t> </a:t>
            </a:r>
            <a:r>
              <a:rPr lang="ru-RU" sz="2000" b="1" i="1">
                <a:latin typeface="Arial" charset="0"/>
                <a:cs typeface="Arial" charset="0"/>
              </a:rPr>
              <a:t>+ В</a:t>
            </a:r>
            <a:r>
              <a:rPr lang="ru-RU" sz="2000" b="1" i="1" baseline="70000">
                <a:latin typeface="Arial" charset="0"/>
                <a:cs typeface="Arial" charset="0"/>
              </a:rPr>
              <a:t>-</a:t>
            </a:r>
            <a:r>
              <a:rPr lang="ru-RU" sz="2000" b="1" i="1">
                <a:latin typeface="Arial" charset="0"/>
                <a:cs typeface="Arial" charset="0"/>
              </a:rPr>
              <a:t>	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000">
                <a:latin typeface="Arial" charset="0"/>
                <a:cs typeface="Arial" charset="0"/>
              </a:rPr>
              <a:t>				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i="1">
                <a:latin typeface="Arial" charset="0"/>
                <a:cs typeface="Arial" charset="0"/>
              </a:rPr>
              <a:t>Выражение для константы равновесия </a:t>
            </a:r>
            <a:r>
              <a:rPr lang="ru-RU" sz="2000" b="1">
                <a:latin typeface="Arial" charset="0"/>
                <a:cs typeface="Arial" charset="0"/>
              </a:rPr>
              <a:t>(Кд)</a:t>
            </a:r>
            <a:r>
              <a:rPr lang="ru-RU" sz="2000">
                <a:latin typeface="Arial" charset="0"/>
                <a:cs typeface="Arial" charset="0"/>
              </a:rPr>
              <a:t>:</a:t>
            </a:r>
          </a:p>
        </p:txBody>
      </p:sp>
      <p:graphicFrame>
        <p:nvGraphicFramePr>
          <p:cNvPr id="105476" name="Object 4"/>
          <p:cNvGraphicFramePr>
            <a:graphicFrameLocks noChangeAspect="1"/>
          </p:cNvGraphicFramePr>
          <p:nvPr/>
        </p:nvGraphicFramePr>
        <p:xfrm>
          <a:off x="3203575" y="3500438"/>
          <a:ext cx="3060700" cy="1081087"/>
        </p:xfrm>
        <a:graphic>
          <a:graphicData uri="http://schemas.openxmlformats.org/presentationml/2006/ole">
            <p:oleObj spid="_x0000_s105476" name="Equation" r:id="rId4" imgW="939600" imgH="444240" progId="">
              <p:embed/>
            </p:oleObj>
          </a:graphicData>
        </a:graphic>
      </p:graphicFrame>
      <p:sp>
        <p:nvSpPr>
          <p:cNvPr id="10548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5477" name="Object 5"/>
          <p:cNvGraphicFramePr>
            <a:graphicFrameLocks noChangeAspect="1"/>
          </p:cNvGraphicFramePr>
          <p:nvPr/>
        </p:nvGraphicFramePr>
        <p:xfrm>
          <a:off x="5795963" y="5373688"/>
          <a:ext cx="2309812" cy="719137"/>
        </p:xfrm>
        <a:graphic>
          <a:graphicData uri="http://schemas.openxmlformats.org/presentationml/2006/ole">
            <p:oleObj spid="_x0000_s105477" name="Equation" r:id="rId5" imgW="889000" imgH="279400" progId="">
              <p:embed/>
            </p:oleObj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4663" y="5516563"/>
            <a:ext cx="668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или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508625" y="5949950"/>
            <a:ext cx="294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для слабых электролитов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3B1E07-D6B8-44D4-8E8E-9E48394E2AC7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106499" name="Rectangle 1"/>
          <p:cNvSpPr>
            <a:spLocks noChangeArrowheads="1"/>
          </p:cNvSpPr>
          <p:nvPr/>
        </p:nvSpPr>
        <p:spPr bwMode="auto">
          <a:xfrm>
            <a:off x="323850" y="404813"/>
            <a:ext cx="84963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Arial" charset="0"/>
                <a:cs typeface="Arial" charset="0"/>
              </a:rPr>
              <a:t>Константа диссоциации  -  </a:t>
            </a:r>
            <a:r>
              <a:rPr lang="ru-RU">
                <a:latin typeface="Arial" charset="0"/>
                <a:cs typeface="Arial" charset="0"/>
              </a:rPr>
              <a:t>это величина, характеризующая данный электролит. </a:t>
            </a:r>
            <a:endParaRPr lang="ru-RU">
              <a:latin typeface="Arial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8313" y="1957388"/>
            <a:ext cx="8496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Arial" charset="0"/>
                <a:cs typeface="Arial" charset="0"/>
              </a:rPr>
              <a:t>К</a:t>
            </a:r>
            <a:r>
              <a:rPr lang="ru-RU" sz="2800" b="1" baseline="-25000">
                <a:solidFill>
                  <a:srgbClr val="002060"/>
                </a:solidFill>
                <a:latin typeface="Arial" charset="0"/>
                <a:cs typeface="Arial" charset="0"/>
              </a:rPr>
              <a:t>д</a:t>
            </a:r>
            <a:r>
              <a:rPr lang="ru-RU" sz="2800" b="1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i="1">
                <a:solidFill>
                  <a:srgbClr val="C00000"/>
                </a:solidFill>
                <a:latin typeface="Arial" charset="0"/>
                <a:cs typeface="Arial" charset="0"/>
              </a:rPr>
              <a:t>не зависит </a:t>
            </a:r>
            <a:r>
              <a:rPr lang="ru-RU" sz="2800" b="1">
                <a:solidFill>
                  <a:srgbClr val="002060"/>
                </a:solidFill>
                <a:latin typeface="Arial" charset="0"/>
                <a:cs typeface="Arial" charset="0"/>
              </a:rPr>
              <a:t>от концентрации раствора.</a:t>
            </a:r>
            <a:endParaRPr lang="ru-RU">
              <a:latin typeface="Arial" charset="0"/>
            </a:endParaRPr>
          </a:p>
        </p:txBody>
      </p:sp>
      <p:sp>
        <p:nvSpPr>
          <p:cNvPr id="10650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6498" name="Object 2"/>
          <p:cNvGraphicFramePr>
            <a:graphicFrameLocks noChangeAspect="1"/>
          </p:cNvGraphicFramePr>
          <p:nvPr/>
        </p:nvGraphicFramePr>
        <p:xfrm>
          <a:off x="3563938" y="4508500"/>
          <a:ext cx="2520950" cy="1200150"/>
        </p:xfrm>
        <a:graphic>
          <a:graphicData uri="http://schemas.openxmlformats.org/presentationml/2006/ole">
            <p:oleObj spid="_x0000_s106498" name="Equation" r:id="rId3" imgW="622030" imgH="444307" progId="">
              <p:embed/>
            </p:oleObj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9388" y="3284538"/>
            <a:ext cx="88566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Формула для расчета степени диссоциации </a:t>
            </a:r>
            <a:r>
              <a:rPr lang="ru-RU" b="1" i="1">
                <a:solidFill>
                  <a:srgbClr val="FF0000"/>
                </a:solidFill>
              </a:rPr>
              <a:t>слабого электролита</a:t>
            </a:r>
          </a:p>
          <a:p>
            <a:r>
              <a:rPr lang="ru-RU"/>
              <a:t>при заданной концентрации раствора и </a:t>
            </a:r>
            <a:r>
              <a:rPr lang="ru-RU" b="1" i="1">
                <a:solidFill>
                  <a:srgbClr val="FF0000"/>
                </a:solidFill>
              </a:rPr>
              <a:t>известной К</a:t>
            </a:r>
            <a:r>
              <a:rPr lang="ru-RU" b="1" i="1" baseline="-25000">
                <a:solidFill>
                  <a:srgbClr val="FF0000"/>
                </a:solidFill>
              </a:rPr>
              <a:t>д</a:t>
            </a:r>
            <a:r>
              <a:rPr lang="ru-RU" b="1" i="1">
                <a:solidFill>
                  <a:srgbClr val="FF0000"/>
                </a:solidFill>
              </a:rPr>
              <a:t>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C9D23-11C8-4D4F-96BD-DF5143F7B25B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0" y="44450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ctr" eaLnBrk="0" hangingPunct="0"/>
            <a:r>
              <a:rPr lang="ru-RU" sz="3000">
                <a:solidFill>
                  <a:srgbClr val="002060"/>
                </a:solidFill>
                <a:latin typeface="Arial" charset="0"/>
              </a:rPr>
              <a:t>2. Электропроводность растворов электролитов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0825" y="1052513"/>
            <a:ext cx="8893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200" b="1" i="1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ЭЛЕКТРОПРОВОДНОСТЬ</a:t>
            </a:r>
            <a:r>
              <a:rPr lang="ru-RU" sz="2200">
                <a:latin typeface="Arial" charset="0"/>
                <a:cs typeface="Times New Roman" pitchFamily="18" charset="0"/>
              </a:rPr>
              <a:t> - это способность растворов электролитов проводить электрический ток за счет движения ионов, на которые распадается электролит при диссоциации.</a:t>
            </a:r>
            <a:endParaRPr lang="ru-RU" sz="2200"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188" y="2276475"/>
            <a:ext cx="8208962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sym typeface="Symbol"/>
              </a:rPr>
              <a:t></a:t>
            </a:r>
            <a:r>
              <a:rPr lang="ru-RU" sz="2800" b="1" baseline="-25000" dirty="0">
                <a:solidFill>
                  <a:srgbClr val="002060"/>
                </a:solidFill>
              </a:rPr>
              <a:t>+</a:t>
            </a:r>
            <a:r>
              <a:rPr lang="ru-RU" dirty="0"/>
              <a:t> и  </a:t>
            </a:r>
            <a:r>
              <a:rPr lang="ru-RU" sz="2800" b="1" dirty="0">
                <a:solidFill>
                  <a:srgbClr val="002060"/>
                </a:solidFill>
                <a:sym typeface="Symbol"/>
              </a:rPr>
              <a:t></a:t>
            </a:r>
            <a:r>
              <a:rPr lang="ru-RU" sz="2800" b="1" baseline="-25000" dirty="0">
                <a:solidFill>
                  <a:srgbClr val="002060"/>
                </a:solidFill>
              </a:rPr>
              <a:t>-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dirty="0"/>
              <a:t>- скорость движения катиона и аниона </a:t>
            </a:r>
          </a:p>
          <a:p>
            <a:pPr marL="1166813">
              <a:defRPr/>
            </a:pPr>
            <a:r>
              <a:rPr lang="ru-RU" dirty="0"/>
              <a:t>(приведены в справочниках).</a:t>
            </a:r>
          </a:p>
        </p:txBody>
      </p:sp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179388" y="3417888"/>
            <a:ext cx="87852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81000"/>
            <a:r>
              <a:rPr lang="ru-RU" sz="2800" i="1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Скорость движения ионов зависит от:</a:t>
            </a:r>
          </a:p>
          <a:p>
            <a:pPr indent="381000"/>
            <a:endParaRPr lang="ru-RU" sz="1200">
              <a:latin typeface="Arial" charset="0"/>
            </a:endParaRPr>
          </a:p>
          <a:p>
            <a:pPr indent="381000" eaLnBrk="0" hangingPunct="0"/>
            <a:r>
              <a:rPr lang="ru-RU" sz="2000" b="1" i="1">
                <a:latin typeface="Arial" charset="0"/>
                <a:cs typeface="Times New Roman" pitchFamily="18" charset="0"/>
              </a:rPr>
              <a:t>1. Размеров иона: </a:t>
            </a:r>
            <a:r>
              <a:rPr lang="ru-RU" sz="2000">
                <a:latin typeface="Arial" charset="0"/>
                <a:cs typeface="Times New Roman" pitchFamily="18" charset="0"/>
              </a:rPr>
              <a:t>чем больше эффективный радиус иона, тем больше скорость (по таблице Менделеева в группах сверху вниз эффективный радиус иона увеличивается) (исключения ионы Н</a:t>
            </a:r>
            <a:r>
              <a:rPr lang="ru-RU" sz="2000" baseline="30000">
                <a:latin typeface="Arial" charset="0"/>
                <a:cs typeface="Times New Roman" pitchFamily="18" charset="0"/>
              </a:rPr>
              <a:t>+</a:t>
            </a:r>
            <a:r>
              <a:rPr lang="ru-RU" sz="2000">
                <a:latin typeface="Arial" charset="0"/>
                <a:cs typeface="Times New Roman" pitchFamily="18" charset="0"/>
              </a:rPr>
              <a:t> и ОН</a:t>
            </a:r>
            <a:r>
              <a:rPr lang="ru-RU" sz="2000" baseline="30000">
                <a:latin typeface="Arial" charset="0"/>
                <a:cs typeface="Times New Roman" pitchFamily="18" charset="0"/>
              </a:rPr>
              <a:t>-</a:t>
            </a:r>
            <a:r>
              <a:rPr lang="ru-RU" sz="2000">
                <a:latin typeface="Arial" charset="0"/>
                <a:cs typeface="Times New Roman" pitchFamily="18" charset="0"/>
              </a:rPr>
              <a:t>).</a:t>
            </a:r>
            <a:endParaRPr lang="ru-RU" sz="2000">
              <a:latin typeface="Arial" charset="0"/>
            </a:endParaRPr>
          </a:p>
          <a:p>
            <a:pPr indent="381000" eaLnBrk="0" hangingPunct="0"/>
            <a:r>
              <a:rPr lang="ru-RU" sz="2000" b="1" i="1">
                <a:latin typeface="Arial" charset="0"/>
                <a:cs typeface="Times New Roman" pitchFamily="18" charset="0"/>
              </a:rPr>
              <a:t>2. Заряда иона:</a:t>
            </a:r>
            <a:r>
              <a:rPr lang="ru-RU" sz="2000">
                <a:latin typeface="Arial" charset="0"/>
                <a:cs typeface="Times New Roman" pitchFamily="18" charset="0"/>
              </a:rPr>
              <a:t> при ↑ заряда, скорость движения ↑</a:t>
            </a:r>
            <a:endParaRPr lang="ru-RU" sz="2000">
              <a:latin typeface="Arial" charset="0"/>
            </a:endParaRPr>
          </a:p>
          <a:p>
            <a:pPr indent="381000" eaLnBrk="0" hangingPunct="0"/>
            <a:r>
              <a:rPr lang="ru-RU" sz="2000" b="1" i="1">
                <a:latin typeface="Arial" charset="0"/>
                <a:cs typeface="Times New Roman" pitchFamily="18" charset="0"/>
              </a:rPr>
              <a:t>3. Природы растворителя:</a:t>
            </a:r>
            <a:r>
              <a:rPr lang="ru-RU" sz="2000">
                <a:latin typeface="Arial" charset="0"/>
                <a:cs typeface="Times New Roman" pitchFamily="18" charset="0"/>
              </a:rPr>
              <a:t> с ↑ вязкости растворителя, скорость движения ↓.</a:t>
            </a:r>
            <a:endParaRPr lang="ru-RU" sz="2000">
              <a:latin typeface="Arial" charset="0"/>
            </a:endParaRPr>
          </a:p>
          <a:p>
            <a:pPr indent="381000" eaLnBrk="0" hangingPunct="0"/>
            <a:r>
              <a:rPr lang="ru-RU" sz="2000" b="1" i="1">
                <a:latin typeface="Arial" charset="0"/>
                <a:cs typeface="Times New Roman" pitchFamily="18" charset="0"/>
              </a:rPr>
              <a:t>4. Температуры: </a:t>
            </a:r>
            <a:r>
              <a:rPr lang="ru-RU" sz="2000">
                <a:latin typeface="Arial" charset="0"/>
                <a:cs typeface="Times New Roman" pitchFamily="18" charset="0"/>
              </a:rPr>
              <a:t>с ↑ Т, скорость движения ↑</a:t>
            </a:r>
            <a:endParaRPr lang="ru-RU" sz="2000">
              <a:latin typeface="Arial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1520" y="615950"/>
            <a:ext cx="6624736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7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7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7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7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7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7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7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7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7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7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7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75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75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75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84504B-5CE6-4E61-A55B-DD3898FAB1B1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108545" name="Rectangle 1"/>
          <p:cNvSpPr>
            <a:spLocks noChangeArrowheads="1"/>
          </p:cNvSpPr>
          <p:nvPr/>
        </p:nvSpPr>
        <p:spPr bwMode="auto">
          <a:xfrm>
            <a:off x="74613" y="188913"/>
            <a:ext cx="89614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800" b="1" i="1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2.1. Удельная электрическая проводимость (</a:t>
            </a:r>
            <a:r>
              <a:rPr lang="ru-RU" sz="2800" b="1" i="1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</a:t>
            </a:r>
            <a:r>
              <a:rPr lang="ru-RU" sz="2800" b="1" i="1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)</a:t>
            </a:r>
            <a:endParaRPr lang="ru-RU" sz="2800" b="1" i="1">
              <a:solidFill>
                <a:srgbClr val="002060"/>
              </a:solidFill>
              <a:cs typeface="Times New Roman" pitchFamily="18" charset="0"/>
              <a:sym typeface="Symbol" pitchFamily="18" charset="2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51520" y="688975"/>
            <a:ext cx="676875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971600" y="1052736"/>
            <a:ext cx="7848872" cy="1200329"/>
          </a:xfrm>
          <a:prstGeom prst="rect">
            <a:avLst/>
          </a:prstGeom>
          <a:ln>
            <a:solidFill>
              <a:srgbClr val="003DB8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это электрическая проводимость раствора, помещенного между 2 электродами площадью 1 см</a:t>
            </a:r>
            <a:r>
              <a:rPr lang="ru-RU" baseline="30000" dirty="0"/>
              <a:t>2</a:t>
            </a:r>
            <a:r>
              <a:rPr lang="ru-RU" dirty="0"/>
              <a:t> на расстоянии 1 см.</a:t>
            </a:r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3059113" y="2565400"/>
            <a:ext cx="33480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cs typeface="Times New Roman" pitchFamily="18" charset="0"/>
                <a:sym typeface="Symbol" pitchFamily="18" charset="2"/>
              </a:rPr>
              <a:t></a:t>
            </a:r>
            <a:r>
              <a:rPr lang="ru-RU" sz="2800">
                <a:cs typeface="Times New Roman" pitchFamily="18" charset="0"/>
              </a:rPr>
              <a:t>= К·L, </a:t>
            </a:r>
            <a:r>
              <a:rPr lang="ru-RU" sz="2800">
                <a:cs typeface="Times New Roman" pitchFamily="18" charset="0"/>
                <a:sym typeface="Symbol" pitchFamily="18" charset="2"/>
              </a:rPr>
              <a:t>   [</a:t>
            </a:r>
            <a:r>
              <a:rPr lang="en-US" sz="2800">
                <a:cs typeface="Times New Roman" pitchFamily="18" charset="0"/>
                <a:sym typeface="Symbol" pitchFamily="18" charset="2"/>
              </a:rPr>
              <a:t>C</a:t>
            </a:r>
            <a:r>
              <a:rPr lang="ru-RU" sz="2800">
                <a:cs typeface="Times New Roman" pitchFamily="18" charset="0"/>
                <a:sym typeface="Symbol" pitchFamily="18" charset="2"/>
              </a:rPr>
              <a:t>м/см]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23850" y="3213100"/>
            <a:ext cx="84248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 – константа кондуктометра, см</a:t>
            </a:r>
            <a:r>
              <a:rPr lang="ru-RU" baseline="30000"/>
              <a:t>-1</a:t>
            </a:r>
            <a:endParaRPr lang="ru-RU"/>
          </a:p>
          <a:p>
            <a:r>
              <a:rPr lang="ru-RU"/>
              <a:t>L – электрическая проводимость раствора, См (сименс)</a:t>
            </a:r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250825" y="3470275"/>
            <a:ext cx="86423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81000">
              <a:tabLst>
                <a:tab pos="76200" algn="l"/>
                <a:tab pos="228600" algn="l"/>
              </a:tabLst>
            </a:pPr>
            <a:r>
              <a:rPr lang="ru-RU" i="1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Удельная электрическая проводимость зависит от:</a:t>
            </a:r>
          </a:p>
          <a:p>
            <a:pPr indent="381000">
              <a:tabLst>
                <a:tab pos="76200" algn="l"/>
                <a:tab pos="228600" algn="l"/>
              </a:tabLst>
            </a:pPr>
            <a:endParaRPr lang="ru-RU" sz="1400">
              <a:latin typeface="Arial" charset="0"/>
            </a:endParaRPr>
          </a:p>
          <a:p>
            <a:pPr indent="381000" eaLnBrk="0" hangingPunct="0">
              <a:buFontTx/>
              <a:buChar char="•"/>
              <a:tabLst>
                <a:tab pos="76200" algn="l"/>
                <a:tab pos="228600" algn="l"/>
              </a:tabLst>
            </a:pPr>
            <a:r>
              <a:rPr lang="ru-RU" b="1">
                <a:cs typeface="Times New Roman" pitchFamily="18" charset="0"/>
              </a:rPr>
              <a:t> температуры</a:t>
            </a:r>
            <a:r>
              <a:rPr lang="ru-RU">
                <a:cs typeface="Times New Roman" pitchFamily="18" charset="0"/>
              </a:rPr>
              <a:t>: </a:t>
            </a:r>
            <a:r>
              <a:rPr lang="ru-RU" i="1">
                <a:cs typeface="Times New Roman" pitchFamily="18" charset="0"/>
              </a:rPr>
              <a:t>при </a:t>
            </a:r>
            <a:r>
              <a:rPr lang="ru-RU" i="1">
                <a:cs typeface="Times New Roman" pitchFamily="18" charset="0"/>
                <a:sym typeface="Symbol" pitchFamily="18" charset="2"/>
              </a:rPr>
              <a:t> </a:t>
            </a:r>
            <a:r>
              <a:rPr lang="en-US" i="1">
                <a:cs typeface="Times New Roman" pitchFamily="18" charset="0"/>
              </a:rPr>
              <a:t>t</a:t>
            </a:r>
            <a:r>
              <a:rPr lang="ru-RU" i="1" baseline="30000">
                <a:cs typeface="Times New Roman" pitchFamily="18" charset="0"/>
                <a:sym typeface="Symbol" pitchFamily="18" charset="2"/>
              </a:rPr>
              <a:t>0</a:t>
            </a:r>
            <a:r>
              <a:rPr lang="ru-RU" i="1">
                <a:cs typeface="Times New Roman" pitchFamily="18" charset="0"/>
              </a:rPr>
              <a:t>, </a:t>
            </a:r>
            <a:r>
              <a:rPr lang="ru-RU" i="1">
                <a:cs typeface="Times New Roman" pitchFamily="18" charset="0"/>
                <a:sym typeface="Symbol" pitchFamily="18" charset="2"/>
              </a:rPr>
              <a:t></a:t>
            </a:r>
            <a:r>
              <a:rPr lang="ru-RU" i="1">
                <a:cs typeface="Times New Roman" pitchFamily="18" charset="0"/>
              </a:rPr>
              <a:t>.</a:t>
            </a:r>
            <a:endParaRPr lang="ru-RU" i="1">
              <a:cs typeface="Times New Roman" pitchFamily="18" charset="0"/>
              <a:sym typeface="Symbol" pitchFamily="18" charset="2"/>
            </a:endParaRPr>
          </a:p>
          <a:p>
            <a:pPr indent="381000" eaLnBrk="0" hangingPunct="0">
              <a:buFontTx/>
              <a:buChar char="•"/>
              <a:tabLst>
                <a:tab pos="76200" algn="l"/>
                <a:tab pos="228600" algn="l"/>
              </a:tabLst>
            </a:pPr>
            <a:r>
              <a:rPr lang="ru-RU" b="1">
                <a:cs typeface="Times New Roman" pitchFamily="18" charset="0"/>
                <a:sym typeface="Symbol" pitchFamily="18" charset="2"/>
              </a:rPr>
              <a:t>природы растворенного вещества и растворителя: </a:t>
            </a:r>
            <a:r>
              <a:rPr lang="ru-RU" i="1">
                <a:cs typeface="Times New Roman" pitchFamily="18" charset="0"/>
                <a:sym typeface="Symbol" pitchFamily="18" charset="2"/>
              </a:rPr>
              <a:t>при ↑ концентрации и  </a:t>
            </a:r>
            <a:r>
              <a:rPr lang="el-GR" sz="2800" i="1">
                <a:cs typeface="Times New Roman" pitchFamily="18" charset="0"/>
                <a:sym typeface="Symbol" pitchFamily="18" charset="2"/>
              </a:rPr>
              <a:t>υ</a:t>
            </a:r>
            <a:r>
              <a:rPr lang="ru-RU" i="1">
                <a:cs typeface="Times New Roman" pitchFamily="18" charset="0"/>
                <a:sym typeface="Symbol" pitchFamily="18" charset="2"/>
              </a:rPr>
              <a:t> ионов,  </a:t>
            </a:r>
          </a:p>
          <a:p>
            <a:pPr indent="381000" eaLnBrk="0" hangingPunct="0">
              <a:buFontTx/>
              <a:buChar char="•"/>
              <a:tabLst>
                <a:tab pos="76200" algn="l"/>
                <a:tab pos="228600" algn="l"/>
              </a:tabLst>
            </a:pPr>
            <a:r>
              <a:rPr lang="ru-RU" b="1">
                <a:cs typeface="Times New Roman" pitchFamily="18" charset="0"/>
                <a:sym typeface="Symbol" pitchFamily="18" charset="2"/>
              </a:rPr>
              <a:t>концентрации: </a:t>
            </a:r>
            <a:r>
              <a:rPr lang="ru-RU" i="1">
                <a:cs typeface="Times New Roman" pitchFamily="18" charset="0"/>
                <a:sym typeface="Symbol" pitchFamily="18" charset="2"/>
              </a:rPr>
              <a:t>в разбавленных растворах ↑, в концентрированных ↓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8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8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8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8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8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8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8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8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8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7" grpId="0"/>
      <p:bldP spid="7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3686</TotalTime>
  <Words>1222</Words>
  <Application>Microsoft Office PowerPoint</Application>
  <PresentationFormat>Экран (4:3)</PresentationFormat>
  <Paragraphs>294</Paragraphs>
  <Slides>39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12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39</vt:i4>
      </vt:variant>
    </vt:vector>
  </HeadingPairs>
  <TitlesOfParts>
    <vt:vector size="62" baseType="lpstr">
      <vt:lpstr>Times New Roman</vt:lpstr>
      <vt:lpstr>Arial</vt:lpstr>
      <vt:lpstr>Georgia</vt:lpstr>
      <vt:lpstr>Wingdings 2</vt:lpstr>
      <vt:lpstr>Wingdings</vt:lpstr>
      <vt:lpstr>Calibri</vt:lpstr>
      <vt:lpstr>Symbol</vt:lpstr>
      <vt:lpstr>Tahoma</vt:lpstr>
      <vt:lpstr>Verdana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Equation</vt:lpstr>
      <vt:lpstr>Microsoft Equation 3.0</vt:lpstr>
      <vt:lpstr> ЭЛЕКТРОХИМИЧЕСКИЕ ПРОЦЕССЫ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Student</cp:lastModifiedBy>
  <cp:revision>278</cp:revision>
  <dcterms:created xsi:type="dcterms:W3CDTF">1601-01-01T00:00:00Z</dcterms:created>
  <dcterms:modified xsi:type="dcterms:W3CDTF">2013-05-02T10:39:05Z</dcterms:modified>
</cp:coreProperties>
</file>