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2"/>
  </p:notesMasterIdLst>
  <p:sldIdLst>
    <p:sldId id="256" r:id="rId2"/>
    <p:sldId id="260" r:id="rId3"/>
    <p:sldId id="261" r:id="rId4"/>
    <p:sldId id="270" r:id="rId5"/>
    <p:sldId id="269" r:id="rId6"/>
    <p:sldId id="268" r:id="rId7"/>
    <p:sldId id="267" r:id="rId8"/>
    <p:sldId id="266" r:id="rId9"/>
    <p:sldId id="265" r:id="rId10"/>
    <p:sldId id="264" r:id="rId11"/>
    <p:sldId id="263" r:id="rId12"/>
    <p:sldId id="262" r:id="rId13"/>
    <p:sldId id="271" r:id="rId14"/>
    <p:sldId id="274" r:id="rId15"/>
    <p:sldId id="273" r:id="rId16"/>
    <p:sldId id="277" r:id="rId17"/>
    <p:sldId id="278" r:id="rId18"/>
    <p:sldId id="272" r:id="rId19"/>
    <p:sldId id="276" r:id="rId20"/>
    <p:sldId id="275" r:id="rId21"/>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0963"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548E6D64-F495-4480-8CDA-4BD0950BF3A0}" type="datetimeFigureOut">
              <a:rPr lang="ru-RU"/>
              <a:pPr/>
              <a:t>02.05.2013</a:t>
            </a:fld>
            <a:endParaRPr lang="ru-RU"/>
          </a:p>
        </p:txBody>
      </p:sp>
      <p:sp>
        <p:nvSpPr>
          <p:cNvPr id="40964"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0966"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0967"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D283D77-AF96-40D3-8FF3-55923E2FA0FC}"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fld id="{2189D161-EBE8-4B02-9381-DB434A75AF8E}" type="datetime1">
              <a:rPr lang="ru-RU"/>
              <a:pPr>
                <a:defRPr/>
              </a:pPr>
              <a:t>02.05.2013</a:t>
            </a:fld>
            <a:endParaRPr lang="ru-RU"/>
          </a:p>
        </p:txBody>
      </p:sp>
      <p:sp>
        <p:nvSpPr>
          <p:cNvPr id="12" name="Нижний колонтитул 18"/>
          <p:cNvSpPr>
            <a:spLocks noGrp="1"/>
          </p:cNvSpPr>
          <p:nvPr>
            <p:ph type="ftr" sz="quarter" idx="11"/>
          </p:nvPr>
        </p:nvSpPr>
        <p:spPr/>
        <p:txBody>
          <a:bodyPr/>
          <a:lstStyle>
            <a:lvl1pPr>
              <a:defRPr>
                <a:solidFill>
                  <a:srgbClr val="E8F0F4"/>
                </a:solidFill>
              </a:defRPr>
            </a:lvl1pPr>
          </a:lstStyle>
          <a:p>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91961A5C-62E5-4CE6-A0EA-30473181EC2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3575A2E3-ECF0-4450-B744-81D4FA3B0C98}" type="datetime1">
              <a:rPr lang="ru-RU"/>
              <a:pPr>
                <a:defRPr/>
              </a:pPr>
              <a:t>02.05.2013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35D70455-1585-471B-B07C-7491EF0CECB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C0DA7B1-922F-4860-BD6B-43D156D88613}" type="datetime1">
              <a:rPr lang="ru-RU"/>
              <a:pPr>
                <a:defRPr/>
              </a:pPr>
              <a:t>02.05.2013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43519F49-61EF-45BC-9D1B-F5AB459CD7D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D022110D-9B08-450B-B752-4B44E8A8B68D}" type="datetime1">
              <a:rPr lang="ru-RU"/>
              <a:pPr>
                <a:defRPr/>
              </a:pPr>
              <a:t>02.05.2013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6C292015-4196-4078-942A-3BBA7ED0901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B5465CC6-E159-46EE-9F14-CB8023DE4091}" type="datetime1">
              <a:rPr lang="ru-RU"/>
              <a:pPr>
                <a:defRPr/>
              </a:pPr>
              <a:t>02.05.2013</a:t>
            </a:fld>
            <a:endParaRPr lang="ru-RU"/>
          </a:p>
        </p:txBody>
      </p:sp>
      <p:sp>
        <p:nvSpPr>
          <p:cNvPr id="7" name="Нижний колонтитул 4"/>
          <p:cNvSpPr>
            <a:spLocks noGrp="1"/>
          </p:cNvSpPr>
          <p:nvPr>
            <p:ph type="ftr" sz="quarter" idx="11"/>
          </p:nvPr>
        </p:nvSpPr>
        <p:spPr/>
        <p:txBody>
          <a:bodyPr/>
          <a:lstStyle>
            <a:lvl1pPr>
              <a:defRPr/>
            </a:lvl1pPr>
          </a:lstStyle>
          <a:p>
            <a:endParaRPr lang="ru-RU"/>
          </a:p>
        </p:txBody>
      </p:sp>
      <p:sp>
        <p:nvSpPr>
          <p:cNvPr id="8" name="Номер слайда 5"/>
          <p:cNvSpPr>
            <a:spLocks noGrp="1"/>
          </p:cNvSpPr>
          <p:nvPr>
            <p:ph type="sldNum" sz="quarter" idx="12"/>
          </p:nvPr>
        </p:nvSpPr>
        <p:spPr/>
        <p:txBody>
          <a:bodyPr/>
          <a:lstStyle>
            <a:lvl1pPr>
              <a:defRPr/>
            </a:lvl1pPr>
            <a:extLst/>
          </a:lstStyle>
          <a:p>
            <a:pPr>
              <a:defRPr/>
            </a:pPr>
            <a:fld id="{9F8510C5-DD21-42E9-B95F-7B733A23AB18}"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C1AD24C4-DAC9-4B9E-9624-51521EEEC173}" type="datetime1">
              <a:rPr lang="ru-RU"/>
              <a:pPr>
                <a:defRPr/>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7F759F97-AA57-4EF1-A939-B2A41D088D5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7E9211CD-3A71-4F91-8D83-A6917A3BCB4D}" type="datetime1">
              <a:rPr lang="ru-RU"/>
              <a:pPr>
                <a:defRPr/>
              </a:pPr>
              <a:t>02.05.2013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extLst/>
          </a:lstStyle>
          <a:p>
            <a:pPr>
              <a:defRPr/>
            </a:pPr>
            <a:fld id="{83A0CDA4-DBAA-4388-8AE2-CEEC3E241340}"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B42E3A0C-DC9B-4D73-8BBD-09717D5A9E4C}" type="datetime1">
              <a:rPr lang="ru-RU"/>
              <a:pPr>
                <a:defRPr/>
              </a:pPr>
              <a:t>02.05.2013</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extLst/>
          </a:lstStyle>
          <a:p>
            <a:pPr>
              <a:defRPr/>
            </a:pPr>
            <a:fld id="{E09D5085-D5FB-4B60-9897-E218C9962E6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D3E1D708-3621-4201-9E69-D944748AF040}" type="datetime1">
              <a:rPr lang="ru-RU"/>
              <a:pPr>
                <a:defRPr/>
              </a:pPr>
              <a:t>02.05.2013</a:t>
            </a:fld>
            <a:endParaRPr lang="ru-RU"/>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pPr>
              <a:defRPr/>
            </a:pPr>
            <a:fld id="{2D49AC30-6829-4495-ADDC-66CF1D92F5E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260518F8-DD52-4BE9-87E0-AF686BC44E04}" type="datetime1">
              <a:rPr lang="ru-RU"/>
              <a:pPr>
                <a:defRPr/>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A4262DE8-27A6-43A6-AE5C-43F275ACC18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fld id="{B04F69CF-19CD-4F2D-ADC4-2D833693B4C4}" type="datetime1">
              <a:rPr lang="ru-RU"/>
              <a:pPr>
                <a:defRPr/>
              </a:pPr>
              <a:t>02.05.2013</a:t>
            </a:fld>
            <a:endParaRPr lang="ru-RU"/>
          </a:p>
        </p:txBody>
      </p:sp>
      <p:sp>
        <p:nvSpPr>
          <p:cNvPr id="12" name="Нижний колонтитул 5"/>
          <p:cNvSpPr>
            <a:spLocks noGrp="1"/>
          </p:cNvSpPr>
          <p:nvPr>
            <p:ph type="ftr" sz="quarter" idx="11"/>
          </p:nvPr>
        </p:nvSpPr>
        <p:spPr/>
        <p:txBody>
          <a:bodyPr/>
          <a:lstStyle>
            <a:lvl1pPr>
              <a:defRPr/>
            </a:lvl1pPr>
          </a:lstStyle>
          <a:p>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A6DFB329-829D-4D56-B236-5BFE76EB6D9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A7735E53-818D-48D0-B4F0-CC501FF8EC80}" type="datetime1">
              <a:rPr lang="ru-RU"/>
              <a:pPr>
                <a:defRPr/>
              </a:pPr>
              <a:t>02.05.2013</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28DAA5E5-DEB0-435A-BA25-2A804F6AC23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92" r:id="rId1"/>
    <p:sldLayoutId id="2147483791" r:id="rId2"/>
    <p:sldLayoutId id="2147483793" r:id="rId3"/>
    <p:sldLayoutId id="2147483794" r:id="rId4"/>
    <p:sldLayoutId id="2147483795" r:id="rId5"/>
    <p:sldLayoutId id="2147483796" r:id="rId6"/>
    <p:sldLayoutId id="2147483790" r:id="rId7"/>
    <p:sldLayoutId id="2147483797" r:id="rId8"/>
    <p:sldLayoutId id="2147483798" r:id="rId9"/>
    <p:sldLayoutId id="2147483789" r:id="rId10"/>
    <p:sldLayoutId id="2147483788"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6"/>
          <p:cNvSpPr>
            <a:spLocks noGrp="1"/>
          </p:cNvSpPr>
          <p:nvPr>
            <p:ph type="sldNum" sz="quarter" idx="12"/>
          </p:nvPr>
        </p:nvSpPr>
        <p:spPr/>
        <p:txBody>
          <a:bodyPr/>
          <a:lstStyle/>
          <a:p>
            <a:pPr>
              <a:defRPr/>
            </a:pPr>
            <a:fld id="{E8A0BF4F-0159-47E0-8F18-C0FD6A24E2EB}" type="slidenum">
              <a:rPr lang="ru-RU"/>
              <a:pPr>
                <a:defRPr/>
              </a:pPr>
              <a:t>1</a:t>
            </a:fld>
            <a:endParaRPr lang="ru-RU"/>
          </a:p>
        </p:txBody>
      </p:sp>
      <p:sp>
        <p:nvSpPr>
          <p:cNvPr id="2" name="Заголовок 1"/>
          <p:cNvSpPr>
            <a:spLocks noGrp="1"/>
          </p:cNvSpPr>
          <p:nvPr>
            <p:ph type="ctrTitle"/>
          </p:nvPr>
        </p:nvSpPr>
        <p:spPr>
          <a:xfrm>
            <a:off x="714348" y="2071678"/>
            <a:ext cx="7772400" cy="1829761"/>
          </a:xfrm>
        </p:spPr>
        <p:txBody>
          <a:bodyPr numCol="1">
            <a:prstTxWarp prst="textWave2">
              <a:avLst/>
            </a:prstTxWarp>
          </a:bodyPr>
          <a:lstStyle/>
          <a:p>
            <a:pPr eaLnBrk="1" fontAlgn="auto" hangingPunct="1">
              <a:spcAft>
                <a:spcPts val="0"/>
              </a:spcAft>
              <a:defRPr/>
            </a:pPr>
            <a:r>
              <a:rPr lang="ru-RU" dirty="0" smtClean="0">
                <a:effectLst>
                  <a:glow rad="63500">
                    <a:schemeClr val="accent1">
                      <a:satMod val="175000"/>
                      <a:alpha val="40000"/>
                    </a:schemeClr>
                  </a:glow>
                  <a:outerShdw blurRad="31750" dist="25400" dir="5400000" algn="tl" rotWithShape="0">
                    <a:srgbClr val="000000">
                      <a:alpha val="25000"/>
                    </a:srgbClr>
                  </a:outerShdw>
                </a:effectLst>
              </a:rPr>
              <a:t>Химическая</a:t>
            </a:r>
            <a:r>
              <a:rPr lang="ru-RU" dirty="0" smtClean="0"/>
              <a:t> </a:t>
            </a:r>
            <a:r>
              <a:rPr lang="ru-RU" dirty="0" smtClean="0">
                <a:effectLst>
                  <a:glow rad="63500">
                    <a:schemeClr val="accent1">
                      <a:satMod val="175000"/>
                      <a:alpha val="40000"/>
                    </a:schemeClr>
                  </a:glow>
                  <a:outerShdw blurRad="31750" dist="25400" dir="5400000" algn="tl" rotWithShape="0">
                    <a:srgbClr val="000000">
                      <a:alpha val="25000"/>
                    </a:srgbClr>
                  </a:outerShdw>
                </a:effectLst>
              </a:rPr>
              <a:t>связь</a:t>
            </a:r>
            <a:endParaRPr lang="ru-RU" dirty="0">
              <a:effectLst>
                <a:glow rad="63500">
                  <a:schemeClr val="accent1">
                    <a:satMod val="175000"/>
                    <a:alpha val="40000"/>
                  </a:schemeClr>
                </a:glow>
                <a:outerShdw blurRad="31750" dist="25400" dir="5400000" algn="tl" rotWithShape="0">
                  <a:srgbClr val="000000">
                    <a:alpha val="25000"/>
                  </a:srgbClr>
                </a:outerShdw>
              </a:effectLst>
            </a:endParaRPr>
          </a:p>
        </p:txBody>
      </p: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CF2C77DF-1285-4922-8F70-0FA6778E3BC6}" type="slidenum">
              <a:rPr lang="ru-RU"/>
              <a:pPr>
                <a:defRPr/>
              </a:pPr>
              <a:t>10</a:t>
            </a:fld>
            <a:endParaRPr lang="ru-RU"/>
          </a:p>
        </p:txBody>
      </p:sp>
      <p:sp>
        <p:nvSpPr>
          <p:cNvPr id="2" name="Содержимое 1"/>
          <p:cNvSpPr>
            <a:spLocks noGrp="1"/>
          </p:cNvSpPr>
          <p:nvPr>
            <p:ph sz="half" idx="1"/>
          </p:nvPr>
        </p:nvSpPr>
        <p:spPr>
          <a:xfrm>
            <a:off x="457200" y="1481138"/>
            <a:ext cx="7900988" cy="3019425"/>
          </a:xfrm>
        </p:spPr>
        <p:txBody>
          <a:bodyPr>
            <a:normAutofit fontScale="85000" lnSpcReduction="20000"/>
          </a:bodyPr>
          <a:lstStyle/>
          <a:p>
            <a:pPr marL="365760" indent="-256032" eaLnBrk="1" fontAlgn="auto" hangingPunct="1">
              <a:spcAft>
                <a:spcPts val="0"/>
              </a:spcAft>
              <a:buFont typeface="Wingdings 3"/>
              <a:buChar char=""/>
              <a:defRPr/>
            </a:pPr>
            <a:r>
              <a:rPr lang="ru-RU" dirty="0" smtClean="0"/>
              <a:t>Ионная связь является крайним случаем поляризованной ковалентной связи, когда общая электронная пара полностью принадлежит одному из атомов. В таком случае на одном из атомов реализуется полностью положительный заряд, а на другом - полностью отрицательный. Такой тип связи характерен для солей. Например, хлорид натрия - </a:t>
            </a:r>
            <a:r>
              <a:rPr lang="ru-RU" dirty="0" err="1" smtClean="0"/>
              <a:t>NaCl</a:t>
            </a:r>
            <a:r>
              <a:rPr lang="ru-RU" dirty="0" smtClean="0"/>
              <a:t>.</a:t>
            </a:r>
            <a:endParaRPr lang="ru-RU" dirty="0"/>
          </a:p>
        </p:txBody>
      </p:sp>
      <p:sp>
        <p:nvSpPr>
          <p:cNvPr id="4" name="Заголовок 3"/>
          <p:cNvSpPr>
            <a:spLocks noGrp="1"/>
          </p:cNvSpPr>
          <p:nvPr>
            <p:ph type="title"/>
          </p:nvPr>
        </p:nvSpPr>
        <p:spPr/>
        <p:txBody>
          <a:bodyPr/>
          <a:lstStyle/>
          <a:p>
            <a:pPr eaLnBrk="1" fontAlgn="auto" hangingPunct="1">
              <a:spcAft>
                <a:spcPts val="0"/>
              </a:spcAft>
              <a:defRPr/>
            </a:pPr>
            <a:r>
              <a:rPr lang="ru-RU" dirty="0" smtClean="0"/>
              <a:t>Ионная связь</a:t>
            </a:r>
            <a:endParaRPr lang="ru-RU" dirty="0"/>
          </a:p>
        </p:txBody>
      </p:sp>
      <p:pic>
        <p:nvPicPr>
          <p:cNvPr id="2050" name="Picture 2"/>
          <p:cNvPicPr>
            <a:picLocks noGrp="1" noChangeAspect="1" noChangeArrowheads="1"/>
          </p:cNvPicPr>
          <p:nvPr>
            <p:ph sz="half" idx="2"/>
          </p:nvPr>
        </p:nvPicPr>
        <p:blipFill>
          <a:blip r:embed="rId2"/>
          <a:srcRect/>
          <a:stretch>
            <a:fillRect/>
          </a:stretch>
        </p:blipFill>
        <p:spPr>
          <a:xfrm>
            <a:off x="3929063" y="4500563"/>
            <a:ext cx="3667125" cy="100012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C964C73E-B8CA-4307-9F51-314C6D920A0A}" type="slidenum">
              <a:rPr lang="ru-RU"/>
              <a:pPr>
                <a:defRPr/>
              </a:pPr>
              <a:t>11</a:t>
            </a:fld>
            <a:endParaRPr lang="ru-RU"/>
          </a:p>
        </p:txBody>
      </p:sp>
      <p:sp>
        <p:nvSpPr>
          <p:cNvPr id="2" name="Содержимое 1"/>
          <p:cNvSpPr>
            <a:spLocks noGrp="1"/>
          </p:cNvSpPr>
          <p:nvPr>
            <p:ph sz="half" idx="1"/>
          </p:nvPr>
        </p:nvSpPr>
        <p:spPr>
          <a:xfrm>
            <a:off x="642938" y="1214438"/>
            <a:ext cx="4038600" cy="4525962"/>
          </a:xfrm>
        </p:spPr>
        <p:txBody>
          <a:bodyPr>
            <a:normAutofit fontScale="70000" lnSpcReduction="20000"/>
          </a:bodyPr>
          <a:lstStyle/>
          <a:p>
            <a:pPr marL="365760" indent="-256032" eaLnBrk="1" fontAlgn="auto" hangingPunct="1">
              <a:spcAft>
                <a:spcPts val="0"/>
              </a:spcAft>
              <a:buFont typeface="Wingdings 3"/>
              <a:buChar char=""/>
              <a:defRPr/>
            </a:pPr>
            <a:r>
              <a:rPr lang="ru-RU" dirty="0" smtClean="0"/>
              <a:t>Каждый из атомов предоставляет по одному электрону для образования общей электронной пары. Однако </a:t>
            </a:r>
            <a:r>
              <a:rPr lang="ru-RU" dirty="0" err="1" smtClean="0"/>
              <a:t>Cl</a:t>
            </a:r>
            <a:r>
              <a:rPr lang="ru-RU" dirty="0" smtClean="0"/>
              <a:t> полностью смещает к себе образовавшуюся электронную пару и тем самым приобретает полный отрицательный заряд, а </a:t>
            </a:r>
            <a:r>
              <a:rPr lang="ru-RU" dirty="0" err="1" smtClean="0"/>
              <a:t>Na</a:t>
            </a:r>
            <a:r>
              <a:rPr lang="ru-RU" dirty="0" smtClean="0"/>
              <a:t>, не имеющий в таком случае на внешнем электронном уровне ни одного электрона, имеет полный положительный заряд.</a:t>
            </a:r>
            <a:endParaRPr lang="ru-RU" dirty="0"/>
          </a:p>
        </p:txBody>
      </p:sp>
      <p:pic>
        <p:nvPicPr>
          <p:cNvPr id="7170" name="Picture 2"/>
          <p:cNvPicPr>
            <a:picLocks noChangeAspect="1" noChangeArrowheads="1"/>
          </p:cNvPicPr>
          <p:nvPr/>
        </p:nvPicPr>
        <p:blipFill>
          <a:blip r:embed="rId2"/>
          <a:srcRect/>
          <a:stretch>
            <a:fillRect/>
          </a:stretch>
        </p:blipFill>
        <p:spPr bwMode="auto">
          <a:xfrm>
            <a:off x="5072063" y="1500188"/>
            <a:ext cx="3357562" cy="3643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C9D3A549-8A37-43B1-8504-B078A21B08D2}" type="slidenum">
              <a:rPr lang="ru-RU"/>
              <a:pPr>
                <a:defRPr/>
              </a:pPr>
              <a:t>12</a:t>
            </a:fld>
            <a:endParaRPr lang="ru-RU"/>
          </a:p>
        </p:txBody>
      </p:sp>
      <p:sp>
        <p:nvSpPr>
          <p:cNvPr id="2" name="Содержимое 1"/>
          <p:cNvSpPr>
            <a:spLocks noGrp="1"/>
          </p:cNvSpPr>
          <p:nvPr>
            <p:ph sz="half" idx="1"/>
          </p:nvPr>
        </p:nvSpPr>
        <p:spPr>
          <a:xfrm>
            <a:off x="457200" y="1481138"/>
            <a:ext cx="7758113" cy="2376487"/>
          </a:xfrm>
        </p:spPr>
        <p:txBody>
          <a:bodyPr>
            <a:normAutofit fontScale="77500" lnSpcReduction="20000"/>
          </a:bodyPr>
          <a:lstStyle/>
          <a:p>
            <a:pPr marL="365760" indent="-256032" eaLnBrk="1" fontAlgn="auto" hangingPunct="1">
              <a:spcAft>
                <a:spcPts val="0"/>
              </a:spcAft>
              <a:buFont typeface="Wingdings 3"/>
              <a:buChar char=""/>
              <a:defRPr/>
            </a:pPr>
            <a:r>
              <a:rPr lang="ru-RU" dirty="0" smtClean="0"/>
              <a:t>Донорно-акцепторная связь является частным случаем ковалентной связи. Механизм образования такой связи заключается в том, что собственная электронная пара одного атома (донора) переходит в общее пользование донора и другого атома, который предоставляет свободную </a:t>
            </a:r>
            <a:r>
              <a:rPr lang="ru-RU" dirty="0" err="1" smtClean="0"/>
              <a:t>орбиталь</a:t>
            </a:r>
            <a:r>
              <a:rPr lang="ru-RU" dirty="0" smtClean="0"/>
              <a:t> (акцептора). Такой тип связи хорошо иллюстрирует образование иона аммония</a:t>
            </a:r>
            <a:endParaRPr lang="ru-RU" dirty="0"/>
          </a:p>
        </p:txBody>
      </p:sp>
      <p:sp>
        <p:nvSpPr>
          <p:cNvPr id="4" name="Заголовок 3"/>
          <p:cNvSpPr>
            <a:spLocks noGrp="1"/>
          </p:cNvSpPr>
          <p:nvPr>
            <p:ph type="title"/>
          </p:nvPr>
        </p:nvSpPr>
        <p:spPr>
          <a:xfrm>
            <a:off x="500034" y="428604"/>
            <a:ext cx="8229600" cy="1143000"/>
          </a:xfrm>
        </p:spPr>
        <p:txBody>
          <a:bodyPr/>
          <a:lstStyle/>
          <a:p>
            <a:pPr eaLnBrk="1" fontAlgn="auto" hangingPunct="1">
              <a:spcAft>
                <a:spcPts val="0"/>
              </a:spcAft>
              <a:defRPr/>
            </a:pPr>
            <a:r>
              <a:rPr lang="ru-RU" dirty="0" smtClean="0"/>
              <a:t>Донорно-акцепторная связь</a:t>
            </a:r>
            <a:endParaRPr lang="ru-RU" dirty="0"/>
          </a:p>
        </p:txBody>
      </p:sp>
      <p:pic>
        <p:nvPicPr>
          <p:cNvPr id="4098" name="Picture 2"/>
          <p:cNvPicPr>
            <a:picLocks noGrp="1" noChangeAspect="1" noChangeArrowheads="1"/>
          </p:cNvPicPr>
          <p:nvPr>
            <p:ph sz="half" idx="2"/>
          </p:nvPr>
        </p:nvPicPr>
        <p:blipFill>
          <a:blip r:embed="rId2"/>
          <a:srcRect/>
          <a:stretch>
            <a:fillRect/>
          </a:stretch>
        </p:blipFill>
        <p:spPr>
          <a:xfrm>
            <a:off x="3571875" y="4000500"/>
            <a:ext cx="4071938" cy="2214563"/>
          </a:xfrm>
          <a:ln w="38100" cap="sq">
            <a:solidFill>
              <a:srgbClr val="000000"/>
            </a:solidFill>
          </a:ln>
          <a:effectLst>
            <a:outerShdw blurRad="50800" dist="38100" dir="2700000" algn="tl" rotWithShape="0">
              <a:srgbClr val="000000">
                <a:alpha val="43000"/>
              </a:srgbClr>
            </a:outerShdw>
          </a:effectLst>
        </p:spPr>
      </p:pic>
    </p:spTree>
  </p:cSld>
  <p:clrMapOvr>
    <a:masterClrMapping/>
  </p:clrMapOvr>
  <p:transition>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74C9313F-F64A-415F-8DCA-949DAEEDCE6F}" type="slidenum">
              <a:rPr lang="ru-RU"/>
              <a:pPr>
                <a:defRPr/>
              </a:pPr>
              <a:t>13</a:t>
            </a:fld>
            <a:endParaRPr lang="ru-RU"/>
          </a:p>
        </p:txBody>
      </p:sp>
      <p:sp>
        <p:nvSpPr>
          <p:cNvPr id="2" name="Содержимое 1"/>
          <p:cNvSpPr>
            <a:spLocks noGrp="1"/>
          </p:cNvSpPr>
          <p:nvPr>
            <p:ph sz="half" idx="1"/>
          </p:nvPr>
        </p:nvSpPr>
        <p:spPr>
          <a:xfrm>
            <a:off x="857250" y="1071563"/>
            <a:ext cx="7072313" cy="4597400"/>
          </a:xfrm>
        </p:spPr>
        <p:txBody>
          <a:bodyPr>
            <a:normAutofit fontScale="85000" lnSpcReduction="20000"/>
          </a:bodyPr>
          <a:lstStyle/>
          <a:p>
            <a:pPr marL="365760" indent="-256032" eaLnBrk="1" fontAlgn="auto" hangingPunct="1">
              <a:spcAft>
                <a:spcPts val="0"/>
              </a:spcAft>
              <a:buFont typeface="Wingdings 3"/>
              <a:buChar char=""/>
              <a:defRPr/>
            </a:pPr>
            <a:r>
              <a:rPr lang="ru-RU" dirty="0" smtClean="0"/>
              <a:t>Атом азота предоставляет по одному электрону трем атомам водорода для образования ковалентной связи. При этом у азота остается собственная неподеленная электронная пара, которую он может предоставить для образования связи с ионом водорода, у которого нет электрона, но есть незаполненный электронный уровень. В качестве доноров электронных пар обычно выступают атомы с большим количеством электронов, но имеющие небольшое число неспаренных электронов. Например: азот, кислород, фосфор, сера.</a:t>
            </a:r>
            <a:endParaRPr lang="ru-RU"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D9A3CEE7-82EE-482C-A949-DC74BC9651B3}" type="slidenum">
              <a:rPr lang="ru-RU"/>
              <a:pPr>
                <a:defRPr/>
              </a:pPr>
              <a:t>14</a:t>
            </a:fld>
            <a:endParaRPr lang="ru-RU"/>
          </a:p>
        </p:txBody>
      </p:sp>
      <p:sp>
        <p:nvSpPr>
          <p:cNvPr id="2" name="Содержимое 1"/>
          <p:cNvSpPr>
            <a:spLocks noGrp="1"/>
          </p:cNvSpPr>
          <p:nvPr>
            <p:ph sz="half" idx="1"/>
          </p:nvPr>
        </p:nvSpPr>
        <p:spPr>
          <a:xfrm>
            <a:off x="428625" y="1285875"/>
            <a:ext cx="7972425" cy="3162300"/>
          </a:xfrm>
        </p:spPr>
        <p:txBody>
          <a:bodyPr>
            <a:normAutofit fontScale="70000" lnSpcReduction="20000"/>
          </a:bodyPr>
          <a:lstStyle/>
          <a:p>
            <a:pPr marL="365760" indent="-256032" eaLnBrk="1" fontAlgn="auto" hangingPunct="1">
              <a:spcAft>
                <a:spcPts val="0"/>
              </a:spcAft>
              <a:buFont typeface="Wingdings 3"/>
              <a:buChar char=""/>
              <a:defRPr/>
            </a:pPr>
            <a:r>
              <a:rPr lang="ru-RU" dirty="0" smtClean="0"/>
              <a:t>Металлическая связь характерна только для металлов и их сплавов. Атомы металла образуют остов, каркас кристаллической решетки. Электроны металлов, имеющих малое количество валентных электронов и их достаточно слабую связь с ядром, способны легко от них отрываться, образуя так называемый электронный газ. В результате атомы металла, находящиеся в узлах кристаллической решетки имеют положительный заряд, а оторвавшиеся валентные электроны свободно перемещаются между узлами решетки и связывают ионы металла.</a:t>
            </a:r>
            <a:endParaRPr lang="ru-RU" dirty="0"/>
          </a:p>
        </p:txBody>
      </p:sp>
      <p:sp>
        <p:nvSpPr>
          <p:cNvPr id="4" name="Заголовок 3"/>
          <p:cNvSpPr>
            <a:spLocks noGrp="1"/>
          </p:cNvSpPr>
          <p:nvPr>
            <p:ph type="title"/>
          </p:nvPr>
        </p:nvSpPr>
        <p:spPr/>
        <p:txBody>
          <a:bodyPr/>
          <a:lstStyle/>
          <a:p>
            <a:pPr eaLnBrk="1" fontAlgn="auto" hangingPunct="1">
              <a:spcAft>
                <a:spcPts val="0"/>
              </a:spcAft>
              <a:defRPr/>
            </a:pPr>
            <a:r>
              <a:rPr lang="ru-RU" dirty="0" smtClean="0"/>
              <a:t>Металлическая связь</a:t>
            </a:r>
            <a:endParaRPr lang="ru-RU" dirty="0"/>
          </a:p>
        </p:txBody>
      </p:sp>
      <p:pic>
        <p:nvPicPr>
          <p:cNvPr id="8194" name="Picture 2"/>
          <p:cNvPicPr>
            <a:picLocks noGrp="1" noChangeAspect="1" noChangeArrowheads="1"/>
          </p:cNvPicPr>
          <p:nvPr>
            <p:ph sz="half" idx="2"/>
          </p:nvPr>
        </p:nvPicPr>
        <p:blipFill>
          <a:blip r:embed="rId2" cstate="print"/>
          <a:srcRect/>
          <a:stretch>
            <a:fillRect/>
          </a:stretch>
        </p:blipFill>
        <p:spPr>
          <a:xfrm>
            <a:off x="2571736" y="4000504"/>
            <a:ext cx="4929222" cy="2357454"/>
          </a:xfrm>
          <a:effectLst>
            <a:softEdge rad="112500"/>
          </a:effectLst>
        </p:spPr>
      </p:pic>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2B45BF1B-A418-4094-B94E-6BDAD21ADA1A}" type="slidenum">
              <a:rPr lang="ru-RU"/>
              <a:pPr>
                <a:defRPr/>
              </a:pPr>
              <a:t>15</a:t>
            </a:fld>
            <a:endParaRPr lang="ru-RU"/>
          </a:p>
        </p:txBody>
      </p:sp>
      <p:sp>
        <p:nvSpPr>
          <p:cNvPr id="2" name="Содержимое 1"/>
          <p:cNvSpPr>
            <a:spLocks noGrp="1"/>
          </p:cNvSpPr>
          <p:nvPr>
            <p:ph sz="half" idx="1"/>
          </p:nvPr>
        </p:nvSpPr>
        <p:spPr>
          <a:xfrm>
            <a:off x="428625" y="642938"/>
            <a:ext cx="8043863" cy="3500437"/>
          </a:xfrm>
        </p:spPr>
        <p:txBody>
          <a:bodyPr>
            <a:normAutofit fontScale="77500" lnSpcReduction="20000"/>
          </a:bodyPr>
          <a:lstStyle/>
          <a:p>
            <a:pPr marL="365760" indent="-256032" eaLnBrk="1" fontAlgn="auto" hangingPunct="1">
              <a:spcAft>
                <a:spcPts val="0"/>
              </a:spcAft>
              <a:buFont typeface="Wingdings 3"/>
              <a:buChar char=""/>
              <a:defRPr/>
            </a:pPr>
            <a:r>
              <a:rPr lang="ru-RU" dirty="0" smtClean="0"/>
              <a:t>В свою очередь, положительно заряженные ионы металла не позволяют рассеиваться электронам за пределы кристаллической решетки. Наличие свободных подвижных электронов обуславливает такие свойства металлов как высокая </a:t>
            </a:r>
            <a:r>
              <a:rPr lang="ru-RU" dirty="0" err="1" smtClean="0"/>
              <a:t>электро</a:t>
            </a:r>
            <a:r>
              <a:rPr lang="ru-RU" dirty="0" smtClean="0"/>
              <a:t>- и теплопроводность. Пластичность металлов объясняется тем, что при деформации происходит смещение ионов металла относительно друг друга без разрыва связи. Также металлическая связь сохраняется не только в кристаллах, но и в расплавах металлов.</a:t>
            </a:r>
            <a:endParaRPr lang="ru-RU" dirty="0"/>
          </a:p>
        </p:txBody>
      </p:sp>
      <p:pic>
        <p:nvPicPr>
          <p:cNvPr id="9218" name="Picture 2"/>
          <p:cNvPicPr>
            <a:picLocks noGrp="1" noChangeAspect="1" noChangeArrowheads="1"/>
          </p:cNvPicPr>
          <p:nvPr>
            <p:ph sz="half" idx="2"/>
          </p:nvPr>
        </p:nvPicPr>
        <p:blipFill>
          <a:blip r:embed="rId2" cstate="print"/>
          <a:srcRect/>
          <a:stretch>
            <a:fillRect/>
          </a:stretch>
        </p:blipFill>
        <p:spPr>
          <a:xfrm>
            <a:off x="2571736" y="3786190"/>
            <a:ext cx="4786346" cy="2500330"/>
          </a:xfrm>
          <a:effectLst>
            <a:softEdge rad="112500"/>
          </a:effectLst>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9C6D18D5-4D91-440C-B6B4-14B105DAE489}" type="slidenum">
              <a:rPr lang="ru-RU"/>
              <a:pPr>
                <a:defRPr/>
              </a:pPr>
              <a:t>16</a:t>
            </a:fld>
            <a:endParaRPr lang="ru-RU"/>
          </a:p>
        </p:txBody>
      </p:sp>
      <p:sp>
        <p:nvSpPr>
          <p:cNvPr id="2" name="Содержимое 1"/>
          <p:cNvSpPr>
            <a:spLocks noGrp="1"/>
          </p:cNvSpPr>
          <p:nvPr>
            <p:ph sz="half" idx="1"/>
          </p:nvPr>
        </p:nvSpPr>
        <p:spPr>
          <a:xfrm>
            <a:off x="457200" y="1481138"/>
            <a:ext cx="4038600" cy="4525962"/>
          </a:xfrm>
        </p:spPr>
        <p:txBody>
          <a:bodyPr>
            <a:normAutofit fontScale="70000" lnSpcReduction="20000"/>
          </a:bodyPr>
          <a:lstStyle/>
          <a:p>
            <a:pPr marL="365760" indent="-256032" eaLnBrk="1" fontAlgn="auto" hangingPunct="1">
              <a:spcAft>
                <a:spcPts val="0"/>
              </a:spcAft>
              <a:buFont typeface="Wingdings 3"/>
              <a:buChar char=""/>
              <a:defRPr/>
            </a:pPr>
            <a:r>
              <a:rPr lang="ru-RU" dirty="0" smtClean="0"/>
              <a:t>Данные виды связи лишь условно можно назвать химическими и правильней их относить к межмолекулярным и внутримолекулярным взаимодействиям. Водородная связь возникает между связанным атомом водорода одной молекулы и электроотрицательным атомом другой молекулы. Водородная связь имеет частично электростатическую, а частично донорно-акцепторную природу.</a:t>
            </a:r>
            <a:endParaRPr lang="ru-RU" dirty="0"/>
          </a:p>
        </p:txBody>
      </p:sp>
      <p:sp>
        <p:nvSpPr>
          <p:cNvPr id="4" name="Заголовок 3"/>
          <p:cNvSpPr>
            <a:spLocks noGrp="1"/>
          </p:cNvSpPr>
          <p:nvPr>
            <p:ph type="title"/>
          </p:nvPr>
        </p:nvSpPr>
        <p:spPr/>
        <p:txBody>
          <a:bodyPr>
            <a:normAutofit fontScale="90000"/>
          </a:bodyPr>
          <a:lstStyle/>
          <a:p>
            <a:pPr eaLnBrk="1" fontAlgn="auto" hangingPunct="1">
              <a:spcAft>
                <a:spcPts val="0"/>
              </a:spcAft>
              <a:defRPr/>
            </a:pPr>
            <a:r>
              <a:rPr lang="ru-RU" dirty="0" smtClean="0"/>
              <a:t>Водородная связь и </a:t>
            </a:r>
            <a:r>
              <a:rPr lang="ru-RU" dirty="0" err="1" smtClean="0"/>
              <a:t>ван-дер-ваальсово</a:t>
            </a:r>
            <a:r>
              <a:rPr lang="ru-RU" dirty="0" smtClean="0"/>
              <a:t> взаимодействие</a:t>
            </a:r>
            <a:endParaRPr lang="ru-RU" dirty="0"/>
          </a:p>
        </p:txBody>
      </p:sp>
      <p:pic>
        <p:nvPicPr>
          <p:cNvPr id="10242" name="Picture 2"/>
          <p:cNvPicPr>
            <a:picLocks noGrp="1" noChangeAspect="1" noChangeArrowheads="1"/>
          </p:cNvPicPr>
          <p:nvPr>
            <p:ph sz="half" idx="2"/>
          </p:nvPr>
        </p:nvPicPr>
        <p:blipFill>
          <a:blip r:embed="rId2"/>
          <a:srcRect/>
          <a:stretch>
            <a:fillRect/>
          </a:stretch>
        </p:blipFill>
        <p:spPr>
          <a:xfrm>
            <a:off x="5072063" y="1714500"/>
            <a:ext cx="3214687" cy="385762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80E94FC4-8C45-4FB5-BD36-4370B2B7C3B8}" type="slidenum">
              <a:rPr lang="ru-RU"/>
              <a:pPr>
                <a:defRPr/>
              </a:pPr>
              <a:t>17</a:t>
            </a:fld>
            <a:endParaRPr lang="ru-RU"/>
          </a:p>
        </p:txBody>
      </p:sp>
      <p:sp>
        <p:nvSpPr>
          <p:cNvPr id="2" name="Содержимое 1"/>
          <p:cNvSpPr>
            <a:spLocks noGrp="1"/>
          </p:cNvSpPr>
          <p:nvPr>
            <p:ph sz="half" idx="1"/>
          </p:nvPr>
        </p:nvSpPr>
        <p:spPr>
          <a:xfrm>
            <a:off x="457200" y="857250"/>
            <a:ext cx="4329113" cy="5149850"/>
          </a:xfrm>
        </p:spPr>
        <p:txBody>
          <a:bodyPr>
            <a:normAutofit fontScale="85000" lnSpcReduction="10000"/>
          </a:bodyPr>
          <a:lstStyle/>
          <a:p>
            <a:pPr marL="365760" indent="-256032" eaLnBrk="1" fontAlgn="auto" hangingPunct="1">
              <a:spcAft>
                <a:spcPts val="0"/>
              </a:spcAft>
              <a:buFont typeface="Wingdings 3"/>
              <a:buChar char=""/>
              <a:defRPr/>
            </a:pPr>
            <a:r>
              <a:rPr lang="ru-RU" dirty="0" smtClean="0"/>
              <a:t>В молекуле воды атом кислорода смещает на себя электронную плотность приобретая частичный отрицательный заряд, а водород соответственно - частично положительный и может взаимодействовать с </a:t>
            </a:r>
            <a:r>
              <a:rPr lang="ru-RU" dirty="0" err="1" smtClean="0"/>
              <a:t>неподеленной</a:t>
            </a:r>
            <a:r>
              <a:rPr lang="ru-RU" dirty="0" smtClean="0"/>
              <a:t> электронной парой кислорода соседней молекулы.</a:t>
            </a:r>
            <a:endParaRPr lang="ru-RU" dirty="0"/>
          </a:p>
        </p:txBody>
      </p:sp>
      <p:pic>
        <p:nvPicPr>
          <p:cNvPr id="5122" name="Picture 2"/>
          <p:cNvPicPr>
            <a:picLocks noGrp="1" noChangeAspect="1" noChangeArrowheads="1"/>
          </p:cNvPicPr>
          <p:nvPr>
            <p:ph sz="half" idx="2"/>
          </p:nvPr>
        </p:nvPicPr>
        <p:blipFill>
          <a:blip r:embed="rId2" cstate="print"/>
          <a:srcRect/>
          <a:stretch>
            <a:fillRect/>
          </a:stretch>
        </p:blipFill>
        <p:spPr>
          <a:xfrm>
            <a:off x="5357818" y="1285860"/>
            <a:ext cx="3071833" cy="4029885"/>
          </a:xfrm>
          <a:effectLst>
            <a:softEdge rad="112500"/>
          </a:effectLst>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B3E0FE4E-900E-494D-9FC4-EA889FA540C7}" type="slidenum">
              <a:rPr lang="ru-RU"/>
              <a:pPr>
                <a:defRPr/>
              </a:pPr>
              <a:t>18</a:t>
            </a:fld>
            <a:endParaRPr lang="ru-RU"/>
          </a:p>
        </p:txBody>
      </p:sp>
      <p:sp>
        <p:nvSpPr>
          <p:cNvPr id="2" name="Содержимое 1"/>
          <p:cNvSpPr>
            <a:spLocks noGrp="1"/>
          </p:cNvSpPr>
          <p:nvPr>
            <p:ph sz="half" idx="1"/>
          </p:nvPr>
        </p:nvSpPr>
        <p:spPr>
          <a:xfrm>
            <a:off x="571500" y="1143000"/>
            <a:ext cx="4038600" cy="4525963"/>
          </a:xfrm>
        </p:spPr>
        <p:txBody>
          <a:bodyPr>
            <a:normAutofit fontScale="85000" lnSpcReduction="10000"/>
          </a:bodyPr>
          <a:lstStyle/>
          <a:p>
            <a:pPr marL="365760" indent="-256032" eaLnBrk="1" fontAlgn="auto" hangingPunct="1">
              <a:spcAft>
                <a:spcPts val="0"/>
              </a:spcAft>
              <a:buFont typeface="Wingdings 3"/>
              <a:buChar char=""/>
              <a:defRPr/>
            </a:pPr>
            <a:r>
              <a:rPr lang="ru-RU" dirty="0" smtClean="0"/>
              <a:t>Водородная связь может возникать не только между разными молекулами, но и внутри самой молекулы. Благодаря внутримолекулярной водородной связи возможно образование спиральной структуры ДНК</a:t>
            </a:r>
            <a:endParaRPr lang="ru-RU" dirty="0"/>
          </a:p>
        </p:txBody>
      </p:sp>
      <p:pic>
        <p:nvPicPr>
          <p:cNvPr id="11266" name="Picture 2"/>
          <p:cNvPicPr>
            <a:picLocks noGrp="1" noChangeAspect="1" noChangeArrowheads="1"/>
          </p:cNvPicPr>
          <p:nvPr>
            <p:ph sz="half" idx="2"/>
          </p:nvPr>
        </p:nvPicPr>
        <p:blipFill>
          <a:blip r:embed="rId2" cstate="print"/>
          <a:srcRect/>
          <a:stretch>
            <a:fillRect/>
          </a:stretch>
        </p:blipFill>
        <p:spPr>
          <a:xfrm>
            <a:off x="5143504" y="1285860"/>
            <a:ext cx="3143272" cy="3500462"/>
          </a:xfrm>
          <a:effectLst>
            <a:softEdge rad="112500"/>
          </a:effectLst>
        </p:spPr>
      </p:pic>
    </p:spTree>
  </p:cSld>
  <p:clrMapOvr>
    <a:masterClrMapping/>
  </p:clrMapOvr>
  <p:transition>
    <p:wheel spokes="2"/>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EB1ADAA5-24C4-4DA0-BF95-F2BE721384A8}" type="slidenum">
              <a:rPr lang="ru-RU"/>
              <a:pPr>
                <a:defRPr/>
              </a:pPr>
              <a:t>19</a:t>
            </a:fld>
            <a:endParaRPr lang="ru-RU"/>
          </a:p>
        </p:txBody>
      </p:sp>
      <p:sp>
        <p:nvSpPr>
          <p:cNvPr id="2" name="Содержимое 1"/>
          <p:cNvSpPr>
            <a:spLocks noGrp="1"/>
          </p:cNvSpPr>
          <p:nvPr>
            <p:ph sz="half" idx="1"/>
          </p:nvPr>
        </p:nvSpPr>
        <p:spPr>
          <a:xfrm>
            <a:off x="642938" y="1143000"/>
            <a:ext cx="7758112" cy="3714750"/>
          </a:xfrm>
        </p:spPr>
        <p:txBody>
          <a:bodyPr>
            <a:normAutofit fontScale="92500"/>
          </a:bodyPr>
          <a:lstStyle/>
          <a:p>
            <a:pPr marL="365760" indent="-256032" eaLnBrk="1" fontAlgn="auto" hangingPunct="1">
              <a:spcAft>
                <a:spcPts val="0"/>
              </a:spcAft>
              <a:buFont typeface="Wingdings 3"/>
              <a:buChar char=""/>
              <a:defRPr/>
            </a:pPr>
            <a:r>
              <a:rPr lang="ru-RU" dirty="0" smtClean="0"/>
              <a:t>Ван-дер-ваальсовое взаимодействие возникает за счет возникновения наведенных дипольных моментов. Такой вид взаимодействия может возникать как между разными молекулами, так и внутри одной молекулы между соседними атомами за счет возникновения дипольного момента у атомов при движении электронов.</a:t>
            </a:r>
            <a:endParaRPr lang="ru-RU" dirty="0"/>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6A6AEFFB-33F6-431F-9E6F-2C7CFBCFDF2A}" type="slidenum">
              <a:rPr lang="ru-RU"/>
              <a:pPr>
                <a:defRPr/>
              </a:pPr>
              <a:t>2</a:t>
            </a:fld>
            <a:endParaRPr lang="ru-RU"/>
          </a:p>
        </p:txBody>
      </p:sp>
      <p:sp>
        <p:nvSpPr>
          <p:cNvPr id="2" name="Содержимое 1"/>
          <p:cNvSpPr>
            <a:spLocks noGrp="1"/>
          </p:cNvSpPr>
          <p:nvPr>
            <p:ph sz="half" idx="1"/>
          </p:nvPr>
        </p:nvSpPr>
        <p:spPr>
          <a:xfrm>
            <a:off x="457200" y="1481138"/>
            <a:ext cx="8115300" cy="2376487"/>
          </a:xfrm>
        </p:spPr>
        <p:txBody>
          <a:bodyPr>
            <a:normAutofit fontScale="92500" lnSpcReduction="10000"/>
          </a:bodyPr>
          <a:lstStyle/>
          <a:p>
            <a:pPr marL="365760" indent="-256032" eaLnBrk="1" fontAlgn="auto" hangingPunct="1">
              <a:spcAft>
                <a:spcPts val="0"/>
              </a:spcAft>
              <a:buFont typeface="Wingdings 3"/>
              <a:buChar char=""/>
              <a:defRPr/>
            </a:pPr>
            <a:r>
              <a:rPr lang="ru-RU" dirty="0" smtClean="0"/>
              <a:t>Химическая связь - межатомное взаимодействие, обусловленное перекрыванием внешних электронных оболочек атомов сопровождающееся понижением общей энергии образовавшейся системы.</a:t>
            </a:r>
            <a:endParaRPr lang="ru-RU" dirty="0"/>
          </a:p>
        </p:txBody>
      </p:sp>
      <p:sp>
        <p:nvSpPr>
          <p:cNvPr id="4" name="Заголовок 3"/>
          <p:cNvSpPr>
            <a:spLocks noGrp="1"/>
          </p:cNvSpPr>
          <p:nvPr>
            <p:ph type="title"/>
          </p:nvPr>
        </p:nvSpPr>
        <p:spPr/>
        <p:txBody>
          <a:bodyPr/>
          <a:lstStyle/>
          <a:p>
            <a:pPr eaLnBrk="1" fontAlgn="auto" hangingPunct="1">
              <a:spcAft>
                <a:spcPts val="0"/>
              </a:spcAft>
              <a:defRPr/>
            </a:pPr>
            <a:r>
              <a:rPr lang="ru-RU" dirty="0" smtClean="0"/>
              <a:t>Химическая связь</a:t>
            </a:r>
            <a:endParaRPr lang="ru-RU" dirty="0"/>
          </a:p>
        </p:txBody>
      </p:sp>
      <p:pic>
        <p:nvPicPr>
          <p:cNvPr id="3074" name="Picture 2"/>
          <p:cNvPicPr>
            <a:picLocks noGrp="1" noChangeAspect="1" noChangeArrowheads="1"/>
          </p:cNvPicPr>
          <p:nvPr>
            <p:ph sz="half" idx="2"/>
          </p:nvPr>
        </p:nvPicPr>
        <p:blipFill>
          <a:blip r:embed="rId2" cstate="print"/>
          <a:srcRect/>
          <a:stretch>
            <a:fillRect/>
          </a:stretch>
        </p:blipFill>
        <p:spPr>
          <a:xfrm>
            <a:off x="2928926" y="3786190"/>
            <a:ext cx="5286412" cy="2500330"/>
          </a:xfrm>
          <a:effectLst>
            <a:softEdge rad="112500"/>
          </a:effectLst>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9F03553F-0B84-40BF-B3FA-F5D909EA8FF5}" type="slidenum">
              <a:rPr lang="ru-RU"/>
              <a:pPr>
                <a:defRPr/>
              </a:pPr>
              <a:t>20</a:t>
            </a:fld>
            <a:endParaRPr lang="ru-RU"/>
          </a:p>
        </p:txBody>
      </p:sp>
      <p:sp>
        <p:nvSpPr>
          <p:cNvPr id="2" name="Содержимое 1"/>
          <p:cNvSpPr>
            <a:spLocks noGrp="1"/>
          </p:cNvSpPr>
          <p:nvPr>
            <p:ph sz="half" idx="1"/>
          </p:nvPr>
        </p:nvSpPr>
        <p:spPr>
          <a:xfrm>
            <a:off x="571500" y="1000125"/>
            <a:ext cx="4471988" cy="4525963"/>
          </a:xfrm>
        </p:spPr>
        <p:txBody>
          <a:bodyPr>
            <a:normAutofit fontScale="85000" lnSpcReduction="20000"/>
          </a:bodyPr>
          <a:lstStyle/>
          <a:p>
            <a:pPr marL="365760" indent="-256032" eaLnBrk="1" fontAlgn="auto" hangingPunct="1">
              <a:spcAft>
                <a:spcPts val="0"/>
              </a:spcAft>
              <a:buFont typeface="Wingdings 3"/>
              <a:buChar char=""/>
              <a:defRPr/>
            </a:pPr>
            <a:r>
              <a:rPr lang="ru-RU" dirty="0" smtClean="0"/>
              <a:t>Ван-дер-ваальсовое взаимодействие может быть притягивающим и отталкивающим. Межмолекулярное взаимодействие носит характер притяжения, а внутримолекулярное - отталкивания. Внутримолекулярное ван-дер-ваальсовое взаимодействие оказывает существенный вклад в геометрию молекулы.</a:t>
            </a:r>
            <a:endParaRPr lang="ru-RU" dirty="0"/>
          </a:p>
        </p:txBody>
      </p:sp>
      <p:pic>
        <p:nvPicPr>
          <p:cNvPr id="12290" name="Picture 2"/>
          <p:cNvPicPr>
            <a:picLocks noChangeAspect="1" noChangeArrowheads="1"/>
          </p:cNvPicPr>
          <p:nvPr/>
        </p:nvPicPr>
        <p:blipFill>
          <a:blip r:embed="rId2" cstate="print"/>
          <a:srcRect/>
          <a:stretch>
            <a:fillRect/>
          </a:stretch>
        </p:blipFill>
        <p:spPr bwMode="auto">
          <a:xfrm>
            <a:off x="5286380" y="1071546"/>
            <a:ext cx="3071834" cy="4214842"/>
          </a:xfrm>
          <a:prstGeom prst="rect">
            <a:avLst/>
          </a:prstGeom>
          <a:ln>
            <a:noFill/>
          </a:ln>
          <a:effectLst>
            <a:softEdge rad="112500"/>
          </a:effectLst>
        </p:spPr>
      </p:pic>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A06D7D5D-515A-478C-9569-E9D3E84C17E5}" type="slidenum">
              <a:rPr lang="ru-RU"/>
              <a:pPr>
                <a:defRPr/>
              </a:pPr>
              <a:t>3</a:t>
            </a:fld>
            <a:endParaRPr lang="ru-RU"/>
          </a:p>
        </p:txBody>
      </p:sp>
      <p:sp>
        <p:nvSpPr>
          <p:cNvPr id="2" name="Содержимое 1"/>
          <p:cNvSpPr>
            <a:spLocks noGrp="1"/>
          </p:cNvSpPr>
          <p:nvPr>
            <p:ph sz="half" idx="1"/>
          </p:nvPr>
        </p:nvSpPr>
        <p:spPr>
          <a:xfrm>
            <a:off x="500063" y="928688"/>
            <a:ext cx="4038600" cy="5364162"/>
          </a:xfrm>
        </p:spPr>
        <p:txBody>
          <a:bodyPr>
            <a:normAutofit fontScale="77500" lnSpcReduction="20000"/>
          </a:bodyPr>
          <a:lstStyle/>
          <a:p>
            <a:pPr marL="365760" indent="-256032" eaLnBrk="1" fontAlgn="auto" hangingPunct="1">
              <a:spcAft>
                <a:spcPts val="0"/>
              </a:spcAft>
              <a:buFont typeface="Wingdings 3"/>
              <a:buChar char=""/>
              <a:defRPr/>
            </a:pPr>
            <a:r>
              <a:rPr lang="ru-RU" dirty="0" smtClean="0"/>
              <a:t>Химическая связь характеризуется длиной и энергией. Длина химической </a:t>
            </a:r>
            <a:r>
              <a:rPr lang="ru-RU" dirty="0" err="1" smtClean="0"/>
              <a:t>связи-это</a:t>
            </a:r>
            <a:r>
              <a:rPr lang="ru-RU" dirty="0" smtClean="0"/>
              <a:t> расстояние между ядрами связанных атомов. Энергия химической связи показывает сколько необходимо затратить энергии на разведение двух атомов, между которыми существует химическая связь, на расстояние, при котором эта химическая связь будет разорвана.</a:t>
            </a:r>
            <a:endParaRPr lang="ru-RU" dirty="0"/>
          </a:p>
        </p:txBody>
      </p:sp>
      <p:pic>
        <p:nvPicPr>
          <p:cNvPr id="1026" name="Picture 2"/>
          <p:cNvPicPr>
            <a:picLocks noGrp="1" noChangeAspect="1" noChangeArrowheads="1"/>
          </p:cNvPicPr>
          <p:nvPr>
            <p:ph sz="half" idx="2"/>
          </p:nvPr>
        </p:nvPicPr>
        <p:blipFill>
          <a:blip r:embed="rId2" cstate="print"/>
          <a:srcRect/>
          <a:stretch>
            <a:fillRect/>
          </a:stretch>
        </p:blipFill>
        <p:spPr>
          <a:xfrm>
            <a:off x="4929190" y="1071546"/>
            <a:ext cx="3643338" cy="4214842"/>
          </a:xfrm>
          <a:effectLst>
            <a:softEdge rad="112500"/>
          </a:effectLst>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8D24B184-C942-4DD5-A819-8267DCE52BC7}" type="slidenum">
              <a:rPr lang="ru-RU"/>
              <a:pPr>
                <a:defRPr/>
              </a:pPr>
              <a:t>4</a:t>
            </a:fld>
            <a:endParaRPr lang="ru-RU"/>
          </a:p>
        </p:txBody>
      </p:sp>
      <p:sp>
        <p:nvSpPr>
          <p:cNvPr id="2" name="Содержимое 1"/>
          <p:cNvSpPr>
            <a:spLocks noGrp="1"/>
          </p:cNvSpPr>
          <p:nvPr>
            <p:ph sz="half" idx="1"/>
          </p:nvPr>
        </p:nvSpPr>
        <p:spPr>
          <a:xfrm>
            <a:off x="457200" y="1071563"/>
            <a:ext cx="7472363" cy="4935537"/>
          </a:xfrm>
        </p:spPr>
        <p:txBody>
          <a:bodyPr>
            <a:normAutofit fontScale="62500" lnSpcReduction="20000"/>
          </a:bodyPr>
          <a:lstStyle/>
          <a:p>
            <a:pPr marL="365760" indent="-256032" eaLnBrk="1" fontAlgn="auto" hangingPunct="1">
              <a:spcAft>
                <a:spcPts val="0"/>
              </a:spcAft>
              <a:buFont typeface="Wingdings 3"/>
              <a:buChar char=""/>
              <a:defRPr/>
            </a:pPr>
            <a:r>
              <a:rPr lang="ru-RU" dirty="0" smtClean="0"/>
              <a:t>Возникновение химической связи и изменение энергии, происходящие при этом, можно описать следующей моделью. Первоначально атомы разведены на большое расстояние и энергия их взаимодействия близка к нулю. При сближении атомов между ними возникает слабое взаимодействие. Когда межъядерное расстояние становится сравнимым с радиусами электронных оболочек атомов, между атомами возникают два конкурирующих процесса. С одной стороны происходит взаимное притяжение между разноименно заряженными ядрами одного атома и электронами другого атома, а с другой стороны происходит взаимное отталкивание между одноименно заряженными ядрами и электронными оболочками обоих атомов. На определенном расстоянии  силы отталкивания и притяжения между двумя атомами выравниваются, наблюдается минимум потенциальной энергии образовавшейся системы из двух атомов и происходит образование химической связи.</a:t>
            </a:r>
            <a:endParaRPr lang="ru-RU" dirty="0"/>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873BFA3B-E8D7-455D-A42B-8EEB846A0958}" type="slidenum">
              <a:rPr lang="ru-RU"/>
              <a:pPr>
                <a:defRPr/>
              </a:pPr>
              <a:t>5</a:t>
            </a:fld>
            <a:endParaRPr lang="ru-RU"/>
          </a:p>
        </p:txBody>
      </p:sp>
      <p:pic>
        <p:nvPicPr>
          <p:cNvPr id="5" name="Picture 2"/>
          <p:cNvPicPr>
            <a:picLocks noGrp="1" noChangeAspect="1" noChangeArrowheads="1"/>
          </p:cNvPicPr>
          <p:nvPr>
            <p:ph sz="half" idx="2"/>
          </p:nvPr>
        </p:nvPicPr>
        <p:blipFill>
          <a:blip r:embed="rId2" cstate="print"/>
          <a:srcRect/>
          <a:stretch>
            <a:fillRect/>
          </a:stretch>
        </p:blipFill>
        <p:spPr>
          <a:xfrm>
            <a:off x="0" y="0"/>
            <a:ext cx="9144000" cy="6858000"/>
          </a:xfrm>
          <a:effectLst>
            <a:softEdge rad="112500"/>
          </a:effectLst>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pPr>
              <a:defRPr/>
            </a:pPr>
            <a:fld id="{B61A529F-1E12-4024-A188-DED716BCF7B1}" type="slidenum">
              <a:rPr lang="ru-RU"/>
              <a:pPr>
                <a:defRPr/>
              </a:pPr>
              <a:t>6</a:t>
            </a:fld>
            <a:endParaRPr lang="ru-RU"/>
          </a:p>
        </p:txBody>
      </p:sp>
      <p:sp>
        <p:nvSpPr>
          <p:cNvPr id="2" name="Содержимое 1"/>
          <p:cNvSpPr>
            <a:spLocks noGrp="1"/>
          </p:cNvSpPr>
          <p:nvPr>
            <p:ph sz="half" idx="1"/>
          </p:nvPr>
        </p:nvSpPr>
        <p:spPr>
          <a:xfrm>
            <a:off x="457200" y="1481138"/>
            <a:ext cx="4038600" cy="4525962"/>
          </a:xfrm>
        </p:spPr>
        <p:txBody>
          <a:bodyPr>
            <a:normAutofit fontScale="92500" lnSpcReduction="10000"/>
          </a:bodyPr>
          <a:lstStyle/>
          <a:p>
            <a:pPr marL="365760" indent="-256032" eaLnBrk="1" fontAlgn="auto" hangingPunct="1">
              <a:spcAft>
                <a:spcPts val="0"/>
              </a:spcAft>
              <a:buFont typeface="Wingdings 3"/>
              <a:buChar char=""/>
              <a:defRPr/>
            </a:pPr>
            <a:r>
              <a:rPr lang="ru-RU" dirty="0" smtClean="0"/>
              <a:t>Теория ковалентной связи, основанная Г.Н.Льюисом в 1916 году, заключалась в том, что химическая связь возникает в результате образования общей электронной пары между взаимодействующими атомами.</a:t>
            </a:r>
            <a:endParaRPr lang="ru-RU" dirty="0"/>
          </a:p>
        </p:txBody>
      </p:sp>
      <p:sp>
        <p:nvSpPr>
          <p:cNvPr id="4" name="Заголовок 3"/>
          <p:cNvSpPr>
            <a:spLocks noGrp="1"/>
          </p:cNvSpPr>
          <p:nvPr>
            <p:ph type="title"/>
          </p:nvPr>
        </p:nvSpPr>
        <p:spPr/>
        <p:txBody>
          <a:bodyPr/>
          <a:lstStyle/>
          <a:p>
            <a:pPr eaLnBrk="1" fontAlgn="auto" hangingPunct="1">
              <a:spcAft>
                <a:spcPts val="0"/>
              </a:spcAft>
              <a:defRPr/>
            </a:pPr>
            <a:r>
              <a:rPr lang="ru-RU" dirty="0" smtClean="0"/>
              <a:t>Ковалентная связь</a:t>
            </a:r>
            <a:endParaRPr lang="ru-RU" dirty="0"/>
          </a:p>
        </p:txBody>
      </p:sp>
      <p:pic>
        <p:nvPicPr>
          <p:cNvPr id="6146" name="Picture 2"/>
          <p:cNvPicPr>
            <a:picLocks noGrp="1" noChangeAspect="1" noChangeArrowheads="1"/>
          </p:cNvPicPr>
          <p:nvPr>
            <p:ph sz="half" idx="2"/>
          </p:nvPr>
        </p:nvPicPr>
        <p:blipFill>
          <a:blip r:embed="rId2" cstate="print"/>
          <a:srcRect/>
          <a:stretch>
            <a:fillRect/>
          </a:stretch>
        </p:blipFill>
        <p:spPr>
          <a:xfrm>
            <a:off x="5143504" y="1428736"/>
            <a:ext cx="3000396" cy="4000528"/>
          </a:xfrm>
          <a:effectLst>
            <a:softEdge rad="112500"/>
          </a:effectLst>
        </p:spPr>
      </p:pic>
    </p:spTree>
  </p:cSld>
  <p:clrMapOvr>
    <a:masterClrMapping/>
  </p:clrMapOvr>
  <p:transition>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D395D6A1-A878-4DC2-8F41-B37D53757249}" type="slidenum">
              <a:rPr lang="ru-RU"/>
              <a:pPr>
                <a:defRPr/>
              </a:pPr>
              <a:t>7</a:t>
            </a:fld>
            <a:endParaRPr lang="ru-RU"/>
          </a:p>
        </p:txBody>
      </p:sp>
      <p:sp>
        <p:nvSpPr>
          <p:cNvPr id="2" name="Содержимое 1"/>
          <p:cNvSpPr>
            <a:spLocks noGrp="1"/>
          </p:cNvSpPr>
          <p:nvPr>
            <p:ph sz="half" idx="1"/>
          </p:nvPr>
        </p:nvSpPr>
        <p:spPr>
          <a:xfrm>
            <a:off x="714375" y="928688"/>
            <a:ext cx="7400925" cy="4525962"/>
          </a:xfrm>
        </p:spPr>
        <p:txBody>
          <a:bodyPr>
            <a:normAutofit fontScale="92500" lnSpcReduction="20000"/>
          </a:bodyPr>
          <a:lstStyle/>
          <a:p>
            <a:pPr marL="365760" indent="-256032" eaLnBrk="1" fontAlgn="auto" hangingPunct="1">
              <a:spcAft>
                <a:spcPts val="0"/>
              </a:spcAft>
              <a:buFont typeface="Wingdings 3"/>
              <a:buChar char=""/>
              <a:defRPr/>
            </a:pPr>
            <a:r>
              <a:rPr lang="ru-RU" dirty="0" smtClean="0"/>
              <a:t>Характеризуется увеличение электронной плотности между ядрами связанных атомов. Каждый атом предоставляет один или несколько электронов для образования химической связи. Происходит образование общих электронных пар, достраивающих электронные уровни обоих атомов. В зависимости от того, сколько электронов способен предоставить каждый атом происходит образование одной (одинарная) или нескольких (кратная) электронных пар. </a:t>
            </a:r>
            <a:endParaRPr lang="ru-RU" dirty="0"/>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6"/>
          <p:cNvSpPr>
            <a:spLocks noGrp="1"/>
          </p:cNvSpPr>
          <p:nvPr>
            <p:ph type="sldNum" sz="quarter" idx="12"/>
          </p:nvPr>
        </p:nvSpPr>
        <p:spPr/>
        <p:txBody>
          <a:bodyPr/>
          <a:lstStyle/>
          <a:p>
            <a:pPr>
              <a:defRPr/>
            </a:pPr>
            <a:fld id="{D30AE7E3-5C39-43F0-B0CA-823A5A838115}" type="slidenum">
              <a:rPr lang="ru-RU"/>
              <a:pPr>
                <a:defRPr/>
              </a:pPr>
              <a:t>8</a:t>
            </a:fld>
            <a:endParaRPr lang="ru-RU"/>
          </a:p>
        </p:txBody>
      </p:sp>
      <p:sp>
        <p:nvSpPr>
          <p:cNvPr id="2" name="Содержимое 1"/>
          <p:cNvSpPr>
            <a:spLocks noGrp="1"/>
          </p:cNvSpPr>
          <p:nvPr>
            <p:ph sz="half" idx="1"/>
          </p:nvPr>
        </p:nvSpPr>
        <p:spPr>
          <a:xfrm>
            <a:off x="642938" y="785813"/>
            <a:ext cx="7643812" cy="3162300"/>
          </a:xfrm>
        </p:spPr>
        <p:txBody>
          <a:bodyPr>
            <a:normAutofit fontScale="85000" lnSpcReduction="20000"/>
          </a:bodyPr>
          <a:lstStyle/>
          <a:p>
            <a:pPr marL="365760" indent="-256032" eaLnBrk="1" fontAlgn="auto" hangingPunct="1">
              <a:spcAft>
                <a:spcPts val="0"/>
              </a:spcAft>
              <a:buFont typeface="Wingdings 3"/>
              <a:buChar char=""/>
              <a:defRPr/>
            </a:pPr>
            <a:r>
              <a:rPr lang="ru-RU" dirty="0" smtClean="0"/>
              <a:t>Идеальная ковалентная связь характерна только для двух одинаковых атомов. Каждый из атомов хлора, имеющих на внешней электронной оболочке семь электронов и которым для образования завершенной электронной оболочки не хватает одного электрона, предоставляет один неспаренный электрон для образования электронной пары, которая равномерно распределена между этими двумя атомами.</a:t>
            </a:r>
            <a:endParaRPr lang="ru-RU" dirty="0"/>
          </a:p>
        </p:txBody>
      </p:sp>
      <p:pic>
        <p:nvPicPr>
          <p:cNvPr id="3075" name="Picture 3"/>
          <p:cNvPicPr>
            <a:picLocks noGrp="1" noChangeAspect="1" noChangeArrowheads="1"/>
          </p:cNvPicPr>
          <p:nvPr>
            <p:ph sz="half" idx="2"/>
          </p:nvPr>
        </p:nvPicPr>
        <p:blipFill>
          <a:blip r:embed="rId2"/>
          <a:srcRect/>
          <a:stretch>
            <a:fillRect/>
          </a:stretch>
        </p:blipFill>
        <p:spPr>
          <a:xfrm>
            <a:off x="2500313" y="4357688"/>
            <a:ext cx="4214812" cy="94297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ransition>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2"/>
          </p:nvPr>
        </p:nvSpPr>
        <p:spPr/>
        <p:txBody>
          <a:bodyPr/>
          <a:lstStyle/>
          <a:p>
            <a:pPr>
              <a:defRPr/>
            </a:pPr>
            <a:fld id="{7341083B-5CA4-4D08-908A-DEDE14907417}" type="slidenum">
              <a:rPr lang="ru-RU"/>
              <a:pPr>
                <a:defRPr/>
              </a:pPr>
              <a:t>9</a:t>
            </a:fld>
            <a:endParaRPr lang="ru-RU"/>
          </a:p>
        </p:txBody>
      </p:sp>
      <p:sp>
        <p:nvSpPr>
          <p:cNvPr id="2" name="Содержимое 1"/>
          <p:cNvSpPr>
            <a:spLocks noGrp="1"/>
          </p:cNvSpPr>
          <p:nvPr>
            <p:ph sz="half" idx="1"/>
          </p:nvPr>
        </p:nvSpPr>
        <p:spPr>
          <a:xfrm>
            <a:off x="457200" y="1000125"/>
            <a:ext cx="8186738" cy="5006975"/>
          </a:xfrm>
        </p:spPr>
        <p:txBody>
          <a:bodyPr>
            <a:normAutofit fontScale="77500" lnSpcReduction="20000"/>
          </a:bodyPr>
          <a:lstStyle/>
          <a:p>
            <a:pPr marL="365760" indent="-256032" eaLnBrk="1" fontAlgn="auto" hangingPunct="1">
              <a:spcAft>
                <a:spcPts val="0"/>
              </a:spcAft>
              <a:buFont typeface="Wingdings 3"/>
              <a:buChar char=""/>
              <a:defRPr/>
            </a:pPr>
            <a:r>
              <a:rPr lang="ru-RU" dirty="0" smtClean="0"/>
              <a:t>В случае разных атомов электронная плотность смещена в сторону более электроотрицательного атома, то есть к тому атому, который более сильно притягивает к себе электроны. В таком случае говорят о поляризации химической связи. На одном из атомов, который более электроотрицателен, возникает частично отрицательный заряд, а на другом атоме - частично положительный заряд. Наглядным примером поляризованной ковалентной связи может служить молекула монооксида углерода - CO. Углерод и кислород предоставляют по 2 электрона для образования связи реализуя таким образом двойную связь. В то же время электронная плотность смещена в сторону атома кислорода как к более электроотрицательному атому и на нем формируется частичный отрицательный заряд. Соответственно на атоме углерода образуется частичный положительный заряд.</a:t>
            </a:r>
            <a:endParaRPr lang="ru-RU"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364</TotalTime>
  <Words>858</Words>
  <Application>Microsoft Office PowerPoint</Application>
  <PresentationFormat>Экран (4:3)</PresentationFormat>
  <Paragraphs>18</Paragraphs>
  <Slides>20</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8</vt:i4>
      </vt:variant>
      <vt:variant>
        <vt:lpstr>Заголовки слайдов</vt:lpstr>
      </vt:variant>
      <vt:variant>
        <vt:i4>20</vt:i4>
      </vt:variant>
    </vt:vector>
  </HeadingPairs>
  <TitlesOfParts>
    <vt:vector size="34" baseType="lpstr">
      <vt:lpstr>Arial</vt:lpstr>
      <vt:lpstr>Lucida Sans Unicode</vt:lpstr>
      <vt:lpstr>Wingdings 3</vt:lpstr>
      <vt:lpstr>Verdana</vt:lpstr>
      <vt:lpstr>Wingdings 2</vt:lpstr>
      <vt:lpstr>Calibri</vt:lpstr>
      <vt:lpstr>Открытая</vt:lpstr>
      <vt:lpstr>Открытая</vt:lpstr>
      <vt:lpstr>Открытая</vt:lpstr>
      <vt:lpstr>Открытая</vt:lpstr>
      <vt:lpstr>Открытая</vt:lpstr>
      <vt:lpstr>Открытая</vt:lpstr>
      <vt:lpstr>Открытая</vt: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Химическая связь</dc:title>
  <cp:lastModifiedBy>Student</cp:lastModifiedBy>
  <cp:revision>41</cp:revision>
  <dcterms:modified xsi:type="dcterms:W3CDTF">2013-05-02T10:31:52Z</dcterms:modified>
</cp:coreProperties>
</file>