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7"/>
  </p:notesMasterIdLst>
  <p:sldIdLst>
    <p:sldId id="256" r:id="rId2"/>
    <p:sldId id="257" r:id="rId3"/>
    <p:sldId id="258" r:id="rId4"/>
    <p:sldId id="263" r:id="rId5"/>
    <p:sldId id="268" r:id="rId6"/>
    <p:sldId id="267" r:id="rId7"/>
    <p:sldId id="266" r:id="rId8"/>
    <p:sldId id="265" r:id="rId9"/>
    <p:sldId id="264" r:id="rId10"/>
    <p:sldId id="259" r:id="rId11"/>
    <p:sldId id="260" r:id="rId12"/>
    <p:sldId id="262" r:id="rId13"/>
    <p:sldId id="275" r:id="rId14"/>
    <p:sldId id="274" r:id="rId15"/>
    <p:sldId id="273" r:id="rId16"/>
    <p:sldId id="272" r:id="rId17"/>
    <p:sldId id="271" r:id="rId18"/>
    <p:sldId id="270" r:id="rId19"/>
    <p:sldId id="269" r:id="rId20"/>
    <p:sldId id="261" r:id="rId21"/>
    <p:sldId id="278" r:id="rId22"/>
    <p:sldId id="277" r:id="rId23"/>
    <p:sldId id="279" r:id="rId24"/>
    <p:sldId id="276" r:id="rId25"/>
    <p:sldId id="280" r:id="rId26"/>
  </p:sldIdLst>
  <p:sldSz cx="9144000" cy="6858000" type="screen4x3"/>
  <p:notesSz cx="6735763" cy="986948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5" d="100"/>
          <a:sy n="75" d="100"/>
        </p:scale>
        <p:origin x="-36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45059"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2C4F615C-C3BF-4D44-957A-0957CE480959}" type="datetimeFigureOut">
              <a:rPr lang="ru-RU"/>
              <a:pPr/>
              <a:t>02.05.2013</a:t>
            </a:fld>
            <a:endParaRPr lang="ru-RU"/>
          </a:p>
        </p:txBody>
      </p:sp>
      <p:sp>
        <p:nvSpPr>
          <p:cNvPr id="45060" name="Rectangle 4"/>
          <p:cNvSpPr>
            <a:spLocks noRot="1" noChangeArrowheads="1" noTextEdit="1"/>
          </p:cNvSpPr>
          <p:nvPr>
            <p:ph type="sldImg" idx="2"/>
          </p:nvPr>
        </p:nvSpPr>
        <p:spPr bwMode="auto">
          <a:xfrm>
            <a:off x="900113" y="739775"/>
            <a:ext cx="4935537" cy="3702050"/>
          </a:xfrm>
          <a:prstGeom prst="rect">
            <a:avLst/>
          </a:prstGeom>
          <a:noFill/>
          <a:ln w="9525">
            <a:solidFill>
              <a:srgbClr val="000000"/>
            </a:solidFill>
            <a:miter lim="800000"/>
            <a:headEnd/>
            <a:tailEnd/>
          </a:ln>
          <a:effectLst/>
        </p:spPr>
      </p:sp>
      <p:sp>
        <p:nvSpPr>
          <p:cNvPr id="45061" name="Rectangle 5"/>
          <p:cNvSpPr>
            <a:spLocks noGrp="1" noChangeArrowheads="1"/>
          </p:cNvSpPr>
          <p:nvPr>
            <p:ph type="body" sz="quarter" idx="3"/>
          </p:nvPr>
        </p:nvSpPr>
        <p:spPr bwMode="auto">
          <a:xfrm>
            <a:off x="673100" y="4687888"/>
            <a:ext cx="5389563" cy="4441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5062" name="Rectangle 6"/>
          <p:cNvSpPr>
            <a:spLocks noGrp="1" noChangeArrowheads="1"/>
          </p:cNvSpPr>
          <p:nvPr>
            <p:ph type="ftr" sz="quarter" idx="4"/>
          </p:nvPr>
        </p:nvSpPr>
        <p:spPr bwMode="auto">
          <a:xfrm>
            <a:off x="0" y="9374188"/>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45063" name="Rectangle 7"/>
          <p:cNvSpPr>
            <a:spLocks noGrp="1" noChangeArrowheads="1"/>
          </p:cNvSpPr>
          <p:nvPr>
            <p:ph type="sldNum" sz="quarter" idx="5"/>
          </p:nvPr>
        </p:nvSpPr>
        <p:spPr bwMode="auto">
          <a:xfrm>
            <a:off x="3814763" y="9374188"/>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3446F10-8926-4E12-92A8-85A7A688D407}"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Овал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lang="ru-RU" smtClean="0"/>
              <a:t>Образец заголовка</a:t>
            </a:r>
            <a:endParaRPr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6"/>
          <p:cNvSpPr>
            <a:spLocks noGrp="1"/>
          </p:cNvSpPr>
          <p:nvPr>
            <p:ph type="dt" sz="half" idx="10"/>
          </p:nvPr>
        </p:nvSpPr>
        <p:spPr/>
        <p:txBody>
          <a:bodyPr/>
          <a:lstStyle>
            <a:lvl1pPr>
              <a:defRPr/>
            </a:lvl1pPr>
            <a:extLst/>
          </a:lstStyle>
          <a:p>
            <a:pPr>
              <a:defRPr/>
            </a:pPr>
            <a:fld id="{6F4CB3D7-3470-4B8A-B111-A44A921CD10A}" type="datetime1">
              <a:rPr lang="ru-RU"/>
              <a:pPr>
                <a:defRPr/>
              </a:pPr>
              <a:t>02.05.2013</a:t>
            </a:fld>
            <a:endParaRPr lang="ru-RU"/>
          </a:p>
        </p:txBody>
      </p:sp>
      <p:sp>
        <p:nvSpPr>
          <p:cNvPr id="7" name="Нижний колонтитул 19"/>
          <p:cNvSpPr>
            <a:spLocks noGrp="1"/>
          </p:cNvSpPr>
          <p:nvPr>
            <p:ph type="ftr" sz="quarter" idx="11"/>
          </p:nvPr>
        </p:nvSpPr>
        <p:spPr/>
        <p:txBody>
          <a:bodyPr/>
          <a:lstStyle>
            <a:lvl1pPr>
              <a:defRPr/>
            </a:lvl1pPr>
          </a:lstStyle>
          <a:p>
            <a:endParaRPr lang="ru-RU"/>
          </a:p>
        </p:txBody>
      </p:sp>
      <p:sp>
        <p:nvSpPr>
          <p:cNvPr id="8" name="Номер слайда 9"/>
          <p:cNvSpPr>
            <a:spLocks noGrp="1"/>
          </p:cNvSpPr>
          <p:nvPr>
            <p:ph type="sldNum" sz="quarter" idx="12"/>
          </p:nvPr>
        </p:nvSpPr>
        <p:spPr/>
        <p:txBody>
          <a:bodyPr/>
          <a:lstStyle>
            <a:lvl1pPr>
              <a:defRPr/>
            </a:lvl1pPr>
            <a:extLst/>
          </a:lstStyle>
          <a:p>
            <a:pPr>
              <a:defRPr/>
            </a:pPr>
            <a:fld id="{D739CA11-EA74-4C97-9799-C8A5AB3D3BD3}"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EB587239-471F-4FDA-8D56-B3C04BB3C399}" type="datetime1">
              <a:rPr lang="ru-RU"/>
              <a:pPr>
                <a:defRPr/>
              </a:pPr>
              <a:t>02.05.2013</a:t>
            </a:fld>
            <a:endParaRPr lang="ru-RU"/>
          </a:p>
        </p:txBody>
      </p:sp>
      <p:sp>
        <p:nvSpPr>
          <p:cNvPr id="5" name="Нижний колонтитул 9"/>
          <p:cNvSpPr>
            <a:spLocks noGrp="1"/>
          </p:cNvSpPr>
          <p:nvPr>
            <p:ph type="ftr" sz="quarter" idx="11"/>
          </p:nvPr>
        </p:nvSpPr>
        <p:spPr/>
        <p:txBody>
          <a:bodyPr/>
          <a:lstStyle>
            <a:lvl1pPr>
              <a:defRPr/>
            </a:lvl1pPr>
          </a:lstStyle>
          <a:p>
            <a:endParaRPr lang="ru-RU"/>
          </a:p>
        </p:txBody>
      </p:sp>
      <p:sp>
        <p:nvSpPr>
          <p:cNvPr id="6" name="Номер слайда 21"/>
          <p:cNvSpPr>
            <a:spLocks noGrp="1"/>
          </p:cNvSpPr>
          <p:nvPr>
            <p:ph type="sldNum" sz="quarter" idx="12"/>
          </p:nvPr>
        </p:nvSpPr>
        <p:spPr/>
        <p:txBody>
          <a:bodyPr/>
          <a:lstStyle>
            <a:lvl1pPr>
              <a:defRPr/>
            </a:lvl1pPr>
          </a:lstStyle>
          <a:p>
            <a:pPr>
              <a:defRPr/>
            </a:pPr>
            <a:fld id="{D3C527DC-B1C7-4C56-82FC-13BEFF53437A}"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1218E91C-FBF2-43B0-833C-2344F9ED32B4}" type="datetime1">
              <a:rPr lang="ru-RU"/>
              <a:pPr>
                <a:defRPr/>
              </a:pPr>
              <a:t>02.05.2013</a:t>
            </a:fld>
            <a:endParaRPr lang="ru-RU"/>
          </a:p>
        </p:txBody>
      </p:sp>
      <p:sp>
        <p:nvSpPr>
          <p:cNvPr id="5" name="Нижний колонтитул 9"/>
          <p:cNvSpPr>
            <a:spLocks noGrp="1"/>
          </p:cNvSpPr>
          <p:nvPr>
            <p:ph type="ftr" sz="quarter" idx="11"/>
          </p:nvPr>
        </p:nvSpPr>
        <p:spPr/>
        <p:txBody>
          <a:bodyPr/>
          <a:lstStyle>
            <a:lvl1pPr>
              <a:defRPr/>
            </a:lvl1pPr>
          </a:lstStyle>
          <a:p>
            <a:endParaRPr lang="ru-RU"/>
          </a:p>
        </p:txBody>
      </p:sp>
      <p:sp>
        <p:nvSpPr>
          <p:cNvPr id="6" name="Номер слайда 21"/>
          <p:cNvSpPr>
            <a:spLocks noGrp="1"/>
          </p:cNvSpPr>
          <p:nvPr>
            <p:ph type="sldNum" sz="quarter" idx="12"/>
          </p:nvPr>
        </p:nvSpPr>
        <p:spPr/>
        <p:txBody>
          <a:bodyPr/>
          <a:lstStyle>
            <a:lvl1pPr>
              <a:defRPr/>
            </a:lvl1pPr>
          </a:lstStyle>
          <a:p>
            <a:pPr>
              <a:defRPr/>
            </a:pPr>
            <a:fld id="{FECEE9F2-9E32-4714-8F20-D034E89F252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E51BA458-2EF3-447C-84A2-CC9E13CAE1B5}" type="datetime1">
              <a:rPr lang="ru-RU"/>
              <a:pPr>
                <a:defRPr/>
              </a:pPr>
              <a:t>02.05.2013</a:t>
            </a:fld>
            <a:endParaRPr lang="ru-RU"/>
          </a:p>
        </p:txBody>
      </p:sp>
      <p:sp>
        <p:nvSpPr>
          <p:cNvPr id="5" name="Нижний колонтитул 9"/>
          <p:cNvSpPr>
            <a:spLocks noGrp="1"/>
          </p:cNvSpPr>
          <p:nvPr>
            <p:ph type="ftr" sz="quarter" idx="11"/>
          </p:nvPr>
        </p:nvSpPr>
        <p:spPr/>
        <p:txBody>
          <a:bodyPr/>
          <a:lstStyle>
            <a:lvl1pPr>
              <a:defRPr/>
            </a:lvl1pPr>
          </a:lstStyle>
          <a:p>
            <a:endParaRPr lang="ru-RU"/>
          </a:p>
        </p:txBody>
      </p:sp>
      <p:sp>
        <p:nvSpPr>
          <p:cNvPr id="6" name="Номер слайда 21"/>
          <p:cNvSpPr>
            <a:spLocks noGrp="1"/>
          </p:cNvSpPr>
          <p:nvPr>
            <p:ph type="sldNum" sz="quarter" idx="12"/>
          </p:nvPr>
        </p:nvSpPr>
        <p:spPr/>
        <p:txBody>
          <a:bodyPr/>
          <a:lstStyle>
            <a:lvl1pPr>
              <a:defRPr/>
            </a:lvl1pPr>
          </a:lstStyle>
          <a:p>
            <a:pPr>
              <a:defRPr/>
            </a:pPr>
            <a:fld id="{5147E077-D5DA-4D52-9BAF-9B7BC5670D18}"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оугольник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Прямоугольник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Овал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ru-RU" smtClean="0"/>
              <a:t>Образец заголовка</a:t>
            </a:r>
            <a:endParaRPr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8" name="Дата 3"/>
          <p:cNvSpPr>
            <a:spLocks noGrp="1"/>
          </p:cNvSpPr>
          <p:nvPr>
            <p:ph type="dt" sz="half" idx="10"/>
          </p:nvPr>
        </p:nvSpPr>
        <p:spPr/>
        <p:txBody>
          <a:bodyPr/>
          <a:lstStyle>
            <a:lvl1pPr>
              <a:defRPr/>
            </a:lvl1pPr>
            <a:extLst/>
          </a:lstStyle>
          <a:p>
            <a:pPr>
              <a:defRPr/>
            </a:pPr>
            <a:fld id="{88DEDB5A-C3B7-42D5-99D7-12886AE0013D}" type="datetime1">
              <a:rPr lang="ru-RU"/>
              <a:pPr>
                <a:defRPr/>
              </a:pPr>
              <a:t>02.05.2013</a:t>
            </a:fld>
            <a:endParaRPr lang="ru-RU"/>
          </a:p>
        </p:txBody>
      </p:sp>
      <p:sp>
        <p:nvSpPr>
          <p:cNvPr id="9" name="Нижний колонтитул 4"/>
          <p:cNvSpPr>
            <a:spLocks noGrp="1"/>
          </p:cNvSpPr>
          <p:nvPr>
            <p:ph type="ftr" sz="quarter" idx="11"/>
          </p:nvPr>
        </p:nvSpPr>
        <p:spPr/>
        <p:txBody>
          <a:bodyPr/>
          <a:lstStyle>
            <a:lvl1pPr>
              <a:defRPr/>
            </a:lvl1pPr>
          </a:lstStyle>
          <a:p>
            <a:endParaRPr lang="ru-RU"/>
          </a:p>
        </p:txBody>
      </p:sp>
      <p:sp>
        <p:nvSpPr>
          <p:cNvPr id="10" name="Номер слайда 5"/>
          <p:cNvSpPr>
            <a:spLocks noGrp="1"/>
          </p:cNvSpPr>
          <p:nvPr>
            <p:ph type="sldNum" sz="quarter" idx="12"/>
          </p:nvPr>
        </p:nvSpPr>
        <p:spPr/>
        <p:txBody>
          <a:bodyPr/>
          <a:lstStyle>
            <a:lvl1pPr>
              <a:defRPr/>
            </a:lvl1pPr>
            <a:extLst/>
          </a:lstStyle>
          <a:p>
            <a:pPr>
              <a:defRPr/>
            </a:pPr>
            <a:fld id="{754CBEA7-53FE-4AFD-88DA-29BF435B1BB8}"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fld id="{E4C4F534-F250-4D12-B77D-C2F046D15AFA}" type="datetime1">
              <a:rPr lang="ru-RU"/>
              <a:pPr>
                <a:defRPr/>
              </a:pPr>
              <a:t>02.05.2013</a:t>
            </a:fld>
            <a:endParaRPr lang="ru-RU"/>
          </a:p>
        </p:txBody>
      </p:sp>
      <p:sp>
        <p:nvSpPr>
          <p:cNvPr id="6" name="Нижний колонтитул 9"/>
          <p:cNvSpPr>
            <a:spLocks noGrp="1"/>
          </p:cNvSpPr>
          <p:nvPr>
            <p:ph type="ftr" sz="quarter" idx="11"/>
          </p:nvPr>
        </p:nvSpPr>
        <p:spPr/>
        <p:txBody>
          <a:bodyPr/>
          <a:lstStyle>
            <a:lvl1pPr>
              <a:defRPr/>
            </a:lvl1pPr>
          </a:lstStyle>
          <a:p>
            <a:endParaRPr lang="ru-RU"/>
          </a:p>
        </p:txBody>
      </p:sp>
      <p:sp>
        <p:nvSpPr>
          <p:cNvPr id="7" name="Номер слайда 21"/>
          <p:cNvSpPr>
            <a:spLocks noGrp="1"/>
          </p:cNvSpPr>
          <p:nvPr>
            <p:ph type="sldNum" sz="quarter" idx="12"/>
          </p:nvPr>
        </p:nvSpPr>
        <p:spPr/>
        <p:txBody>
          <a:bodyPr/>
          <a:lstStyle>
            <a:lvl1pPr>
              <a:defRPr/>
            </a:lvl1pPr>
          </a:lstStyle>
          <a:p>
            <a:pPr>
              <a:defRPr/>
            </a:pPr>
            <a:fld id="{4D66484F-B145-4F40-A00F-6C9B46121B7F}"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lstStyle>
            <a:lvl1pPr algn="ctr">
              <a:defRPr sz="4500" b="1" cap="none" baseline="0"/>
            </a:lvl1pPr>
            <a:extLst/>
          </a:lstStyle>
          <a:p>
            <a:r>
              <a:rPr lang="ru-RU" smtClean="0"/>
              <a:t>Образец заголовка</a:t>
            </a:r>
            <a:endParaRPr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D66B73B9-8539-4E8E-85C1-443BCE824658}" type="datetime1">
              <a:rPr lang="ru-RU"/>
              <a:pPr>
                <a:defRPr/>
              </a:pPr>
              <a:t>02.05.2013</a:t>
            </a:fld>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extLst/>
          </a:lstStyle>
          <a:p>
            <a:pPr>
              <a:defRPr/>
            </a:pPr>
            <a:fld id="{D683C12A-7B54-4295-AF53-E4C955D4E14B}"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fld id="{9271F21D-59B5-487A-8B65-C3632E33E189}" type="datetime1">
              <a:rPr lang="ru-RU"/>
              <a:pPr>
                <a:defRPr/>
              </a:pPr>
              <a:t>02.05.2013</a:t>
            </a:fld>
            <a:endParaRPr lang="ru-RU"/>
          </a:p>
        </p:txBody>
      </p:sp>
      <p:sp>
        <p:nvSpPr>
          <p:cNvPr id="4" name="Нижний колонтитул 9"/>
          <p:cNvSpPr>
            <a:spLocks noGrp="1"/>
          </p:cNvSpPr>
          <p:nvPr>
            <p:ph type="ftr" sz="quarter" idx="11"/>
          </p:nvPr>
        </p:nvSpPr>
        <p:spPr/>
        <p:txBody>
          <a:bodyPr/>
          <a:lstStyle>
            <a:lvl1pPr>
              <a:defRPr/>
            </a:lvl1pPr>
          </a:lstStyle>
          <a:p>
            <a:endParaRPr lang="ru-RU"/>
          </a:p>
        </p:txBody>
      </p:sp>
      <p:sp>
        <p:nvSpPr>
          <p:cNvPr id="5" name="Номер слайда 21"/>
          <p:cNvSpPr>
            <a:spLocks noGrp="1"/>
          </p:cNvSpPr>
          <p:nvPr>
            <p:ph type="sldNum" sz="quarter" idx="12"/>
          </p:nvPr>
        </p:nvSpPr>
        <p:spPr/>
        <p:txBody>
          <a:bodyPr/>
          <a:lstStyle>
            <a:lvl1pPr>
              <a:defRPr/>
            </a:lvl1pPr>
          </a:lstStyle>
          <a:p>
            <a:pPr>
              <a:defRPr/>
            </a:pPr>
            <a:fld id="{17BA042F-43BB-42B2-9E87-EA5773C7962D}"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Прямоугольник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Прямоугольник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Дата 1"/>
          <p:cNvSpPr>
            <a:spLocks noGrp="1"/>
          </p:cNvSpPr>
          <p:nvPr>
            <p:ph type="dt" sz="half" idx="10"/>
          </p:nvPr>
        </p:nvSpPr>
        <p:spPr/>
        <p:txBody>
          <a:bodyPr/>
          <a:lstStyle>
            <a:lvl1pPr>
              <a:defRPr/>
            </a:lvl1pPr>
            <a:extLst/>
          </a:lstStyle>
          <a:p>
            <a:pPr>
              <a:defRPr/>
            </a:pPr>
            <a:fld id="{F1025FC9-A1C4-492C-80AE-F8D50B6E1256}" type="datetime1">
              <a:rPr lang="ru-RU"/>
              <a:pPr>
                <a:defRPr/>
              </a:pPr>
              <a:t>02.05.2013</a:t>
            </a:fld>
            <a:endParaRPr lang="ru-RU"/>
          </a:p>
        </p:txBody>
      </p:sp>
      <p:sp>
        <p:nvSpPr>
          <p:cNvPr id="5" name="Нижний колонтитул 2"/>
          <p:cNvSpPr>
            <a:spLocks noGrp="1"/>
          </p:cNvSpPr>
          <p:nvPr>
            <p:ph type="ftr" sz="quarter" idx="11"/>
          </p:nvPr>
        </p:nvSpPr>
        <p:spPr/>
        <p:txBody>
          <a:bodyPr/>
          <a:lstStyle>
            <a:lvl1pPr>
              <a:defRPr/>
            </a:lvl1pPr>
          </a:lstStyle>
          <a:p>
            <a:endParaRPr lang="ru-RU"/>
          </a:p>
        </p:txBody>
      </p:sp>
      <p:sp>
        <p:nvSpPr>
          <p:cNvPr id="6" name="Номер слайда 3"/>
          <p:cNvSpPr>
            <a:spLocks noGrp="1"/>
          </p:cNvSpPr>
          <p:nvPr>
            <p:ph type="sldNum" sz="quarter" idx="12"/>
          </p:nvPr>
        </p:nvSpPr>
        <p:spPr/>
        <p:txBody>
          <a:bodyPr/>
          <a:lstStyle>
            <a:lvl1pPr>
              <a:defRPr/>
            </a:lvl1pPr>
            <a:extLst/>
          </a:lstStyle>
          <a:p>
            <a:pPr>
              <a:defRPr/>
            </a:pPr>
            <a:fld id="{A6DD48D4-5A66-4565-A127-FC5CEDDA1CE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ru-RU" smtClean="0"/>
              <a:t>Образец заголовка</a:t>
            </a:r>
            <a:endParaRPr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9E20C5FE-5582-4618-9A3F-94D3E7A9D46B}" type="datetime1">
              <a:rPr lang="ru-RU"/>
              <a:pPr>
                <a:defRPr/>
              </a:pPr>
              <a:t>02.05.2013</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extLst/>
          </a:lstStyle>
          <a:p>
            <a:pPr>
              <a:defRPr/>
            </a:pPr>
            <a:fld id="{8E0A088D-E2F3-4019-AC92-817F3DE2FB56}"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Блок-схема: процесс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Блок-схема: процесс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ru-RU" smtClean="0"/>
              <a:t>Образец заголовка</a:t>
            </a:r>
            <a:endParaRPr lang="en-US"/>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8" name="Дата 4"/>
          <p:cNvSpPr>
            <a:spLocks noGrp="1"/>
          </p:cNvSpPr>
          <p:nvPr>
            <p:ph type="dt" sz="half" idx="10"/>
          </p:nvPr>
        </p:nvSpPr>
        <p:spPr/>
        <p:txBody>
          <a:bodyPr/>
          <a:lstStyle>
            <a:lvl1pPr>
              <a:defRPr/>
            </a:lvl1pPr>
            <a:extLst/>
          </a:lstStyle>
          <a:p>
            <a:pPr>
              <a:defRPr/>
            </a:pPr>
            <a:fld id="{3F001E45-2196-4D87-860F-820CC57597E5}" type="datetime1">
              <a:rPr lang="ru-RU"/>
              <a:pPr>
                <a:defRPr/>
              </a:pPr>
              <a:t>02.05.2013</a:t>
            </a:fld>
            <a:endParaRPr lang="ru-RU"/>
          </a:p>
        </p:txBody>
      </p:sp>
      <p:sp>
        <p:nvSpPr>
          <p:cNvPr id="9" name="Нижний колонтитул 5"/>
          <p:cNvSpPr>
            <a:spLocks noGrp="1"/>
          </p:cNvSpPr>
          <p:nvPr>
            <p:ph type="ftr" sz="quarter" idx="11"/>
          </p:nvPr>
        </p:nvSpPr>
        <p:spPr/>
        <p:txBody>
          <a:bodyPr/>
          <a:lstStyle>
            <a:lvl1pPr>
              <a:defRPr/>
            </a:lvl1pPr>
          </a:lstStyle>
          <a:p>
            <a:endParaRPr lang="ru-RU"/>
          </a:p>
        </p:txBody>
      </p:sp>
      <p:sp>
        <p:nvSpPr>
          <p:cNvPr id="10" name="Номер слайда 6"/>
          <p:cNvSpPr>
            <a:spLocks noGrp="1"/>
          </p:cNvSpPr>
          <p:nvPr>
            <p:ph type="sldNum" sz="quarter" idx="12"/>
          </p:nvPr>
        </p:nvSpPr>
        <p:spPr/>
        <p:txBody>
          <a:bodyPr/>
          <a:lstStyle>
            <a:lvl1pPr>
              <a:defRPr/>
            </a:lvl1pPr>
            <a:extLst/>
          </a:lstStyle>
          <a:p>
            <a:pPr>
              <a:defRPr/>
            </a:pPr>
            <a:fld id="{92E247E5-8450-425B-B04F-11800110F8D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Овал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Прямоугольник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Заголовок 4"/>
          <p:cNvSpPr>
            <a:spLocks noGrp="1"/>
          </p:cNvSpPr>
          <p:nvPr>
            <p:ph type="title"/>
          </p:nvPr>
        </p:nvSpPr>
        <p:spPr>
          <a:xfrm>
            <a:off x="1435100" y="274638"/>
            <a:ext cx="7499350" cy="1143000"/>
          </a:xfrm>
          <a:prstGeom prst="rect">
            <a:avLst/>
          </a:prstGeom>
        </p:spPr>
        <p:txBody>
          <a:bodyPr anchor="ctr">
            <a:normAutofit/>
          </a:bodyPr>
          <a:lstStyle>
            <a:extLst/>
          </a:lstStyle>
          <a:p>
            <a:r>
              <a:rPr lang="ru-RU" smtClean="0"/>
              <a:t>Образец заголовка</a:t>
            </a:r>
            <a:endParaRPr lang="en-US"/>
          </a:p>
        </p:txBody>
      </p:sp>
      <p:sp>
        <p:nvSpPr>
          <p:cNvPr id="1033" name="Текст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defRPr>
            </a:lvl1pPr>
            <a:extLst/>
          </a:lstStyle>
          <a:p>
            <a:pPr>
              <a:defRPr/>
            </a:pPr>
            <a:fld id="{D390B275-E7A9-46C1-BC99-9AD6CE48B8AB}" type="datetime1">
              <a:rPr lang="ru-RU"/>
              <a:pPr>
                <a:defRPr/>
              </a:pPr>
              <a:t>02.05.2013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vert="horz" wrap="square" lIns="91440" tIns="45720" rIns="91440" bIns="45720" numCol="1" anchor="b" anchorCtr="0" compatLnSpc="1">
            <a:prstTxWarp prst="textNoShape">
              <a:avLst/>
            </a:prstTxWarp>
          </a:bodyPr>
          <a:lstStyle>
            <a:lvl1pPr>
              <a:defRPr sz="1200">
                <a:solidFill>
                  <a:srgbClr val="B5A788"/>
                </a:solidFill>
                <a:latin typeface="Corbel" pitchFamily="34" charset="0"/>
              </a:defRPr>
            </a:lvl1pPr>
          </a:lstStyle>
          <a:p>
            <a:endParaRPr lang="ru-RU"/>
          </a:p>
        </p:txBody>
      </p:sp>
      <p:sp>
        <p:nvSpPr>
          <p:cNvPr id="22" name="Номер слайда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fld id="{C6175A0B-E7C5-47D8-9883-39F11C5FD8E0}" type="slidenum">
              <a:rPr lang="ru-RU"/>
              <a:pPr>
                <a:defRPr/>
              </a:pPr>
              <a:t>‹#›</a:t>
            </a:fld>
            <a:endParaRPr lang="ru-RU"/>
          </a:p>
        </p:txBody>
      </p:sp>
      <p:sp>
        <p:nvSpPr>
          <p:cNvPr id="15" name="Прямоугольник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816" r:id="rId1"/>
    <p:sldLayoutId id="2147483815" r:id="rId2"/>
    <p:sldLayoutId id="2147483817" r:id="rId3"/>
    <p:sldLayoutId id="2147483814" r:id="rId4"/>
    <p:sldLayoutId id="2147483818" r:id="rId5"/>
    <p:sldLayoutId id="2147483813" r:id="rId6"/>
    <p:sldLayoutId id="2147483819" r:id="rId7"/>
    <p:sldLayoutId id="2147483820" r:id="rId8"/>
    <p:sldLayoutId id="2147483821" r:id="rId9"/>
    <p:sldLayoutId id="2147483812" r:id="rId10"/>
    <p:sldLayoutId id="2147483811" r:id="rId11"/>
  </p:sldLayoutIdLst>
  <p:hf hdr="0" ftr="0" dt="0"/>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Corbel" pitchFamily="34" charset="0"/>
        </a:defRPr>
      </a:lvl2pPr>
      <a:lvl3pPr algn="l" rtl="0" eaLnBrk="0" fontAlgn="base" hangingPunct="0">
        <a:spcBef>
          <a:spcPct val="0"/>
        </a:spcBef>
        <a:spcAft>
          <a:spcPct val="0"/>
        </a:spcAft>
        <a:defRPr sz="4300">
          <a:solidFill>
            <a:srgbClr val="572314"/>
          </a:solidFill>
          <a:latin typeface="Corbel" pitchFamily="34" charset="0"/>
        </a:defRPr>
      </a:lvl3pPr>
      <a:lvl4pPr algn="l" rtl="0" eaLnBrk="0" fontAlgn="base" hangingPunct="0">
        <a:spcBef>
          <a:spcPct val="0"/>
        </a:spcBef>
        <a:spcAft>
          <a:spcPct val="0"/>
        </a:spcAft>
        <a:defRPr sz="4300">
          <a:solidFill>
            <a:srgbClr val="572314"/>
          </a:solidFill>
          <a:latin typeface="Corbel" pitchFamily="34" charset="0"/>
        </a:defRPr>
      </a:lvl4pPr>
      <a:lvl5pPr algn="l" rtl="0" eaLnBrk="0" fontAlgn="base" hangingPunct="0">
        <a:spcBef>
          <a:spcPct val="0"/>
        </a:spcBef>
        <a:spcAft>
          <a:spcPct val="0"/>
        </a:spcAft>
        <a:defRPr sz="4300">
          <a:solidFill>
            <a:srgbClr val="572314"/>
          </a:solidFill>
          <a:latin typeface="Corbel" pitchFamily="34" charset="0"/>
        </a:defRPr>
      </a:lvl5pPr>
      <a:lvl6pPr marL="457200" algn="l" rtl="0" fontAlgn="base">
        <a:spcBef>
          <a:spcPct val="0"/>
        </a:spcBef>
        <a:spcAft>
          <a:spcPct val="0"/>
        </a:spcAft>
        <a:defRPr sz="4300">
          <a:solidFill>
            <a:srgbClr val="572314"/>
          </a:solidFill>
          <a:latin typeface="Corbel" pitchFamily="34" charset="0"/>
        </a:defRPr>
      </a:lvl6pPr>
      <a:lvl7pPr marL="914400" algn="l" rtl="0" fontAlgn="base">
        <a:spcBef>
          <a:spcPct val="0"/>
        </a:spcBef>
        <a:spcAft>
          <a:spcPct val="0"/>
        </a:spcAft>
        <a:defRPr sz="4300">
          <a:solidFill>
            <a:srgbClr val="572314"/>
          </a:solidFill>
          <a:latin typeface="Corbel" pitchFamily="34" charset="0"/>
        </a:defRPr>
      </a:lvl7pPr>
      <a:lvl8pPr marL="1371600" algn="l" rtl="0" fontAlgn="base">
        <a:spcBef>
          <a:spcPct val="0"/>
        </a:spcBef>
        <a:spcAft>
          <a:spcPct val="0"/>
        </a:spcAft>
        <a:defRPr sz="4300">
          <a:solidFill>
            <a:srgbClr val="572314"/>
          </a:solidFill>
          <a:latin typeface="Corbel" pitchFamily="34" charset="0"/>
        </a:defRPr>
      </a:lvl8pPr>
      <a:lvl9pPr marL="1828800" algn="l" rtl="0" fontAlgn="base">
        <a:spcBef>
          <a:spcPct val="0"/>
        </a:spcBef>
        <a:spcAft>
          <a:spcPct val="0"/>
        </a:spcAft>
        <a:defRPr sz="4300">
          <a:solidFill>
            <a:srgbClr val="572314"/>
          </a:solidFill>
          <a:latin typeface="Corbel"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9"/>
          <p:cNvSpPr>
            <a:spLocks noGrp="1"/>
          </p:cNvSpPr>
          <p:nvPr>
            <p:ph type="sldNum" sz="quarter" idx="12"/>
          </p:nvPr>
        </p:nvSpPr>
        <p:spPr/>
        <p:txBody>
          <a:bodyPr/>
          <a:lstStyle/>
          <a:p>
            <a:pPr>
              <a:defRPr/>
            </a:pPr>
            <a:fld id="{FEE50854-88BD-4B28-B5B9-E3D2F707670B}" type="slidenum">
              <a:rPr lang="ru-RU"/>
              <a:pPr>
                <a:defRPr/>
              </a:pPr>
              <a:t>1</a:t>
            </a:fld>
            <a:endParaRPr lang="ru-RU"/>
          </a:p>
        </p:txBody>
      </p:sp>
      <p:sp>
        <p:nvSpPr>
          <p:cNvPr id="2" name="Заголовок 1"/>
          <p:cNvSpPr>
            <a:spLocks noGrp="1"/>
          </p:cNvSpPr>
          <p:nvPr>
            <p:ph type="ctrTitle"/>
          </p:nvPr>
        </p:nvSpPr>
        <p:spPr>
          <a:xfrm>
            <a:off x="1214414" y="2285992"/>
            <a:ext cx="7406640" cy="1472184"/>
          </a:xfrm>
        </p:spPr>
        <p:txBody>
          <a:bodyPr numCol="1">
            <a:prstTxWarp prst="textDeflateBottom">
              <a:avLst/>
            </a:prstTxWarp>
          </a:bodyPr>
          <a:lstStyle/>
          <a:p>
            <a:pPr eaLnBrk="1" fontAlgn="auto" hangingPunct="1">
              <a:spcAft>
                <a:spcPts val="0"/>
              </a:spcAft>
              <a:defRPr/>
            </a:pPr>
            <a:r>
              <a:rPr lang="ru-RU" dirty="0" smtClean="0">
                <a:solidFill>
                  <a:schemeClr val="tx2">
                    <a:satMod val="130000"/>
                  </a:schemeClr>
                </a:solidFill>
              </a:rPr>
              <a:t>Химическая кинетика!</a:t>
            </a:r>
            <a:endParaRPr lang="ru-RU" dirty="0">
              <a:solidFill>
                <a:schemeClr val="tx2">
                  <a:satMod val="13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BD21E0B8-9358-434B-AFDA-32477FD69035}" type="slidenum">
              <a:rPr lang="ru-RU"/>
              <a:pPr>
                <a:defRPr/>
              </a:pPr>
              <a:t>10</a:t>
            </a:fld>
            <a:endParaRPr lang="ru-RU"/>
          </a:p>
        </p:txBody>
      </p:sp>
      <p:sp>
        <p:nvSpPr>
          <p:cNvPr id="3" name="Содержимое 2"/>
          <p:cNvSpPr>
            <a:spLocks noGrp="1"/>
          </p:cNvSpPr>
          <p:nvPr>
            <p:ph sz="half" idx="1"/>
          </p:nvPr>
        </p:nvSpPr>
        <p:spPr>
          <a:xfrm>
            <a:off x="1000125" y="1000125"/>
            <a:ext cx="4071938" cy="5164138"/>
          </a:xfrm>
        </p:spPr>
        <p:txBody>
          <a:bodyPr>
            <a:normAutofit fontScale="92500" lnSpcReduction="10000"/>
          </a:bodyPr>
          <a:lstStyle/>
          <a:p>
            <a:pPr marL="365760" indent="-283464" eaLnBrk="1" fontAlgn="auto" hangingPunct="1">
              <a:spcAft>
                <a:spcPts val="0"/>
              </a:spcAft>
              <a:buFont typeface="Wingdings 2"/>
              <a:buChar char=""/>
              <a:defRPr/>
            </a:pPr>
            <a:r>
              <a:rPr lang="ru-RU" dirty="0" smtClean="0"/>
              <a:t>В химической кинетике широко используется графический метод изображения функциональных зависимостей. Кривая, отражающая изменение концентраций какого-либо вещества во времени в ходе химического превращения, называется кинетической кривой.</a:t>
            </a:r>
            <a:endParaRPr lang="ru-RU" dirty="0"/>
          </a:p>
        </p:txBody>
      </p:sp>
      <p:pic>
        <p:nvPicPr>
          <p:cNvPr id="22530" name="Picture 2"/>
          <p:cNvPicPr>
            <a:picLocks noGrp="1" noChangeAspect="1" noChangeArrowheads="1"/>
          </p:cNvPicPr>
          <p:nvPr>
            <p:ph sz="half" idx="2"/>
          </p:nvPr>
        </p:nvPicPr>
        <p:blipFill>
          <a:blip r:embed="rId2"/>
          <a:srcRect/>
          <a:stretch>
            <a:fillRect/>
          </a:stretch>
        </p:blipFill>
        <p:spPr>
          <a:xfrm>
            <a:off x="5572125" y="1857375"/>
            <a:ext cx="2786063" cy="3214688"/>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21"/>
          <p:cNvSpPr>
            <a:spLocks noGrp="1"/>
          </p:cNvSpPr>
          <p:nvPr>
            <p:ph type="sldNum" sz="quarter" idx="12"/>
          </p:nvPr>
        </p:nvSpPr>
        <p:spPr/>
        <p:txBody>
          <a:bodyPr/>
          <a:lstStyle/>
          <a:p>
            <a:pPr>
              <a:defRPr/>
            </a:pPr>
            <a:fld id="{3ECC582F-B562-41FA-B1C2-7B832546F2C6}" type="slidenum">
              <a:rPr lang="ru-RU"/>
              <a:pPr>
                <a:defRPr/>
              </a:pPr>
              <a:t>11</a:t>
            </a:fld>
            <a:endParaRPr lang="ru-RU"/>
          </a:p>
        </p:txBody>
      </p:sp>
      <p:sp>
        <p:nvSpPr>
          <p:cNvPr id="2" name="Заголовок 1"/>
          <p:cNvSpPr>
            <a:spLocks noGrp="1"/>
          </p:cNvSpPr>
          <p:nvPr>
            <p:ph type="title"/>
          </p:nvPr>
        </p:nvSpPr>
        <p:spPr>
          <a:xfrm>
            <a:off x="1435100" y="274638"/>
            <a:ext cx="7499350" cy="1143000"/>
          </a:xfrm>
        </p:spPr>
        <p:txBody>
          <a:bodyPr>
            <a:normAutofit fontScale="90000"/>
          </a:bodyPr>
          <a:lstStyle/>
          <a:p>
            <a:pPr eaLnBrk="1" fontAlgn="auto" hangingPunct="1">
              <a:spcAft>
                <a:spcPts val="0"/>
              </a:spcAft>
              <a:defRPr/>
            </a:pPr>
            <a:r>
              <a:rPr lang="ru-RU" dirty="0" smtClean="0">
                <a:solidFill>
                  <a:schemeClr val="tx2">
                    <a:satMod val="130000"/>
                  </a:schemeClr>
                </a:solidFill>
              </a:rPr>
              <a:t>2. Кинетическая классификация химических реакций</a:t>
            </a:r>
            <a:endParaRPr lang="ru-RU" dirty="0">
              <a:solidFill>
                <a:schemeClr val="tx2">
                  <a:satMod val="130000"/>
                </a:schemeClr>
              </a:solidFill>
            </a:endParaRPr>
          </a:p>
        </p:txBody>
      </p:sp>
      <p:sp>
        <p:nvSpPr>
          <p:cNvPr id="3" name="Содержимое 2"/>
          <p:cNvSpPr>
            <a:spLocks noGrp="1"/>
          </p:cNvSpPr>
          <p:nvPr>
            <p:ph sz="half" idx="1"/>
          </p:nvPr>
        </p:nvSpPr>
        <p:spPr>
          <a:xfrm>
            <a:off x="928688" y="1785938"/>
            <a:ext cx="4092575" cy="4664075"/>
          </a:xfrm>
        </p:spPr>
        <p:txBody>
          <a:bodyPr>
            <a:normAutofit fontScale="85000" lnSpcReduction="20000"/>
          </a:bodyPr>
          <a:lstStyle/>
          <a:p>
            <a:pPr marL="365760" indent="-283464" eaLnBrk="1" fontAlgn="auto" hangingPunct="1">
              <a:spcAft>
                <a:spcPts val="0"/>
              </a:spcAft>
              <a:buFont typeface="Wingdings 2"/>
              <a:buChar char=""/>
              <a:defRPr/>
            </a:pPr>
            <a:r>
              <a:rPr lang="ru-RU" dirty="0" smtClean="0"/>
              <a:t>С точки зрения кинетики, элементарные химические реакции подразделяют по признаку молекулярности реакции и по порядку реакции.</a:t>
            </a:r>
          </a:p>
          <a:p>
            <a:pPr marL="365760" indent="-283464" eaLnBrk="1" fontAlgn="auto" hangingPunct="1">
              <a:spcAft>
                <a:spcPts val="0"/>
              </a:spcAft>
              <a:buFont typeface="Wingdings 2"/>
              <a:buChar char=""/>
              <a:defRPr/>
            </a:pPr>
            <a:endParaRPr lang="ru-RU" dirty="0" smtClean="0"/>
          </a:p>
          <a:p>
            <a:pPr marL="365760" indent="-283464" eaLnBrk="1" fontAlgn="auto" hangingPunct="1">
              <a:spcAft>
                <a:spcPts val="0"/>
              </a:spcAft>
              <a:buFont typeface="Wingdings 2"/>
              <a:buChar char=""/>
              <a:defRPr/>
            </a:pPr>
            <a:r>
              <a:rPr lang="ru-RU" dirty="0" smtClean="0"/>
              <a:t>Молекулярность реакции определяется числом молекул, одновременным взаимодействием между которыми осуществляется акт химического превращения.</a:t>
            </a:r>
            <a:endParaRPr lang="ru-RU" dirty="0"/>
          </a:p>
        </p:txBody>
      </p:sp>
      <p:pic>
        <p:nvPicPr>
          <p:cNvPr id="23555" name="Picture 2"/>
          <p:cNvPicPr>
            <a:picLocks noGrp="1" noChangeAspect="1" noChangeArrowheads="1"/>
          </p:cNvPicPr>
          <p:nvPr>
            <p:ph sz="half" idx="2"/>
          </p:nvPr>
        </p:nvPicPr>
        <p:blipFill>
          <a:blip r:embed="rId2"/>
          <a:srcRect/>
          <a:stretch>
            <a:fillRect/>
          </a:stretch>
        </p:blipFill>
        <p:spPr>
          <a:xfrm>
            <a:off x="5572125" y="2071688"/>
            <a:ext cx="2857500" cy="3214687"/>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A320121C-6F44-4441-BC12-C6F9EE127C29}" type="slidenum">
              <a:rPr lang="ru-RU"/>
              <a:pPr>
                <a:defRPr/>
              </a:pPr>
              <a:t>12</a:t>
            </a:fld>
            <a:endParaRPr lang="ru-RU"/>
          </a:p>
        </p:txBody>
      </p:sp>
      <p:sp>
        <p:nvSpPr>
          <p:cNvPr id="2" name="Заголовок 1"/>
          <p:cNvSpPr>
            <a:spLocks noGrp="1"/>
          </p:cNvSpPr>
          <p:nvPr>
            <p:ph type="title"/>
          </p:nvPr>
        </p:nvSpPr>
        <p:spPr>
          <a:xfrm>
            <a:off x="1435100" y="274638"/>
            <a:ext cx="7499350" cy="1143000"/>
          </a:xfrm>
        </p:spPr>
        <p:txBody>
          <a:bodyPr>
            <a:normAutofit fontScale="90000"/>
          </a:bodyPr>
          <a:lstStyle/>
          <a:p>
            <a:pPr eaLnBrk="1" fontAlgn="auto" hangingPunct="1">
              <a:spcAft>
                <a:spcPts val="0"/>
              </a:spcAft>
              <a:defRPr/>
            </a:pPr>
            <a:r>
              <a:rPr lang="ru-RU" dirty="0" smtClean="0">
                <a:solidFill>
                  <a:schemeClr val="tx2">
                    <a:satMod val="130000"/>
                  </a:schemeClr>
                </a:solidFill>
              </a:rPr>
              <a:t>4. Кинетика гетерогенных реакций</a:t>
            </a:r>
            <a:endParaRPr lang="ru-RU" dirty="0">
              <a:solidFill>
                <a:schemeClr val="tx2">
                  <a:satMod val="130000"/>
                </a:schemeClr>
              </a:solidFill>
            </a:endParaRPr>
          </a:p>
        </p:txBody>
      </p:sp>
      <p:sp>
        <p:nvSpPr>
          <p:cNvPr id="3" name="Содержимое 2"/>
          <p:cNvSpPr>
            <a:spLocks noGrp="1"/>
          </p:cNvSpPr>
          <p:nvPr>
            <p:ph sz="half" idx="1"/>
          </p:nvPr>
        </p:nvSpPr>
        <p:spPr>
          <a:xfrm>
            <a:off x="1357313" y="1643063"/>
            <a:ext cx="7137400" cy="4664075"/>
          </a:xfrm>
        </p:spPr>
        <p:txBody>
          <a:bodyPr>
            <a:normAutofit fontScale="85000" lnSpcReduction="20000"/>
          </a:bodyPr>
          <a:lstStyle/>
          <a:p>
            <a:pPr marL="365760" indent="-283464" eaLnBrk="1" fontAlgn="auto" hangingPunct="1">
              <a:spcAft>
                <a:spcPts val="0"/>
              </a:spcAft>
              <a:buFont typeface="Wingdings 2"/>
              <a:buChar char=""/>
              <a:defRPr/>
            </a:pPr>
            <a:r>
              <a:rPr lang="ru-RU" dirty="0" smtClean="0"/>
              <a:t>Когда реакция совершается между веществами, находящимися в различных фазах, то законы кинетики гомогенных реакций уже не могут быть применены.</a:t>
            </a:r>
          </a:p>
          <a:p>
            <a:pPr marL="365760" indent="-283464" eaLnBrk="1" fontAlgn="auto" hangingPunct="1">
              <a:spcAft>
                <a:spcPts val="0"/>
              </a:spcAft>
              <a:buFont typeface="Wingdings 2"/>
              <a:buChar char=""/>
              <a:defRPr/>
            </a:pPr>
            <a:r>
              <a:rPr lang="ru-RU" dirty="0" smtClean="0"/>
              <a:t>Гетерогенный химический процесс можно подразделить на следующие стадии:</a:t>
            </a:r>
          </a:p>
          <a:p>
            <a:pPr marL="365760" indent="-283464" eaLnBrk="1" fontAlgn="auto" hangingPunct="1">
              <a:spcAft>
                <a:spcPts val="0"/>
              </a:spcAft>
              <a:buFont typeface="Wingdings 2"/>
              <a:buChar char=""/>
              <a:defRPr/>
            </a:pPr>
            <a:r>
              <a:rPr lang="ru-RU" dirty="0" smtClean="0"/>
              <a:t>1) диффузия частиц реагентов к реакционной зоне, находящейся на поверхности раздела фаз;</a:t>
            </a:r>
          </a:p>
          <a:p>
            <a:pPr marL="365760" indent="-283464" eaLnBrk="1" fontAlgn="auto" hangingPunct="1">
              <a:spcAft>
                <a:spcPts val="0"/>
              </a:spcAft>
              <a:buFont typeface="Wingdings 2"/>
              <a:buChar char=""/>
              <a:defRPr/>
            </a:pPr>
            <a:r>
              <a:rPr lang="ru-RU" dirty="0" smtClean="0"/>
              <a:t>2) активированная адсорбция частиц реагентов в реакционной поверхностной зоне;</a:t>
            </a:r>
          </a:p>
          <a:p>
            <a:pPr marL="365760" indent="-283464" eaLnBrk="1" fontAlgn="auto" hangingPunct="1">
              <a:spcAft>
                <a:spcPts val="0"/>
              </a:spcAft>
              <a:buFont typeface="Wingdings 2"/>
              <a:buChar char=""/>
              <a:defRPr/>
            </a:pPr>
            <a:r>
              <a:rPr lang="ru-RU" dirty="0" smtClean="0"/>
              <a:t>3) химическая реакция в этой зоне;</a:t>
            </a:r>
          </a:p>
          <a:p>
            <a:pPr marL="365760" indent="-283464" eaLnBrk="1" fontAlgn="auto" hangingPunct="1">
              <a:spcAft>
                <a:spcPts val="0"/>
              </a:spcAft>
              <a:buFont typeface="Wingdings 2"/>
              <a:buChar char=""/>
              <a:defRPr/>
            </a:pPr>
            <a:r>
              <a:rPr lang="ru-RU" dirty="0" smtClean="0"/>
              <a:t>4) диффузия продуктов реакции из реакционной зоны.</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CD98BBD3-B910-4A29-A469-6BCB27FA5F54}" type="slidenum">
              <a:rPr lang="ru-RU"/>
              <a:pPr>
                <a:defRPr/>
              </a:pPr>
              <a:t>13</a:t>
            </a:fld>
            <a:endParaRPr lang="ru-RU"/>
          </a:p>
        </p:txBody>
      </p:sp>
      <p:sp>
        <p:nvSpPr>
          <p:cNvPr id="2" name="Заголовок 1"/>
          <p:cNvSpPr>
            <a:spLocks noGrp="1"/>
          </p:cNvSpPr>
          <p:nvPr>
            <p:ph type="title"/>
          </p:nvPr>
        </p:nvSpPr>
        <p:spPr>
          <a:xfrm>
            <a:off x="1435100" y="274638"/>
            <a:ext cx="7499350" cy="1143000"/>
          </a:xfrm>
        </p:spPr>
        <p:txBody>
          <a:bodyPr>
            <a:normAutofit fontScale="90000"/>
          </a:bodyPr>
          <a:lstStyle/>
          <a:p>
            <a:pPr eaLnBrk="1" fontAlgn="auto" hangingPunct="1">
              <a:spcAft>
                <a:spcPts val="0"/>
              </a:spcAft>
              <a:defRPr/>
            </a:pPr>
            <a:r>
              <a:rPr lang="ru-RU" dirty="0" smtClean="0">
                <a:solidFill>
                  <a:schemeClr val="tx2">
                    <a:satMod val="130000"/>
                  </a:schemeClr>
                </a:solidFill>
              </a:rPr>
              <a:t>5. Влияние температуры на скорость реакции</a:t>
            </a:r>
            <a:endParaRPr lang="ru-RU" dirty="0">
              <a:solidFill>
                <a:schemeClr val="tx2">
                  <a:satMod val="130000"/>
                </a:schemeClr>
              </a:solidFill>
            </a:endParaRPr>
          </a:p>
        </p:txBody>
      </p:sp>
      <p:sp>
        <p:nvSpPr>
          <p:cNvPr id="3" name="Содержимое 2"/>
          <p:cNvSpPr>
            <a:spLocks noGrp="1"/>
          </p:cNvSpPr>
          <p:nvPr>
            <p:ph sz="half" idx="1"/>
          </p:nvPr>
        </p:nvSpPr>
        <p:spPr>
          <a:xfrm>
            <a:off x="1143000" y="1643063"/>
            <a:ext cx="7072313" cy="4857750"/>
          </a:xfrm>
        </p:spPr>
        <p:txBody>
          <a:bodyPr>
            <a:normAutofit fontScale="85000" lnSpcReduction="20000"/>
          </a:bodyPr>
          <a:lstStyle/>
          <a:p>
            <a:pPr marL="365760" indent="-283464" eaLnBrk="1" fontAlgn="auto" hangingPunct="1">
              <a:spcAft>
                <a:spcPts val="0"/>
              </a:spcAft>
              <a:buFont typeface="Wingdings 2"/>
              <a:buChar char=""/>
              <a:defRPr/>
            </a:pPr>
            <a:r>
              <a:rPr lang="ru-RU" dirty="0" smtClean="0"/>
              <a:t>С повышением температуры скорость большинства химических реакций возрастает. В кинетическом уравнении </a:t>
            </a:r>
            <a:r>
              <a:rPr lang="ru-RU" dirty="0" err="1" smtClean="0"/>
              <a:t>v</a:t>
            </a:r>
            <a:r>
              <a:rPr lang="ru-RU" dirty="0" smtClean="0"/>
              <a:t> = </a:t>
            </a:r>
            <a:r>
              <a:rPr lang="ru-RU" dirty="0" err="1" smtClean="0"/>
              <a:t>k</a:t>
            </a:r>
            <a:r>
              <a:rPr lang="ru-RU" dirty="0" smtClean="0"/>
              <a:t> C1C2 отражена зависимость скорости реакции от концентрации реагирующих веществ при постоянной температуре, а изменение температуры практически сказывается на величине константы скорости реакции </a:t>
            </a:r>
            <a:r>
              <a:rPr lang="ru-RU" dirty="0" err="1" smtClean="0"/>
              <a:t>k</a:t>
            </a:r>
            <a:r>
              <a:rPr lang="ru-RU" dirty="0" smtClean="0"/>
              <a:t>. С возрастанием температуры растет величина константы </a:t>
            </a:r>
            <a:r>
              <a:rPr lang="ru-RU" dirty="0" err="1" smtClean="0"/>
              <a:t>k</a:t>
            </a:r>
            <a:r>
              <a:rPr lang="ru-RU" dirty="0" smtClean="0"/>
              <a:t>, следовательно, увеличивается сама скорость реакции. Зависимость скорости гомогенной реакции от температуры приближенно может быть выражена правилом </a:t>
            </a:r>
            <a:r>
              <a:rPr lang="ru-RU" dirty="0" err="1" smtClean="0"/>
              <a:t>Вант-Гоффа</a:t>
            </a:r>
            <a:r>
              <a:rPr lang="ru-RU" dirty="0" smtClean="0"/>
              <a:t>, согласно которому при увеличении температуры на 100 скорость большинства химических реакций возрастает в 2-4 раза.</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768355DE-DE25-4214-9E91-226D930AB3A3}" type="slidenum">
              <a:rPr lang="ru-RU"/>
              <a:pPr>
                <a:defRPr/>
              </a:pPr>
              <a:t>14</a:t>
            </a:fld>
            <a:endParaRPr lang="ru-RU"/>
          </a:p>
        </p:txBody>
      </p:sp>
      <p:sp>
        <p:nvSpPr>
          <p:cNvPr id="3" name="Содержимое 2"/>
          <p:cNvSpPr>
            <a:spLocks noGrp="1"/>
          </p:cNvSpPr>
          <p:nvPr>
            <p:ph sz="half" idx="1"/>
          </p:nvPr>
        </p:nvSpPr>
        <p:spPr>
          <a:xfrm>
            <a:off x="928688" y="928688"/>
            <a:ext cx="4164012" cy="5259387"/>
          </a:xfrm>
        </p:spPr>
        <p:txBody>
          <a:bodyPr>
            <a:normAutofit fontScale="77500" lnSpcReduction="20000"/>
          </a:bodyPr>
          <a:lstStyle/>
          <a:p>
            <a:pPr marL="365760" indent="-283464" eaLnBrk="1" fontAlgn="auto" hangingPunct="1">
              <a:spcAft>
                <a:spcPts val="0"/>
              </a:spcAft>
              <a:buFont typeface="Wingdings 2"/>
              <a:buChar char=""/>
              <a:defRPr/>
            </a:pPr>
            <a:r>
              <a:rPr lang="ru-RU" dirty="0" smtClean="0"/>
              <a:t>Согласно теории Аррениуса соударения частиц будут эффективны (т.е. будут приводить к реакции) только тогда, когда встречающиеся молекулы обладают некоторым избытком энергии по сравнению со средней энергией молекул в рассматриваемой системе при данной температуре. Молекулы, несущие в себе эту избыточную энергию, называются активными, а сам избыток энергии - энергией активации.</a:t>
            </a:r>
            <a:endParaRPr lang="ru-RU" dirty="0"/>
          </a:p>
        </p:txBody>
      </p:sp>
      <p:pic>
        <p:nvPicPr>
          <p:cNvPr id="8194" name="Picture 2"/>
          <p:cNvPicPr>
            <a:picLocks noGrp="1" noChangeAspect="1" noChangeArrowheads="1"/>
          </p:cNvPicPr>
          <p:nvPr>
            <p:ph sz="half" idx="2"/>
          </p:nvPr>
        </p:nvPicPr>
        <p:blipFill>
          <a:blip r:embed="rId2"/>
          <a:srcRect/>
          <a:stretch>
            <a:fillRect/>
          </a:stretch>
        </p:blipFill>
        <p:spPr>
          <a:xfrm>
            <a:off x="5357813" y="1285875"/>
            <a:ext cx="3071812" cy="3571875"/>
          </a:xfrm>
          <a:ln w="38100" cap="sq">
            <a:solidFill>
              <a:srgbClr val="000000"/>
            </a:solidFill>
          </a:ln>
          <a:effectLst>
            <a:outerShdw blurRad="50800" dist="38100" dir="2700000" algn="tl" rotWithShape="0">
              <a:srgbClr val="000000">
                <a:alpha val="43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A95DE596-4D5F-403E-B135-27F039318592}" type="slidenum">
              <a:rPr lang="ru-RU"/>
              <a:pPr>
                <a:defRPr/>
              </a:pPr>
              <a:t>15</a:t>
            </a:fld>
            <a:endParaRPr lang="ru-RU"/>
          </a:p>
        </p:txBody>
      </p:sp>
      <p:sp>
        <p:nvSpPr>
          <p:cNvPr id="3" name="Содержимое 2"/>
          <p:cNvSpPr>
            <a:spLocks noGrp="1"/>
          </p:cNvSpPr>
          <p:nvPr>
            <p:ph sz="half" idx="1"/>
          </p:nvPr>
        </p:nvSpPr>
        <p:spPr>
          <a:xfrm>
            <a:off x="1071563" y="357188"/>
            <a:ext cx="7215187" cy="3357562"/>
          </a:xfrm>
        </p:spPr>
        <p:txBody>
          <a:bodyPr>
            <a:normAutofit fontScale="85000" lnSpcReduction="20000"/>
          </a:bodyPr>
          <a:lstStyle/>
          <a:p>
            <a:pPr marL="365760" indent="-283464" eaLnBrk="1" fontAlgn="auto" hangingPunct="1">
              <a:spcAft>
                <a:spcPts val="0"/>
              </a:spcAft>
              <a:buFont typeface="Wingdings 2"/>
              <a:buChar char=""/>
              <a:defRPr/>
            </a:pPr>
            <a:r>
              <a:rPr lang="ru-RU" dirty="0" smtClean="0"/>
              <a:t>Энергия активации равна разности между наименьшим избыточным запасом энергии, необходимым для взаимодействия, и средней энергией молекул.</a:t>
            </a:r>
          </a:p>
          <a:p>
            <a:pPr marL="365760" indent="-283464" eaLnBrk="1" fontAlgn="auto" hangingPunct="1">
              <a:spcAft>
                <a:spcPts val="0"/>
              </a:spcAft>
              <a:buFont typeface="Wingdings 2"/>
              <a:buChar char=""/>
              <a:defRPr/>
            </a:pPr>
            <a:endParaRPr lang="ru-RU" dirty="0" smtClean="0"/>
          </a:p>
          <a:p>
            <a:pPr marL="365760" indent="-283464" eaLnBrk="1" fontAlgn="auto" hangingPunct="1">
              <a:spcAft>
                <a:spcPts val="0"/>
              </a:spcAft>
              <a:buFont typeface="Wingdings 2"/>
              <a:buChar char=""/>
              <a:defRPr/>
            </a:pPr>
            <a:r>
              <a:rPr lang="ru-RU" dirty="0" smtClean="0"/>
              <a:t>Чем выше в системе доля активных молекул, тем выше скорость реакции. Чем выше энергия активации, тем меньшее число молекул будет обладать этим избыточным запасом энергии и тем ниже будет скорость реакции.</a:t>
            </a:r>
            <a:endParaRPr lang="ru-RU" dirty="0"/>
          </a:p>
        </p:txBody>
      </p:sp>
      <p:pic>
        <p:nvPicPr>
          <p:cNvPr id="9218" name="Picture 2"/>
          <p:cNvPicPr>
            <a:picLocks noGrp="1" noChangeAspect="1" noChangeArrowheads="1"/>
          </p:cNvPicPr>
          <p:nvPr>
            <p:ph sz="half" idx="2"/>
          </p:nvPr>
        </p:nvPicPr>
        <p:blipFill>
          <a:blip r:embed="rId2" cstate="print"/>
          <a:srcRect/>
          <a:stretch>
            <a:fillRect/>
          </a:stretch>
        </p:blipFill>
        <p:spPr>
          <a:xfrm>
            <a:off x="4572000" y="3643314"/>
            <a:ext cx="3286148" cy="2928958"/>
          </a:xfrm>
          <a:effectLst>
            <a:softEdge rad="112500"/>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21"/>
          <p:cNvSpPr>
            <a:spLocks noGrp="1"/>
          </p:cNvSpPr>
          <p:nvPr>
            <p:ph type="sldNum" sz="quarter" idx="12"/>
          </p:nvPr>
        </p:nvSpPr>
        <p:spPr/>
        <p:txBody>
          <a:bodyPr/>
          <a:lstStyle/>
          <a:p>
            <a:pPr>
              <a:defRPr/>
            </a:pPr>
            <a:fld id="{411F005B-D00F-4BC2-8D40-56647A04351F}" type="slidenum">
              <a:rPr lang="ru-RU"/>
              <a:pPr>
                <a:defRPr/>
              </a:pPr>
              <a:t>16</a:t>
            </a:fld>
            <a:endParaRPr lang="ru-RU"/>
          </a:p>
        </p:txBody>
      </p:sp>
      <p:sp>
        <p:nvSpPr>
          <p:cNvPr id="2" name="Заголовок 1"/>
          <p:cNvSpPr>
            <a:spLocks noGrp="1"/>
          </p:cNvSpPr>
          <p:nvPr>
            <p:ph type="title"/>
          </p:nvPr>
        </p:nvSpPr>
        <p:spPr>
          <a:xfrm>
            <a:off x="1435100" y="274638"/>
            <a:ext cx="7499350" cy="1143000"/>
          </a:xfrm>
        </p:spPr>
        <p:txBody>
          <a:bodyPr/>
          <a:lstStyle/>
          <a:p>
            <a:pPr eaLnBrk="1" fontAlgn="auto" hangingPunct="1">
              <a:spcAft>
                <a:spcPts val="0"/>
              </a:spcAft>
              <a:defRPr/>
            </a:pPr>
            <a:r>
              <a:rPr lang="ru-RU" dirty="0" smtClean="0">
                <a:solidFill>
                  <a:schemeClr val="tx2">
                    <a:satMod val="130000"/>
                  </a:schemeClr>
                </a:solidFill>
              </a:rPr>
              <a:t>6. Цепные реакции</a:t>
            </a:r>
            <a:endParaRPr lang="ru-RU" dirty="0">
              <a:solidFill>
                <a:schemeClr val="tx2">
                  <a:satMod val="130000"/>
                </a:schemeClr>
              </a:solidFill>
            </a:endParaRPr>
          </a:p>
        </p:txBody>
      </p:sp>
      <p:sp>
        <p:nvSpPr>
          <p:cNvPr id="3" name="Содержимое 2"/>
          <p:cNvSpPr>
            <a:spLocks noGrp="1"/>
          </p:cNvSpPr>
          <p:nvPr>
            <p:ph sz="half" idx="1"/>
          </p:nvPr>
        </p:nvSpPr>
        <p:spPr>
          <a:xfrm>
            <a:off x="1000125" y="1357313"/>
            <a:ext cx="4092575" cy="5334000"/>
          </a:xfrm>
        </p:spPr>
        <p:txBody>
          <a:bodyPr>
            <a:normAutofit fontScale="85000" lnSpcReduction="20000"/>
          </a:bodyPr>
          <a:lstStyle/>
          <a:p>
            <a:pPr marL="365760" indent="-283464" eaLnBrk="1" fontAlgn="auto" hangingPunct="1">
              <a:spcAft>
                <a:spcPts val="0"/>
              </a:spcAft>
              <a:buFont typeface="Wingdings 2"/>
              <a:buChar char=""/>
              <a:defRPr/>
            </a:pPr>
            <a:r>
              <a:rPr lang="ru-RU" dirty="0" smtClean="0"/>
              <a:t>Многие реакции, протекающие в природе, имеют цепной механизм, поэтому к ним неприменимы обычные закономерности химической кинетики, в частности закон действия масс. Так, по цепному механизму развиваются процессы свободнорадикального окисления, а также процессы, происходящие под действием радиационного облучения.</a:t>
            </a:r>
            <a:endParaRPr lang="ru-RU" dirty="0"/>
          </a:p>
        </p:txBody>
      </p:sp>
      <p:pic>
        <p:nvPicPr>
          <p:cNvPr id="10242" name="Picture 2"/>
          <p:cNvPicPr>
            <a:picLocks noGrp="1" noChangeAspect="1" noChangeArrowheads="1"/>
          </p:cNvPicPr>
          <p:nvPr>
            <p:ph sz="half" idx="2"/>
          </p:nvPr>
        </p:nvPicPr>
        <p:blipFill>
          <a:blip r:embed="rId2" cstate="print"/>
          <a:srcRect/>
          <a:stretch>
            <a:fillRect/>
          </a:stretch>
        </p:blipFill>
        <p:spPr>
          <a:xfrm>
            <a:off x="5286380" y="1785926"/>
            <a:ext cx="3071834" cy="3571900"/>
          </a:xfrm>
          <a:effectLst>
            <a:softEdge rad="112500"/>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09393030-69EC-4AA0-9423-AD7CF6143736}" type="slidenum">
              <a:rPr lang="ru-RU"/>
              <a:pPr>
                <a:defRPr/>
              </a:pPr>
              <a:t>17</a:t>
            </a:fld>
            <a:endParaRPr lang="ru-RU"/>
          </a:p>
        </p:txBody>
      </p:sp>
      <p:sp>
        <p:nvSpPr>
          <p:cNvPr id="3" name="Содержимое 2"/>
          <p:cNvSpPr>
            <a:spLocks noGrp="1"/>
          </p:cNvSpPr>
          <p:nvPr>
            <p:ph sz="half" idx="1"/>
          </p:nvPr>
        </p:nvSpPr>
        <p:spPr>
          <a:xfrm>
            <a:off x="1143000" y="1214438"/>
            <a:ext cx="7358063" cy="2833687"/>
          </a:xfrm>
        </p:spPr>
        <p:txBody>
          <a:bodyPr>
            <a:normAutofit lnSpcReduction="10000"/>
          </a:bodyPr>
          <a:lstStyle/>
          <a:p>
            <a:pPr marL="365760" indent="-283464" eaLnBrk="1" fontAlgn="auto" hangingPunct="1">
              <a:spcAft>
                <a:spcPts val="0"/>
              </a:spcAft>
              <a:buFont typeface="Wingdings 2"/>
              <a:buChar char=""/>
              <a:defRPr/>
            </a:pPr>
            <a:r>
              <a:rPr lang="ru-RU" dirty="0" smtClean="0"/>
              <a:t>Цепные реакции отличаются от обычных взаимосвязанностью элементарных актов, когда каждый осуществляемый в системе акт генерирует один или несколько других элементарных актов. Цепная реакция протекает благодаря наличию частиц с повышенной химической активностью.</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4F9651B8-7982-4E12-B9B2-44CB86495088}" type="slidenum">
              <a:rPr lang="ru-RU"/>
              <a:pPr>
                <a:defRPr/>
              </a:pPr>
              <a:t>18</a:t>
            </a:fld>
            <a:endParaRPr lang="ru-RU"/>
          </a:p>
        </p:txBody>
      </p:sp>
      <p:sp>
        <p:nvSpPr>
          <p:cNvPr id="3" name="Содержимое 2"/>
          <p:cNvSpPr>
            <a:spLocks noGrp="1"/>
          </p:cNvSpPr>
          <p:nvPr>
            <p:ph sz="half" idx="1"/>
          </p:nvPr>
        </p:nvSpPr>
        <p:spPr>
          <a:xfrm>
            <a:off x="1214438" y="857250"/>
            <a:ext cx="7643812" cy="4429125"/>
          </a:xfrm>
        </p:spPr>
        <p:txBody>
          <a:bodyPr>
            <a:normAutofit fontScale="85000" lnSpcReduction="20000"/>
          </a:bodyPr>
          <a:lstStyle/>
          <a:p>
            <a:pPr marL="365760" indent="-283464" eaLnBrk="1" fontAlgn="auto" hangingPunct="1">
              <a:spcAft>
                <a:spcPts val="0"/>
              </a:spcAft>
              <a:buFont typeface="Wingdings 2"/>
              <a:buChar char=""/>
              <a:defRPr/>
            </a:pPr>
            <a:r>
              <a:rPr lang="ru-RU" dirty="0" smtClean="0"/>
              <a:t>В создании современного учения о цепных реакциях основная роль принадлежит работам Н. Н. Семенова и С. Хиншельвуда.</a:t>
            </a:r>
          </a:p>
          <a:p>
            <a:pPr marL="365760" indent="-283464" eaLnBrk="1" fontAlgn="auto" hangingPunct="1">
              <a:spcAft>
                <a:spcPts val="0"/>
              </a:spcAft>
              <a:buFont typeface="Wingdings 2"/>
              <a:buChar char=""/>
              <a:defRPr/>
            </a:pPr>
            <a:endParaRPr lang="ru-RU" dirty="0" smtClean="0"/>
          </a:p>
          <a:p>
            <a:pPr marL="365760" indent="-283464" eaLnBrk="1" fontAlgn="auto" hangingPunct="1">
              <a:spcAft>
                <a:spcPts val="0"/>
              </a:spcAft>
              <a:buFont typeface="Wingdings 2"/>
              <a:buChar char=""/>
              <a:defRPr/>
            </a:pPr>
            <a:r>
              <a:rPr lang="ru-RU" dirty="0" smtClean="0"/>
              <a:t>Для всех цепных реакций характерны три следующие стадии:</a:t>
            </a:r>
          </a:p>
          <a:p>
            <a:pPr marL="365760" indent="-283464" eaLnBrk="1" fontAlgn="auto" hangingPunct="1">
              <a:spcAft>
                <a:spcPts val="0"/>
              </a:spcAft>
              <a:buFont typeface="Wingdings 2"/>
              <a:buChar char=""/>
              <a:defRPr/>
            </a:pPr>
            <a:endParaRPr lang="ru-RU" dirty="0" smtClean="0"/>
          </a:p>
          <a:p>
            <a:pPr marL="365760" indent="-283464" eaLnBrk="1" fontAlgn="auto" hangingPunct="1">
              <a:spcAft>
                <a:spcPts val="0"/>
              </a:spcAft>
              <a:buFont typeface="Wingdings 2"/>
              <a:buChar char=""/>
              <a:defRPr/>
            </a:pPr>
            <a:r>
              <a:rPr lang="ru-RU" dirty="0" smtClean="0"/>
              <a:t>1) зарождение цепи;</a:t>
            </a:r>
          </a:p>
          <a:p>
            <a:pPr marL="365760" indent="-283464" eaLnBrk="1" fontAlgn="auto" hangingPunct="1">
              <a:spcAft>
                <a:spcPts val="0"/>
              </a:spcAft>
              <a:buFont typeface="Wingdings 2"/>
              <a:buChar char=""/>
              <a:defRPr/>
            </a:pPr>
            <a:endParaRPr lang="ru-RU" dirty="0" smtClean="0"/>
          </a:p>
          <a:p>
            <a:pPr marL="365760" indent="-283464" eaLnBrk="1" fontAlgn="auto" hangingPunct="1">
              <a:spcAft>
                <a:spcPts val="0"/>
              </a:spcAft>
              <a:buFont typeface="Wingdings 2"/>
              <a:buChar char=""/>
              <a:defRPr/>
            </a:pPr>
            <a:r>
              <a:rPr lang="ru-RU" dirty="0" smtClean="0"/>
              <a:t>2) развитие цепи;</a:t>
            </a:r>
          </a:p>
          <a:p>
            <a:pPr marL="365760" indent="-283464" eaLnBrk="1" fontAlgn="auto" hangingPunct="1">
              <a:spcAft>
                <a:spcPts val="0"/>
              </a:spcAft>
              <a:buFont typeface="Wingdings 2"/>
              <a:buChar char=""/>
              <a:defRPr/>
            </a:pPr>
            <a:endParaRPr lang="ru-RU" dirty="0" smtClean="0"/>
          </a:p>
          <a:p>
            <a:pPr marL="365760" indent="-283464" eaLnBrk="1" fontAlgn="auto" hangingPunct="1">
              <a:spcAft>
                <a:spcPts val="0"/>
              </a:spcAft>
              <a:buFont typeface="Wingdings 2"/>
              <a:buChar char=""/>
              <a:defRPr/>
            </a:pPr>
            <a:r>
              <a:rPr lang="ru-RU" dirty="0" smtClean="0"/>
              <a:t>3) обрыв цепи.</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21"/>
          <p:cNvSpPr>
            <a:spLocks noGrp="1"/>
          </p:cNvSpPr>
          <p:nvPr>
            <p:ph type="sldNum" sz="quarter" idx="12"/>
          </p:nvPr>
        </p:nvSpPr>
        <p:spPr/>
        <p:txBody>
          <a:bodyPr/>
          <a:lstStyle/>
          <a:p>
            <a:pPr>
              <a:defRPr/>
            </a:pPr>
            <a:fld id="{82299267-8B3C-4AFB-BF96-BE793FB15A99}" type="slidenum">
              <a:rPr lang="ru-RU"/>
              <a:pPr>
                <a:defRPr/>
              </a:pPr>
              <a:t>19</a:t>
            </a:fld>
            <a:endParaRPr lang="ru-RU"/>
          </a:p>
        </p:txBody>
      </p:sp>
      <p:sp>
        <p:nvSpPr>
          <p:cNvPr id="2" name="Заголовок 1"/>
          <p:cNvSpPr>
            <a:spLocks noGrp="1"/>
          </p:cNvSpPr>
          <p:nvPr>
            <p:ph type="title"/>
          </p:nvPr>
        </p:nvSpPr>
        <p:spPr>
          <a:xfrm>
            <a:off x="1435100" y="274638"/>
            <a:ext cx="7499350" cy="1143000"/>
          </a:xfrm>
        </p:spPr>
        <p:txBody>
          <a:bodyPr/>
          <a:lstStyle/>
          <a:p>
            <a:pPr eaLnBrk="1" fontAlgn="auto" hangingPunct="1">
              <a:spcAft>
                <a:spcPts val="0"/>
              </a:spcAft>
              <a:defRPr/>
            </a:pPr>
            <a:r>
              <a:rPr lang="ru-RU" dirty="0" smtClean="0">
                <a:solidFill>
                  <a:schemeClr val="tx2">
                    <a:satMod val="130000"/>
                  </a:schemeClr>
                </a:solidFill>
              </a:rPr>
              <a:t>7. Катализ и его виды</a:t>
            </a:r>
            <a:endParaRPr lang="ru-RU" dirty="0">
              <a:solidFill>
                <a:schemeClr val="tx2">
                  <a:satMod val="130000"/>
                </a:schemeClr>
              </a:solidFill>
            </a:endParaRPr>
          </a:p>
        </p:txBody>
      </p:sp>
      <p:sp>
        <p:nvSpPr>
          <p:cNvPr id="3" name="Содержимое 2"/>
          <p:cNvSpPr>
            <a:spLocks noGrp="1"/>
          </p:cNvSpPr>
          <p:nvPr>
            <p:ph sz="half" idx="1"/>
          </p:nvPr>
        </p:nvSpPr>
        <p:spPr>
          <a:xfrm>
            <a:off x="1143000" y="1524000"/>
            <a:ext cx="3949700" cy="4664075"/>
          </a:xfrm>
        </p:spPr>
        <p:txBody>
          <a:bodyPr>
            <a:normAutofit fontScale="92500" lnSpcReduction="10000"/>
          </a:bodyPr>
          <a:lstStyle/>
          <a:p>
            <a:pPr marL="365760" indent="-283464" eaLnBrk="1" fontAlgn="auto" hangingPunct="1">
              <a:spcAft>
                <a:spcPts val="0"/>
              </a:spcAft>
              <a:buFont typeface="Wingdings 2"/>
              <a:buChar char=""/>
              <a:defRPr/>
            </a:pPr>
            <a:r>
              <a:rPr lang="ru-RU" dirty="0" smtClean="0"/>
              <a:t>Катализ - ускорение химической реакции, благодаря присутствию в системе некоторого вещества, состояние и масса которого в конце реакции остаются неизменными. Вещество, ускоряющее реакцию, называется катализатором.</a:t>
            </a:r>
            <a:endParaRPr lang="ru-RU" dirty="0"/>
          </a:p>
        </p:txBody>
      </p:sp>
      <p:pic>
        <p:nvPicPr>
          <p:cNvPr id="11266" name="Picture 2"/>
          <p:cNvPicPr>
            <a:picLocks noGrp="1" noChangeAspect="1" noChangeArrowheads="1"/>
          </p:cNvPicPr>
          <p:nvPr>
            <p:ph sz="half" idx="2"/>
          </p:nvPr>
        </p:nvPicPr>
        <p:blipFill>
          <a:blip r:embed="rId2" cstate="print"/>
          <a:srcRect/>
          <a:stretch>
            <a:fillRect/>
          </a:stretch>
        </p:blipFill>
        <p:spPr>
          <a:xfrm>
            <a:off x="5286380" y="1714488"/>
            <a:ext cx="3429024" cy="3714776"/>
          </a:xfrm>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58AB0B39-943D-4A5C-B65B-C98EDC653ACC}" type="slidenum">
              <a:rPr lang="ru-RU"/>
              <a:pPr>
                <a:defRPr/>
              </a:pPr>
              <a:t>2</a:t>
            </a:fld>
            <a:endParaRPr lang="ru-RU"/>
          </a:p>
        </p:txBody>
      </p:sp>
      <p:sp>
        <p:nvSpPr>
          <p:cNvPr id="3" name="Содержимое 2"/>
          <p:cNvSpPr>
            <a:spLocks noGrp="1"/>
          </p:cNvSpPr>
          <p:nvPr>
            <p:ph sz="half" idx="1"/>
          </p:nvPr>
        </p:nvSpPr>
        <p:spPr>
          <a:xfrm>
            <a:off x="1143000" y="1524000"/>
            <a:ext cx="3949700" cy="4664075"/>
          </a:xfrm>
        </p:spPr>
        <p:txBody>
          <a:bodyPr>
            <a:normAutofit fontScale="70000" lnSpcReduction="20000"/>
          </a:bodyPr>
          <a:lstStyle/>
          <a:p>
            <a:pPr marL="365760" indent="-283464" eaLnBrk="1" fontAlgn="auto" hangingPunct="1">
              <a:spcAft>
                <a:spcPts val="0"/>
              </a:spcAft>
              <a:buFont typeface="Wingdings 2"/>
              <a:buChar char=""/>
              <a:defRPr/>
            </a:pPr>
            <a:r>
              <a:rPr lang="ru-RU" dirty="0" smtClean="0"/>
              <a:t>Химическая кинетика - это учение о химическом процессе, его механизме и закономерностях протекания во времени. Кинетика химических реакций изучает скорости их протекания и зависимость этих скоростей от различных факторов (концентрации реагирующих веществ, температуры, влияния катализаторов и др.). Различают два типа химических реакций - гомогенные и гетерогенные.</a:t>
            </a:r>
            <a:endParaRPr lang="ru-RU" dirty="0"/>
          </a:p>
        </p:txBody>
      </p:sp>
      <p:pic>
        <p:nvPicPr>
          <p:cNvPr id="1026" name="Picture 2"/>
          <p:cNvPicPr>
            <a:picLocks noGrp="1" noChangeAspect="1" noChangeArrowheads="1"/>
          </p:cNvPicPr>
          <p:nvPr>
            <p:ph sz="half" idx="2"/>
          </p:nvPr>
        </p:nvPicPr>
        <p:blipFill>
          <a:blip r:embed="rId2" cstate="print"/>
          <a:srcRect/>
          <a:stretch>
            <a:fillRect/>
          </a:stretch>
        </p:blipFill>
        <p:spPr>
          <a:xfrm>
            <a:off x="5357818" y="1785926"/>
            <a:ext cx="3071833" cy="3214710"/>
          </a:xfrm>
          <a:effectLst>
            <a:softEdge rad="112500"/>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3919038E-62B9-460E-9A7A-ED5ACFFFC450}" type="slidenum">
              <a:rPr lang="ru-RU"/>
              <a:pPr>
                <a:defRPr/>
              </a:pPr>
              <a:t>20</a:t>
            </a:fld>
            <a:endParaRPr lang="ru-RU"/>
          </a:p>
        </p:txBody>
      </p:sp>
      <p:sp>
        <p:nvSpPr>
          <p:cNvPr id="3" name="Содержимое 2"/>
          <p:cNvSpPr>
            <a:spLocks noGrp="1"/>
          </p:cNvSpPr>
          <p:nvPr>
            <p:ph sz="half" idx="1"/>
          </p:nvPr>
        </p:nvSpPr>
        <p:spPr>
          <a:xfrm>
            <a:off x="1143000" y="928688"/>
            <a:ext cx="3949700" cy="4643437"/>
          </a:xfrm>
        </p:spPr>
        <p:txBody>
          <a:bodyPr>
            <a:normAutofit fontScale="92500" lnSpcReduction="20000"/>
          </a:bodyPr>
          <a:lstStyle/>
          <a:p>
            <a:pPr marL="365760" indent="-283464" eaLnBrk="1" fontAlgn="auto" hangingPunct="1">
              <a:spcAft>
                <a:spcPts val="0"/>
              </a:spcAft>
              <a:buFont typeface="Wingdings 2"/>
              <a:buChar char=""/>
              <a:defRPr/>
            </a:pPr>
            <a:r>
              <a:rPr lang="ru-RU" dirty="0" smtClean="0"/>
              <a:t>Влияние катализаторов на скорость химических реакций в основном заключается в том, что осуществляется реакция, энергия активации которой ниже, чем энергия активации, соответствующая некаталитической реакции.</a:t>
            </a:r>
            <a:endParaRPr lang="ru-RU" dirty="0"/>
          </a:p>
        </p:txBody>
      </p:sp>
      <p:pic>
        <p:nvPicPr>
          <p:cNvPr id="32770" name="Picture 2"/>
          <p:cNvPicPr>
            <a:picLocks noGrp="1" noChangeAspect="1" noChangeArrowheads="1"/>
          </p:cNvPicPr>
          <p:nvPr>
            <p:ph sz="half" idx="2"/>
          </p:nvPr>
        </p:nvPicPr>
        <p:blipFill>
          <a:blip r:embed="rId2"/>
          <a:srcRect/>
          <a:stretch>
            <a:fillRect/>
          </a:stretch>
        </p:blipFill>
        <p:spPr>
          <a:xfrm>
            <a:off x="5357813" y="1643063"/>
            <a:ext cx="3071812" cy="2927350"/>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6F3B08B9-30B9-45CD-818F-1E2A77B19AD3}" type="slidenum">
              <a:rPr lang="ru-RU"/>
              <a:pPr>
                <a:defRPr/>
              </a:pPr>
              <a:t>21</a:t>
            </a:fld>
            <a:endParaRPr lang="ru-RU"/>
          </a:p>
        </p:txBody>
      </p:sp>
      <p:sp>
        <p:nvSpPr>
          <p:cNvPr id="33793" name="Содержимое 2"/>
          <p:cNvSpPr>
            <a:spLocks noGrp="1"/>
          </p:cNvSpPr>
          <p:nvPr>
            <p:ph sz="half" idx="1"/>
          </p:nvPr>
        </p:nvSpPr>
        <p:spPr>
          <a:xfrm>
            <a:off x="1071563" y="571500"/>
            <a:ext cx="7572375" cy="2833688"/>
          </a:xfrm>
        </p:spPr>
        <p:txBody>
          <a:bodyPr/>
          <a:lstStyle/>
          <a:p>
            <a:pPr eaLnBrk="1" hangingPunct="1"/>
            <a:r>
              <a:rPr lang="ru-RU" smtClean="0"/>
              <a:t>Катализатор не влияет на истинное равновесие, т.е. не меняет константу равновесия и термодинамически равновесные концентрации, так как он в равной степени ускоряет прямую и обратную реакции.</a:t>
            </a:r>
          </a:p>
        </p:txBody>
      </p:sp>
      <p:pic>
        <p:nvPicPr>
          <p:cNvPr id="13314" name="Picture 2"/>
          <p:cNvPicPr>
            <a:picLocks noGrp="1" noChangeAspect="1" noChangeArrowheads="1"/>
          </p:cNvPicPr>
          <p:nvPr>
            <p:ph sz="half" idx="2"/>
          </p:nvPr>
        </p:nvPicPr>
        <p:blipFill>
          <a:blip r:embed="rId2" cstate="print"/>
          <a:srcRect/>
          <a:stretch>
            <a:fillRect/>
          </a:stretch>
        </p:blipFill>
        <p:spPr>
          <a:xfrm>
            <a:off x="3643306" y="3357562"/>
            <a:ext cx="4143404" cy="2643206"/>
          </a:xfrm>
          <a:effectLst>
            <a:softEdge rad="112500"/>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94A2B034-4B19-49A7-84A5-824CF6A475D9}" type="slidenum">
              <a:rPr lang="ru-RU"/>
              <a:pPr>
                <a:defRPr/>
              </a:pPr>
              <a:t>22</a:t>
            </a:fld>
            <a:endParaRPr lang="ru-RU"/>
          </a:p>
        </p:txBody>
      </p:sp>
      <p:sp>
        <p:nvSpPr>
          <p:cNvPr id="3" name="Содержимое 2"/>
          <p:cNvSpPr>
            <a:spLocks noGrp="1"/>
          </p:cNvSpPr>
          <p:nvPr>
            <p:ph sz="half" idx="1"/>
          </p:nvPr>
        </p:nvSpPr>
        <p:spPr>
          <a:xfrm>
            <a:off x="1143000" y="928688"/>
            <a:ext cx="7572375" cy="5000625"/>
          </a:xfrm>
        </p:spPr>
        <p:txBody>
          <a:bodyPr>
            <a:normAutofit fontScale="85000" lnSpcReduction="20000"/>
          </a:bodyPr>
          <a:lstStyle/>
          <a:p>
            <a:pPr marL="365760" indent="-283464" eaLnBrk="1" fontAlgn="auto" hangingPunct="1">
              <a:spcAft>
                <a:spcPts val="0"/>
              </a:spcAft>
              <a:buFont typeface="Wingdings 2"/>
              <a:buChar char=""/>
              <a:defRPr/>
            </a:pPr>
            <a:r>
              <a:rPr lang="ru-RU" dirty="0" smtClean="0"/>
              <a:t>Иногда присутствие катализатора может изменить и направление процесса. Это связано с изменением механизма реакции под влиянием катализатора.</a:t>
            </a:r>
          </a:p>
          <a:p>
            <a:pPr marL="365760" indent="-283464" eaLnBrk="1" fontAlgn="auto" hangingPunct="1">
              <a:spcAft>
                <a:spcPts val="0"/>
              </a:spcAft>
              <a:buFont typeface="Wingdings 2"/>
              <a:buChar char=""/>
              <a:defRPr/>
            </a:pPr>
            <a:r>
              <a:rPr lang="ru-RU" dirty="0" smtClean="0"/>
              <a:t>Например:</a:t>
            </a:r>
          </a:p>
          <a:p>
            <a:pPr marL="365760" indent="-283464" eaLnBrk="1" fontAlgn="auto" hangingPunct="1">
              <a:spcAft>
                <a:spcPts val="0"/>
              </a:spcAft>
              <a:buFont typeface="Wingdings 2"/>
              <a:buChar char=""/>
              <a:defRPr/>
            </a:pPr>
            <a:endParaRPr lang="ru-RU" dirty="0" smtClean="0"/>
          </a:p>
          <a:p>
            <a:pPr marL="365760" indent="-283464" eaLnBrk="1" fontAlgn="auto" hangingPunct="1">
              <a:spcAft>
                <a:spcPts val="0"/>
              </a:spcAft>
              <a:buFont typeface="Wingdings 2"/>
              <a:buChar char=""/>
              <a:defRPr/>
            </a:pPr>
            <a:r>
              <a:rPr lang="ru-RU" dirty="0" smtClean="0"/>
              <a:t> - некаталитический процесс;</a:t>
            </a:r>
          </a:p>
          <a:p>
            <a:pPr marL="365760" indent="-283464" eaLnBrk="1" fontAlgn="auto" hangingPunct="1">
              <a:spcAft>
                <a:spcPts val="0"/>
              </a:spcAft>
              <a:buFont typeface="Wingdings 2"/>
              <a:buChar char=""/>
              <a:defRPr/>
            </a:pPr>
            <a:endParaRPr lang="ru-RU" dirty="0" smtClean="0"/>
          </a:p>
          <a:p>
            <a:pPr marL="365760" indent="-283464" eaLnBrk="1" fontAlgn="auto" hangingPunct="1">
              <a:spcAft>
                <a:spcPts val="0"/>
              </a:spcAft>
              <a:buFont typeface="Wingdings 2"/>
              <a:buChar char=""/>
              <a:defRPr/>
            </a:pPr>
            <a:r>
              <a:rPr lang="ru-RU" dirty="0" smtClean="0"/>
              <a:t> - каталитический процесс.</a:t>
            </a:r>
          </a:p>
          <a:p>
            <a:pPr marL="365760" indent="-283464" eaLnBrk="1" fontAlgn="auto" hangingPunct="1">
              <a:spcAft>
                <a:spcPts val="0"/>
              </a:spcAft>
              <a:buFont typeface="Wingdings 2"/>
              <a:buChar char=""/>
              <a:defRPr/>
            </a:pPr>
            <a:endParaRPr lang="ru-RU" dirty="0" smtClean="0"/>
          </a:p>
          <a:p>
            <a:pPr marL="365760" indent="-283464" eaLnBrk="1" fontAlgn="auto" hangingPunct="1">
              <a:spcAft>
                <a:spcPts val="0"/>
              </a:spcAft>
              <a:buFont typeface="Wingdings 2"/>
              <a:buChar char=""/>
              <a:defRPr/>
            </a:pPr>
            <a:r>
              <a:rPr lang="ru-RU" dirty="0" smtClean="0"/>
              <a:t>Для катализаторов характерна специфичность действия, т.е. способность катализировать только вполне определенные химические реакции. Специфичность действия особенно сильно выражается у ферментов.</a:t>
            </a:r>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2CCBE94B-3F5C-4EEA-8F57-032E3D1CB313}" type="slidenum">
              <a:rPr lang="ru-RU"/>
              <a:pPr>
                <a:defRPr/>
              </a:pPr>
              <a:t>23</a:t>
            </a:fld>
            <a:endParaRPr lang="ru-RU"/>
          </a:p>
        </p:txBody>
      </p:sp>
      <p:sp>
        <p:nvSpPr>
          <p:cNvPr id="3" name="Содержимое 2"/>
          <p:cNvSpPr>
            <a:spLocks noGrp="1"/>
          </p:cNvSpPr>
          <p:nvPr>
            <p:ph sz="half" idx="1"/>
          </p:nvPr>
        </p:nvSpPr>
        <p:spPr>
          <a:xfrm>
            <a:off x="928688" y="857250"/>
            <a:ext cx="4164012" cy="5786438"/>
          </a:xfrm>
        </p:spPr>
        <p:txBody>
          <a:bodyPr>
            <a:normAutofit fontScale="77500" lnSpcReduction="20000"/>
          </a:bodyPr>
          <a:lstStyle/>
          <a:p>
            <a:pPr marL="365760" indent="-283464" eaLnBrk="1" fontAlgn="auto" hangingPunct="1">
              <a:spcAft>
                <a:spcPts val="0"/>
              </a:spcAft>
              <a:buFont typeface="Wingdings 2"/>
              <a:buChar char=""/>
              <a:defRPr/>
            </a:pPr>
            <a:r>
              <a:rPr lang="ru-RU" dirty="0" smtClean="0"/>
              <a:t>По характеру химического взаимодействия различают 2 основные группы катализа:</a:t>
            </a:r>
          </a:p>
          <a:p>
            <a:pPr marL="365760" indent="-283464" eaLnBrk="1" fontAlgn="auto" hangingPunct="1">
              <a:spcAft>
                <a:spcPts val="0"/>
              </a:spcAft>
              <a:buFont typeface="Wingdings 2"/>
              <a:buChar char=""/>
              <a:defRPr/>
            </a:pPr>
            <a:r>
              <a:rPr lang="ru-RU" dirty="0" smtClean="0"/>
              <a:t>кислотно-основной, возникновение активного комплекса связано с протонизацией реагента (так, при гидролизе сложного эфира катализатор (кислота), передавая сложному эфиру протон, переводит его в протонизированную форму, обладающую более высокой реакционной способностью, и протонизированная молекула сложного эфира значительно легче гидролизуется водой);</a:t>
            </a:r>
          </a:p>
          <a:p>
            <a:pPr marL="365760" indent="-283464" eaLnBrk="1" fontAlgn="auto" hangingPunct="1">
              <a:spcAft>
                <a:spcPts val="0"/>
              </a:spcAft>
              <a:buFont typeface="Wingdings 2"/>
              <a:buChar char=""/>
              <a:defRPr/>
            </a:pPr>
            <a:endParaRPr lang="ru-RU" dirty="0" smtClean="0"/>
          </a:p>
        </p:txBody>
      </p:sp>
      <p:pic>
        <p:nvPicPr>
          <p:cNvPr id="35842" name="Picture 2"/>
          <p:cNvPicPr>
            <a:picLocks noGrp="1" noChangeAspect="1" noChangeArrowheads="1"/>
          </p:cNvPicPr>
          <p:nvPr>
            <p:ph sz="half" idx="2"/>
          </p:nvPr>
        </p:nvPicPr>
        <p:blipFill>
          <a:blip r:embed="rId2"/>
          <a:srcRect/>
          <a:stretch>
            <a:fillRect/>
          </a:stretch>
        </p:blipFill>
        <p:spPr>
          <a:xfrm>
            <a:off x="5429250" y="1500188"/>
            <a:ext cx="3214688" cy="3929062"/>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AFFEBCAD-69A9-4328-8AD8-DC0E4814A6C8}" type="slidenum">
              <a:rPr lang="ru-RU"/>
              <a:pPr>
                <a:defRPr/>
              </a:pPr>
              <a:t>24</a:t>
            </a:fld>
            <a:endParaRPr lang="ru-RU"/>
          </a:p>
        </p:txBody>
      </p:sp>
      <p:sp>
        <p:nvSpPr>
          <p:cNvPr id="3" name="Содержимое 2"/>
          <p:cNvSpPr>
            <a:spLocks noGrp="1"/>
          </p:cNvSpPr>
          <p:nvPr>
            <p:ph sz="half" idx="1"/>
          </p:nvPr>
        </p:nvSpPr>
        <p:spPr>
          <a:xfrm>
            <a:off x="1071563" y="1214438"/>
            <a:ext cx="4021137" cy="4333875"/>
          </a:xfrm>
        </p:spPr>
        <p:txBody>
          <a:bodyPr>
            <a:normAutofit fontScale="92500" lnSpcReduction="10000"/>
          </a:bodyPr>
          <a:lstStyle/>
          <a:p>
            <a:pPr marL="365760" indent="-283464" eaLnBrk="1" fontAlgn="auto" hangingPunct="1">
              <a:spcAft>
                <a:spcPts val="0"/>
              </a:spcAft>
              <a:buFont typeface="Wingdings 2"/>
              <a:buChar char=""/>
              <a:defRPr/>
            </a:pPr>
            <a:r>
              <a:rPr lang="ru-RU" dirty="0" smtClean="0"/>
              <a:t>окислительно-восстановительный, образование активного комплекса связано с электронными переходами между катализатором и реагентами. Например, распад </a:t>
            </a:r>
            <a:r>
              <a:rPr lang="ru-RU" dirty="0" err="1" smtClean="0"/>
              <a:t>пероксида</a:t>
            </a:r>
            <a:r>
              <a:rPr lang="ru-RU" dirty="0" smtClean="0"/>
              <a:t> водорода ускоряется ионами железа.</a:t>
            </a:r>
          </a:p>
          <a:p>
            <a:pPr marL="365760" indent="-283464" eaLnBrk="1" fontAlgn="auto" hangingPunct="1">
              <a:spcAft>
                <a:spcPts val="0"/>
              </a:spcAft>
              <a:buFont typeface="Wingdings 2"/>
              <a:buChar char=""/>
              <a:defRPr/>
            </a:pPr>
            <a:endParaRPr lang="ru-RU" dirty="0"/>
          </a:p>
        </p:txBody>
      </p:sp>
      <p:pic>
        <p:nvPicPr>
          <p:cNvPr id="15362" name="Picture 2"/>
          <p:cNvPicPr>
            <a:picLocks noGrp="1" noChangeAspect="1" noChangeArrowheads="1"/>
          </p:cNvPicPr>
          <p:nvPr>
            <p:ph sz="half" idx="2"/>
          </p:nvPr>
        </p:nvPicPr>
        <p:blipFill>
          <a:blip r:embed="rId2" cstate="print"/>
          <a:srcRect/>
          <a:stretch>
            <a:fillRect/>
          </a:stretch>
        </p:blipFill>
        <p:spPr>
          <a:xfrm>
            <a:off x="5214942" y="1785926"/>
            <a:ext cx="3286148" cy="2784486"/>
          </a:xfrm>
          <a:effectLst>
            <a:softEdge rad="112500"/>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9E67BCD6-3B4A-49AC-974F-D9C7C6CF161A}" type="slidenum">
              <a:rPr lang="ru-RU"/>
              <a:pPr>
                <a:defRPr/>
              </a:pPr>
              <a:t>25</a:t>
            </a:fld>
            <a:endParaRPr lang="ru-RU"/>
          </a:p>
        </p:txBody>
      </p:sp>
      <p:sp>
        <p:nvSpPr>
          <p:cNvPr id="3" name="Содержимое 2"/>
          <p:cNvSpPr>
            <a:spLocks noGrp="1"/>
          </p:cNvSpPr>
          <p:nvPr>
            <p:ph sz="half" idx="1"/>
          </p:nvPr>
        </p:nvSpPr>
        <p:spPr>
          <a:xfrm>
            <a:off x="1285875" y="928688"/>
            <a:ext cx="7072313" cy="4664075"/>
          </a:xfrm>
        </p:spPr>
        <p:txBody>
          <a:bodyPr>
            <a:normAutofit fontScale="85000" lnSpcReduction="20000"/>
          </a:bodyPr>
          <a:lstStyle/>
          <a:p>
            <a:pPr marL="365760" indent="-283464" eaLnBrk="1" fontAlgn="auto" hangingPunct="1">
              <a:spcAft>
                <a:spcPts val="0"/>
              </a:spcAft>
              <a:buFont typeface="Wingdings 2"/>
              <a:buChar char=""/>
              <a:defRPr/>
            </a:pPr>
            <a:r>
              <a:rPr lang="ru-RU" dirty="0" smtClean="0"/>
              <a:t>Большинство катализаторов, применяющихся в химической промышленности, состоит из оксидов, сульфидов, металлов и солей, т.е. практически всех элементов периодической системы. Для того чтобы увеличить поверхность катализатора, активное вещество осаждают на инертных носителях или прессуют. Чтобы сделать катализатор более активным, добавляют вещества, которые называются промоторами. Вещества, снижающие каталитическую активность, называют ядами. Даже относительно малое содержание промоторов и ядов может оказывать значительное действие на активность катализатора.</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73E50AF1-7B95-414F-A29A-1FEFED66259F}" type="slidenum">
              <a:rPr lang="ru-RU"/>
              <a:pPr>
                <a:defRPr/>
              </a:pPr>
              <a:t>3</a:t>
            </a:fld>
            <a:endParaRPr lang="ru-RU"/>
          </a:p>
        </p:txBody>
      </p:sp>
      <p:sp>
        <p:nvSpPr>
          <p:cNvPr id="3" name="Содержимое 2"/>
          <p:cNvSpPr>
            <a:spLocks noGrp="1"/>
          </p:cNvSpPr>
          <p:nvPr>
            <p:ph sz="half" idx="1"/>
          </p:nvPr>
        </p:nvSpPr>
        <p:spPr>
          <a:xfrm>
            <a:off x="1071563" y="1000125"/>
            <a:ext cx="7429500" cy="2428875"/>
          </a:xfrm>
        </p:spPr>
        <p:txBody>
          <a:bodyPr>
            <a:normAutofit fontScale="92500" lnSpcReduction="20000"/>
          </a:bodyPr>
          <a:lstStyle/>
          <a:p>
            <a:pPr marL="365760" indent="-283464" eaLnBrk="1" fontAlgn="auto" hangingPunct="1">
              <a:spcAft>
                <a:spcPts val="0"/>
              </a:spcAft>
              <a:buFont typeface="Wingdings 2"/>
              <a:buChar char=""/>
              <a:defRPr/>
            </a:pPr>
            <a:r>
              <a:rPr lang="ru-RU" dirty="0" smtClean="0"/>
              <a:t>Гомогенными называются такие реакции, при которых все исходные вещества и продукты взаимодействия находятся в одной и той же фазе, например, в газовой фазе или в растворе; при этом атомы, молекулы или ионы реагирующих веществ взаимодействуют по всему занятому объему.</a:t>
            </a:r>
            <a:endParaRPr lang="ru-RU" dirty="0"/>
          </a:p>
        </p:txBody>
      </p:sp>
      <p:pic>
        <p:nvPicPr>
          <p:cNvPr id="2050" name="Picture 2"/>
          <p:cNvPicPr>
            <a:picLocks noGrp="1" noChangeAspect="1" noChangeArrowheads="1"/>
          </p:cNvPicPr>
          <p:nvPr>
            <p:ph sz="half" idx="2"/>
          </p:nvPr>
        </p:nvPicPr>
        <p:blipFill>
          <a:blip r:embed="rId2" cstate="print"/>
          <a:srcRect/>
          <a:stretch>
            <a:fillRect/>
          </a:stretch>
        </p:blipFill>
        <p:spPr>
          <a:xfrm>
            <a:off x="3643306" y="3429000"/>
            <a:ext cx="4000528" cy="2928958"/>
          </a:xfrm>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16D2DFA5-7126-48D4-A4CD-D3899554B19C}" type="slidenum">
              <a:rPr lang="ru-RU"/>
              <a:pPr>
                <a:defRPr/>
              </a:pPr>
              <a:t>4</a:t>
            </a:fld>
            <a:endParaRPr lang="ru-RU"/>
          </a:p>
        </p:txBody>
      </p:sp>
      <p:sp>
        <p:nvSpPr>
          <p:cNvPr id="3" name="Содержимое 2"/>
          <p:cNvSpPr>
            <a:spLocks noGrp="1"/>
          </p:cNvSpPr>
          <p:nvPr>
            <p:ph sz="half" idx="1"/>
          </p:nvPr>
        </p:nvSpPr>
        <p:spPr>
          <a:xfrm>
            <a:off x="1071563" y="1071563"/>
            <a:ext cx="7358062" cy="2357437"/>
          </a:xfrm>
        </p:spPr>
        <p:txBody>
          <a:bodyPr>
            <a:normAutofit fontScale="92500" lnSpcReduction="10000"/>
          </a:bodyPr>
          <a:lstStyle/>
          <a:p>
            <a:pPr marL="365760" indent="-283464" eaLnBrk="1" fontAlgn="auto" hangingPunct="1">
              <a:spcAft>
                <a:spcPts val="0"/>
              </a:spcAft>
              <a:buFont typeface="Wingdings 2"/>
              <a:buChar char=""/>
              <a:defRPr/>
            </a:pPr>
            <a:r>
              <a:rPr lang="ru-RU" dirty="0" smtClean="0"/>
              <a:t>Гетерогенными называются такие реакции, при которых участвующие в реакции вещества (включая и катализатор) находятся в различных фазах, а сам процесс химического превращения протекает на границе раздела этих фаз.</a:t>
            </a:r>
            <a:endParaRPr lang="ru-RU" dirty="0"/>
          </a:p>
        </p:txBody>
      </p:sp>
      <p:pic>
        <p:nvPicPr>
          <p:cNvPr id="16386" name="Picture 2"/>
          <p:cNvPicPr>
            <a:picLocks noGrp="1" noChangeAspect="1" noChangeArrowheads="1"/>
          </p:cNvPicPr>
          <p:nvPr>
            <p:ph sz="half" idx="2"/>
          </p:nvPr>
        </p:nvPicPr>
        <p:blipFill>
          <a:blip r:embed="rId2"/>
          <a:srcRect/>
          <a:stretch>
            <a:fillRect/>
          </a:stretch>
        </p:blipFill>
        <p:spPr>
          <a:xfrm>
            <a:off x="3214688" y="3429000"/>
            <a:ext cx="4500562" cy="2786063"/>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D562C491-ABE4-4B94-9BE8-304070A5C743}" type="slidenum">
              <a:rPr lang="ru-RU"/>
              <a:pPr>
                <a:defRPr/>
              </a:pPr>
              <a:t>5</a:t>
            </a:fld>
            <a:endParaRPr lang="ru-RU"/>
          </a:p>
        </p:txBody>
      </p:sp>
      <p:sp>
        <p:nvSpPr>
          <p:cNvPr id="3" name="Содержимое 2"/>
          <p:cNvSpPr>
            <a:spLocks noGrp="1"/>
          </p:cNvSpPr>
          <p:nvPr>
            <p:ph sz="half" idx="1"/>
          </p:nvPr>
        </p:nvSpPr>
        <p:spPr>
          <a:xfrm>
            <a:off x="1000125" y="928688"/>
            <a:ext cx="4092575" cy="5259387"/>
          </a:xfrm>
        </p:spPr>
        <p:txBody>
          <a:bodyPr>
            <a:normAutofit fontScale="85000" lnSpcReduction="10000"/>
          </a:bodyPr>
          <a:lstStyle/>
          <a:p>
            <a:pPr marL="365760" indent="-283464" eaLnBrk="1" fontAlgn="auto" hangingPunct="1">
              <a:spcAft>
                <a:spcPts val="0"/>
              </a:spcAft>
              <a:buFont typeface="Wingdings 2"/>
              <a:buChar char=""/>
              <a:defRPr/>
            </a:pPr>
            <a:r>
              <a:rPr lang="ru-RU" dirty="0" smtClean="0"/>
              <a:t>Кроме этого, все реакции можно подразделить на две группы: элементарные и сложные.</a:t>
            </a:r>
          </a:p>
          <a:p>
            <a:pPr marL="365760" indent="-283464" eaLnBrk="1" fontAlgn="auto" hangingPunct="1">
              <a:spcAft>
                <a:spcPts val="0"/>
              </a:spcAft>
              <a:buFont typeface="Wingdings 2"/>
              <a:buChar char=""/>
              <a:defRPr/>
            </a:pPr>
            <a:r>
              <a:rPr lang="ru-RU" dirty="0" smtClean="0"/>
              <a:t>Элементарные реакции протекают в одну стадию, которая называется элементарной стадией и описывается одним химическим уравнением. Кинетическое уравнение элементарной реакции содержит одну константу скорости.</a:t>
            </a:r>
            <a:endParaRPr lang="ru-RU" dirty="0"/>
          </a:p>
        </p:txBody>
      </p:sp>
      <p:pic>
        <p:nvPicPr>
          <p:cNvPr id="4098" name="Picture 2"/>
          <p:cNvPicPr>
            <a:picLocks noGrp="1" noChangeAspect="1" noChangeArrowheads="1"/>
          </p:cNvPicPr>
          <p:nvPr>
            <p:ph sz="half" idx="2"/>
          </p:nvPr>
        </p:nvPicPr>
        <p:blipFill>
          <a:blip r:embed="rId2" cstate="print"/>
          <a:srcRect/>
          <a:stretch>
            <a:fillRect/>
          </a:stretch>
        </p:blipFill>
        <p:spPr>
          <a:xfrm>
            <a:off x="5500694" y="1500174"/>
            <a:ext cx="3000396" cy="3429024"/>
          </a:xfrm>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CB22C563-4E8C-4CB2-B66E-F76081918A4E}" type="slidenum">
              <a:rPr lang="ru-RU"/>
              <a:pPr>
                <a:defRPr/>
              </a:pPr>
              <a:t>6</a:t>
            </a:fld>
            <a:endParaRPr lang="ru-RU"/>
          </a:p>
        </p:txBody>
      </p:sp>
      <p:sp>
        <p:nvSpPr>
          <p:cNvPr id="3" name="Содержимое 2"/>
          <p:cNvSpPr>
            <a:spLocks noGrp="1"/>
          </p:cNvSpPr>
          <p:nvPr>
            <p:ph sz="half" idx="1"/>
          </p:nvPr>
        </p:nvSpPr>
        <p:spPr>
          <a:xfrm>
            <a:off x="1357313" y="1143000"/>
            <a:ext cx="6637337" cy="3833813"/>
          </a:xfrm>
        </p:spPr>
        <p:txBody>
          <a:bodyPr>
            <a:normAutofit fontScale="92500" lnSpcReduction="10000"/>
          </a:bodyPr>
          <a:lstStyle/>
          <a:p>
            <a:pPr marL="365760" indent="-283464" eaLnBrk="1" fontAlgn="auto" hangingPunct="1">
              <a:spcAft>
                <a:spcPts val="0"/>
              </a:spcAft>
              <a:buFont typeface="Wingdings 2"/>
              <a:buChar char=""/>
              <a:defRPr/>
            </a:pPr>
            <a:r>
              <a:rPr lang="ru-RU" dirty="0" smtClean="0"/>
              <a:t>Сложными называют реакции, протекающие более чем в одну элементарную стадию. Кинетическое уравнение сложных реакций содержит несколько констант скоростей. Если одна из элементарных стадий сложной реакции протекает медленнее всех остальных в реакции, то ее скорость определяет скорость всей реакции. Такую стадию называют лимитирующей</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59233E3B-1541-4D7A-8069-EC0F32F258C1}" type="slidenum">
              <a:rPr lang="ru-RU"/>
              <a:pPr>
                <a:defRPr/>
              </a:pPr>
              <a:t>7</a:t>
            </a:fld>
            <a:endParaRPr lang="ru-RU"/>
          </a:p>
        </p:txBody>
      </p:sp>
      <p:sp>
        <p:nvSpPr>
          <p:cNvPr id="3" name="Содержимое 2"/>
          <p:cNvSpPr>
            <a:spLocks noGrp="1"/>
          </p:cNvSpPr>
          <p:nvPr>
            <p:ph sz="half" idx="1"/>
          </p:nvPr>
        </p:nvSpPr>
        <p:spPr>
          <a:xfrm>
            <a:off x="1285875" y="571500"/>
            <a:ext cx="6858000" cy="5857875"/>
          </a:xfrm>
        </p:spPr>
        <p:txBody>
          <a:bodyPr>
            <a:normAutofit fontScale="85000" lnSpcReduction="20000"/>
          </a:bodyPr>
          <a:lstStyle/>
          <a:p>
            <a:pPr marL="365760" indent="-283464" eaLnBrk="1" fontAlgn="auto" hangingPunct="1">
              <a:spcAft>
                <a:spcPts val="0"/>
              </a:spcAft>
              <a:buFont typeface="Wingdings 2"/>
              <a:buChar char=""/>
              <a:defRPr/>
            </a:pPr>
            <a:r>
              <a:rPr lang="ru-RU" dirty="0" smtClean="0"/>
              <a:t>К сложным реакциям относятся приведенные ниже.</a:t>
            </a:r>
          </a:p>
          <a:p>
            <a:pPr marL="365760" indent="-283464" eaLnBrk="1" fontAlgn="auto" hangingPunct="1">
              <a:spcAft>
                <a:spcPts val="0"/>
              </a:spcAft>
              <a:buFont typeface="Wingdings 2"/>
              <a:buChar char=""/>
              <a:defRPr/>
            </a:pPr>
            <a:r>
              <a:rPr lang="ru-RU" dirty="0" smtClean="0"/>
              <a:t>1. Параллельные реакции вида  т.е. в которых одни и те же исходные вещества, одновременно реагируя, образуют разные продукты.</a:t>
            </a:r>
          </a:p>
          <a:p>
            <a:pPr marL="365760" indent="-283464" eaLnBrk="1" fontAlgn="auto" hangingPunct="1">
              <a:spcAft>
                <a:spcPts val="0"/>
              </a:spcAft>
              <a:buFont typeface="Wingdings 2"/>
              <a:buChar char=""/>
              <a:defRPr/>
            </a:pPr>
            <a:r>
              <a:rPr lang="ru-RU" dirty="0" smtClean="0"/>
              <a:t>2. Последовательные реакции, которые протекают через ряд последовательных стадий по схеме   А В С Д…</a:t>
            </a:r>
          </a:p>
          <a:p>
            <a:pPr marL="365760" indent="-283464" eaLnBrk="1" fontAlgn="auto" hangingPunct="1">
              <a:spcAft>
                <a:spcPts val="0"/>
              </a:spcAft>
              <a:buFont typeface="Wingdings 2"/>
              <a:buChar char=""/>
              <a:defRPr/>
            </a:pPr>
            <a:r>
              <a:rPr lang="ru-RU" dirty="0" smtClean="0"/>
              <a:t>Примером таких реакций может служить гидролиз раффинозы:</a:t>
            </a:r>
          </a:p>
          <a:p>
            <a:pPr marL="365760" indent="-283464" eaLnBrk="1" fontAlgn="auto" hangingPunct="1">
              <a:spcAft>
                <a:spcPts val="0"/>
              </a:spcAft>
              <a:buFont typeface="Wingdings 2"/>
              <a:buNone/>
              <a:defRPr/>
            </a:pPr>
            <a:r>
              <a:rPr lang="ru-RU" dirty="0" smtClean="0"/>
              <a:t>         С18Н22О16 + Н2О С6Н12О6 + С12Н22О4,</a:t>
            </a:r>
          </a:p>
          <a:p>
            <a:pPr marL="365760" indent="-283464" eaLnBrk="1" fontAlgn="auto" hangingPunct="1">
              <a:spcAft>
                <a:spcPts val="0"/>
              </a:spcAft>
              <a:buFont typeface="Wingdings 2"/>
              <a:buNone/>
              <a:defRPr/>
            </a:pPr>
            <a:r>
              <a:rPr lang="ru-RU" dirty="0" smtClean="0"/>
              <a:t>         С12Н22О11 + Н2О С6Н12О6 + С6Н12О6.</a:t>
            </a:r>
          </a:p>
          <a:p>
            <a:pPr marL="365760" indent="-283464" eaLnBrk="1" fontAlgn="auto" hangingPunct="1">
              <a:spcAft>
                <a:spcPts val="0"/>
              </a:spcAft>
              <a:buFont typeface="Wingdings 2"/>
              <a:buChar char=""/>
              <a:defRPr/>
            </a:pPr>
            <a:r>
              <a:rPr lang="ru-RU" dirty="0" smtClean="0"/>
              <a:t>3. Сопряженные реакции, которые протекают по схеме:</a:t>
            </a:r>
          </a:p>
          <a:p>
            <a:pPr marL="365760" indent="-283464" eaLnBrk="1" fontAlgn="auto" hangingPunct="1">
              <a:spcAft>
                <a:spcPts val="0"/>
              </a:spcAft>
              <a:buFont typeface="Wingdings 2"/>
              <a:buNone/>
              <a:defRPr/>
            </a:pPr>
            <a:r>
              <a:rPr lang="ru-RU" dirty="0" smtClean="0"/>
              <a:t>                            А + В М,</a:t>
            </a:r>
          </a:p>
          <a:p>
            <a:pPr marL="365760" indent="-283464" eaLnBrk="1" fontAlgn="auto" hangingPunct="1">
              <a:spcAft>
                <a:spcPts val="0"/>
              </a:spcAft>
              <a:buFont typeface="Wingdings 2"/>
              <a:buNone/>
              <a:defRPr/>
            </a:pPr>
            <a:r>
              <a:rPr lang="ru-RU" dirty="0" smtClean="0"/>
              <a:t>                             А + С N.</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1"/>
          <p:cNvSpPr>
            <a:spLocks noGrp="1"/>
          </p:cNvSpPr>
          <p:nvPr>
            <p:ph type="sldNum" sz="quarter" idx="12"/>
          </p:nvPr>
        </p:nvSpPr>
        <p:spPr/>
        <p:txBody>
          <a:bodyPr/>
          <a:lstStyle/>
          <a:p>
            <a:pPr>
              <a:defRPr/>
            </a:pPr>
            <a:fld id="{F10EAEE6-A306-4CE3-8ED9-79D53709D15D}" type="slidenum">
              <a:rPr lang="ru-RU"/>
              <a:pPr>
                <a:defRPr/>
              </a:pPr>
              <a:t>8</a:t>
            </a:fld>
            <a:endParaRPr lang="ru-RU"/>
          </a:p>
        </p:txBody>
      </p:sp>
      <p:sp>
        <p:nvSpPr>
          <p:cNvPr id="3" name="Содержимое 2"/>
          <p:cNvSpPr>
            <a:spLocks noGrp="1"/>
          </p:cNvSpPr>
          <p:nvPr>
            <p:ph sz="half" idx="1"/>
          </p:nvPr>
        </p:nvSpPr>
        <p:spPr>
          <a:xfrm>
            <a:off x="928688" y="1143000"/>
            <a:ext cx="7429500" cy="3571875"/>
          </a:xfrm>
        </p:spPr>
        <p:txBody>
          <a:bodyPr>
            <a:normAutofit fontScale="85000" lnSpcReduction="10000"/>
          </a:bodyPr>
          <a:lstStyle/>
          <a:p>
            <a:pPr marL="365760" indent="-283464" eaLnBrk="1" fontAlgn="auto" hangingPunct="1">
              <a:spcAft>
                <a:spcPts val="0"/>
              </a:spcAft>
              <a:buFont typeface="Wingdings 2"/>
              <a:buChar char=""/>
              <a:defRPr/>
            </a:pPr>
            <a:r>
              <a:rPr lang="ru-RU" dirty="0" smtClean="0"/>
              <a:t>4. Обратимые реакции, скорость которых равна разности между скоростями прямой и обратной реакции:</a:t>
            </a:r>
          </a:p>
          <a:p>
            <a:pPr marL="365760" indent="-283464" eaLnBrk="1" fontAlgn="auto" hangingPunct="1">
              <a:spcAft>
                <a:spcPts val="0"/>
              </a:spcAft>
              <a:buFont typeface="Wingdings 2"/>
              <a:buChar char=""/>
              <a:defRPr/>
            </a:pPr>
            <a:endParaRPr lang="ru-RU" dirty="0" smtClean="0"/>
          </a:p>
          <a:p>
            <a:pPr marL="365760" indent="-283464" eaLnBrk="1" fontAlgn="auto" hangingPunct="1">
              <a:spcAft>
                <a:spcPts val="0"/>
              </a:spcAft>
              <a:buFont typeface="Wingdings 2"/>
              <a:buChar char=""/>
              <a:defRPr/>
            </a:pPr>
            <a:r>
              <a:rPr lang="ru-RU" dirty="0" smtClean="0"/>
              <a:t>Например, реакция образования сложного эфира:</a:t>
            </a:r>
          </a:p>
          <a:p>
            <a:pPr marL="365760" indent="-283464" eaLnBrk="1" fontAlgn="auto" hangingPunct="1">
              <a:spcAft>
                <a:spcPts val="0"/>
              </a:spcAft>
              <a:buFont typeface="Wingdings 2"/>
              <a:buChar char=""/>
              <a:defRPr/>
            </a:pPr>
            <a:endParaRPr lang="ru-RU" dirty="0" smtClean="0"/>
          </a:p>
          <a:p>
            <a:pPr marL="365760" indent="-283464" eaLnBrk="1" fontAlgn="auto" hangingPunct="1">
              <a:spcAft>
                <a:spcPts val="0"/>
              </a:spcAft>
              <a:buFont typeface="Wingdings 2"/>
              <a:buChar char=""/>
              <a:defRPr/>
            </a:pPr>
            <a:r>
              <a:rPr lang="ru-RU" dirty="0" smtClean="0"/>
              <a:t>CH3COOH + C2H5OH CH3COOC2H5 + H2O.</a:t>
            </a:r>
          </a:p>
          <a:p>
            <a:pPr marL="365760" indent="-283464" eaLnBrk="1" fontAlgn="auto" hangingPunct="1">
              <a:spcAft>
                <a:spcPts val="0"/>
              </a:spcAft>
              <a:buFont typeface="Wingdings 2"/>
              <a:buChar char=""/>
              <a:defRPr/>
            </a:pPr>
            <a:endParaRPr lang="ru-RU" dirty="0" smtClean="0"/>
          </a:p>
          <a:p>
            <a:pPr marL="365760" indent="-283464" eaLnBrk="1" fontAlgn="auto" hangingPunct="1">
              <a:spcAft>
                <a:spcPts val="0"/>
              </a:spcAft>
              <a:buFont typeface="Wingdings 2"/>
              <a:buChar char=""/>
              <a:defRPr/>
            </a:pPr>
            <a:r>
              <a:rPr lang="ru-RU" dirty="0" smtClean="0"/>
              <a:t>5. Цепные реакции.</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21"/>
          <p:cNvSpPr>
            <a:spLocks noGrp="1"/>
          </p:cNvSpPr>
          <p:nvPr>
            <p:ph type="sldNum" sz="quarter" idx="12"/>
          </p:nvPr>
        </p:nvSpPr>
        <p:spPr/>
        <p:txBody>
          <a:bodyPr/>
          <a:lstStyle/>
          <a:p>
            <a:pPr>
              <a:defRPr/>
            </a:pPr>
            <a:fld id="{59F4A331-D97B-460A-9C33-1468C7AF5DA7}" type="slidenum">
              <a:rPr lang="ru-RU"/>
              <a:pPr>
                <a:defRPr/>
              </a:pPr>
              <a:t>9</a:t>
            </a:fld>
            <a:endParaRPr lang="ru-RU"/>
          </a:p>
        </p:txBody>
      </p:sp>
      <p:sp>
        <p:nvSpPr>
          <p:cNvPr id="2" name="Заголовок 1"/>
          <p:cNvSpPr>
            <a:spLocks noGrp="1"/>
          </p:cNvSpPr>
          <p:nvPr>
            <p:ph type="title"/>
          </p:nvPr>
        </p:nvSpPr>
        <p:spPr>
          <a:xfrm>
            <a:off x="1214438" y="785813"/>
            <a:ext cx="7497762" cy="500062"/>
          </a:xfrm>
        </p:spPr>
        <p:txBody>
          <a:bodyPr>
            <a:normAutofit fontScale="90000"/>
          </a:bodyPr>
          <a:lstStyle/>
          <a:p>
            <a:pPr eaLnBrk="1" fontAlgn="auto" hangingPunct="1">
              <a:spcAft>
                <a:spcPts val="0"/>
              </a:spcAft>
              <a:defRPr/>
            </a:pPr>
            <a:r>
              <a:rPr lang="ru-RU" dirty="0" smtClean="0">
                <a:solidFill>
                  <a:schemeClr val="tx2">
                    <a:satMod val="130000"/>
                  </a:schemeClr>
                </a:solidFill>
              </a:rPr>
              <a:t>1. Зависимость скорости реакции от концентрации реагирующих веществ</a:t>
            </a:r>
            <a:endParaRPr lang="ru-RU" dirty="0">
              <a:solidFill>
                <a:schemeClr val="tx2">
                  <a:satMod val="130000"/>
                </a:schemeClr>
              </a:solidFill>
            </a:endParaRPr>
          </a:p>
        </p:txBody>
      </p:sp>
      <p:sp>
        <p:nvSpPr>
          <p:cNvPr id="3" name="Содержимое 2"/>
          <p:cNvSpPr>
            <a:spLocks noGrp="1"/>
          </p:cNvSpPr>
          <p:nvPr>
            <p:ph sz="half" idx="1"/>
          </p:nvPr>
        </p:nvSpPr>
        <p:spPr>
          <a:xfrm>
            <a:off x="1214438" y="2000250"/>
            <a:ext cx="6929437" cy="2000250"/>
          </a:xfrm>
        </p:spPr>
        <p:txBody>
          <a:bodyPr>
            <a:normAutofit fontScale="92500"/>
          </a:bodyPr>
          <a:lstStyle/>
          <a:p>
            <a:pPr marL="365760" indent="-283464" eaLnBrk="1" fontAlgn="auto" hangingPunct="1">
              <a:spcAft>
                <a:spcPts val="0"/>
              </a:spcAft>
              <a:buFont typeface="Wingdings 2"/>
              <a:buChar char=""/>
              <a:defRPr/>
            </a:pPr>
            <a:r>
              <a:rPr lang="ru-RU" dirty="0" smtClean="0"/>
              <a:t>Количественно скорость химических реакций принято характеризовать изменением концентрации реагирующих веществ в единицу времени.</a:t>
            </a:r>
            <a:endParaRPr lang="ru-RU" dirty="0"/>
          </a:p>
        </p:txBody>
      </p:sp>
      <p:pic>
        <p:nvPicPr>
          <p:cNvPr id="5122" name="Picture 2"/>
          <p:cNvPicPr>
            <a:picLocks noGrp="1" noChangeAspect="1" noChangeArrowheads="1"/>
          </p:cNvPicPr>
          <p:nvPr>
            <p:ph sz="half" idx="2"/>
          </p:nvPr>
        </p:nvPicPr>
        <p:blipFill>
          <a:blip r:embed="rId2"/>
          <a:srcRect/>
          <a:stretch>
            <a:fillRect/>
          </a:stretch>
        </p:blipFill>
        <p:spPr>
          <a:xfrm>
            <a:off x="3000375" y="4143375"/>
            <a:ext cx="4357688" cy="1714500"/>
          </a:xfrm>
          <a:ln w="38100" cap="sq">
            <a:solidFill>
              <a:srgbClr val="000000"/>
            </a:solidFill>
          </a:ln>
          <a:effectLst>
            <a:outerShdw blurRad="50800" dist="38100" dir="2700000" algn="tl" rotWithShape="0">
              <a:srgbClr val="000000">
                <a:alpha val="43000"/>
              </a:srgbClr>
            </a:outerShdw>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56</TotalTime>
  <Words>956</Words>
  <Application>Microsoft Office PowerPoint</Application>
  <PresentationFormat>Экран (4:3)</PresentationFormat>
  <Paragraphs>70</Paragraphs>
  <Slides>25</Slides>
  <Notes>0</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7</vt:i4>
      </vt:variant>
      <vt:variant>
        <vt:lpstr>Заголовки слайдов</vt:lpstr>
      </vt:variant>
      <vt:variant>
        <vt:i4>25</vt:i4>
      </vt:variant>
    </vt:vector>
  </HeadingPairs>
  <TitlesOfParts>
    <vt:vector size="38" baseType="lpstr">
      <vt:lpstr>Arial</vt:lpstr>
      <vt:lpstr>Corbel</vt:lpstr>
      <vt:lpstr>Wingdings 2</vt:lpstr>
      <vt:lpstr>Verdana</vt:lpstr>
      <vt:lpstr>Calibri</vt:lpstr>
      <vt:lpstr>Gill Sans MT</vt:lpstr>
      <vt:lpstr>Солнцестояние</vt:lpstr>
      <vt:lpstr>Солнцестояние</vt:lpstr>
      <vt:lpstr>Солнцестояние</vt:lpstr>
      <vt:lpstr>Солнцестояние</vt:lpstr>
      <vt:lpstr>Солнцестояние</vt:lpstr>
      <vt:lpstr>Солнцестояние</vt:lpstr>
      <vt:lpstr>Солнцестояние</vt:lpstr>
      <vt:lpstr>Слайд 1</vt:lpstr>
      <vt:lpstr>Слайд 2</vt:lpstr>
      <vt:lpstr>Слайд 3</vt:lpstr>
      <vt:lpstr>Слайд 4</vt:lpstr>
      <vt:lpstr>Слайд 5</vt:lpstr>
      <vt:lpstr>Слайд 6</vt:lpstr>
      <vt:lpstr>Слайд 7</vt:lpstr>
      <vt:lpstr>Слайд 8</vt:lpstr>
      <vt:lpstr>1. Зависимость скорости реакции от концентрации реагирующих веществ</vt:lpstr>
      <vt:lpstr>Слайд 10</vt:lpstr>
      <vt:lpstr>2. Кинетическая классификация химических реакций</vt:lpstr>
      <vt:lpstr>4. Кинетика гетерогенных реакций</vt:lpstr>
      <vt:lpstr>5. Влияние температуры на скорость реакции</vt:lpstr>
      <vt:lpstr>Слайд 14</vt:lpstr>
      <vt:lpstr>Слайд 15</vt:lpstr>
      <vt:lpstr>6. Цепные реакции</vt:lpstr>
      <vt:lpstr>Слайд 17</vt:lpstr>
      <vt:lpstr>Слайд 18</vt:lpstr>
      <vt:lpstr>7. Катализ и его виды</vt:lpstr>
      <vt:lpstr>Слайд 20</vt:lpstr>
      <vt:lpstr>Слайд 21</vt:lpstr>
      <vt:lpstr>Слайд 22</vt:lpstr>
      <vt:lpstr>Слайд 23</vt:lpstr>
      <vt:lpstr>Слайд 24</vt:lpstr>
      <vt:lpstr>Слайд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Химическая кинетика!</dc:title>
  <cp:lastModifiedBy>Student</cp:lastModifiedBy>
  <cp:revision>10</cp:revision>
  <dcterms:modified xsi:type="dcterms:W3CDTF">2013-05-02T10:30:34Z</dcterms:modified>
</cp:coreProperties>
</file>