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7" r:id="rId3"/>
    <p:sldId id="275" r:id="rId4"/>
    <p:sldId id="288" r:id="rId5"/>
    <p:sldId id="267" r:id="rId6"/>
    <p:sldId id="276" r:id="rId7"/>
    <p:sldId id="280" r:id="rId8"/>
    <p:sldId id="257" r:id="rId9"/>
    <p:sldId id="282" r:id="rId10"/>
    <p:sldId id="281" r:id="rId11"/>
    <p:sldId id="273" r:id="rId12"/>
    <p:sldId id="278" r:id="rId13"/>
    <p:sldId id="260" r:id="rId14"/>
    <p:sldId id="261" r:id="rId15"/>
    <p:sldId id="262" r:id="rId16"/>
    <p:sldId id="263" r:id="rId17"/>
    <p:sldId id="283" r:id="rId18"/>
    <p:sldId id="286" r:id="rId19"/>
    <p:sldId id="287" r:id="rId20"/>
    <p:sldId id="285" r:id="rId21"/>
  </p:sldIdLst>
  <p:sldSz cx="9144000" cy="6858000" type="screen4x3"/>
  <p:notesSz cx="6735763" cy="98694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33CC"/>
    <a:srgbClr val="666633"/>
    <a:srgbClr val="FF3300"/>
    <a:srgbClr val="FFFFC9"/>
    <a:srgbClr val="C2F4FE"/>
    <a:srgbClr val="0B85FF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94" autoAdjust="0"/>
    <p:restoredTop sz="94624" autoAdjust="0"/>
  </p:normalViewPr>
  <p:slideViewPr>
    <p:cSldViewPr>
      <p:cViewPr varScale="1">
        <p:scale>
          <a:sx n="75" d="100"/>
          <a:sy n="75" d="100"/>
        </p:scale>
        <p:origin x="-3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06/relationships/legacyDocTextInfo" Target="legacyDocTextInfo.bin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F41BBAC-33AE-42F5-B281-ECF5F372B34F}" type="datetimeFigureOut">
              <a:rPr lang="ru-RU"/>
              <a:pPr/>
              <a:t>02.05.2013</a:t>
            </a:fld>
            <a:endParaRPr lang="ru-RU"/>
          </a:p>
        </p:txBody>
      </p:sp>
      <p:sp>
        <p:nvSpPr>
          <p:cNvPr id="419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7888"/>
            <a:ext cx="5389563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4188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F19D80D-F2C9-4E77-B9E8-9997D75517D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5351F2-15B9-4382-A96A-8D65A060D4EB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97049-01E9-44A2-96B3-DFAFB29F74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9EFBC8-6E37-4237-A75D-850CB4D00E3D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93F0E-53A6-4B45-B98E-E49A75A64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2AF963-4F55-4189-9299-7ACE4F63DAEC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11AEF-097C-487B-8794-7CB90C4A4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75E923-E6DE-4DDD-BE9C-C0384CCB7FBB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C35CA-7E99-4E51-9191-0986C67F9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BBBF8E-207F-40F9-ACA9-741CE95BC585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2F2D01-944C-433E-8563-7ECD76B699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297C63-20A3-4F4B-88EF-43C196970E45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982E0-7BBB-4460-892F-6C693D72EA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5FE34D-32D5-4DBA-8F69-4F64C12872BC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38B52-78EA-46CF-B0A7-539CACB46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22EBD0-25D0-4430-A51A-403F494F08F6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D6034-BD2B-4593-B5C2-A63BEDF0C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8C3DDF-66CF-4C84-A821-03931991306F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AFD8C-883C-43C8-9575-5DD9B712AC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09D11C-4EF6-4552-AB25-3EC2D764939C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2B188-D3C2-4E6B-903C-686CDFC8D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3637A2-2621-4CC0-8782-7F7D22514597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809E0-3847-4946-AA54-AE3C8CE06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5D3315-0ACE-422D-853F-B6DFFBD8A4E1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8F108-3E4E-4217-949C-77F43C2203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8CDB46-6F77-4790-B95B-904814EC95AA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3CC61-B6B4-4615-AA9B-B66B0DDAC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C8BC8B0-DA29-4CFC-A3ED-D71DFD5D11F8}" type="datetime1">
              <a:rPr lang="ru-RU"/>
              <a:pPr/>
              <a:t>02.05.2013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BE16829A-8263-411F-924F-8616C9BC1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B151376D-130C-46D9-A068-DFAD70DB11EF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773238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Химическое равновесие</a:t>
            </a:r>
          </a:p>
        </p:txBody>
      </p:sp>
      <p:pic>
        <p:nvPicPr>
          <p:cNvPr id="15362" name="Picture 4" descr="bves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950" y="549275"/>
            <a:ext cx="15113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5" descr="K1099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4005263"/>
            <a:ext cx="2449513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58C5F524-8822-47E8-8FBB-B45329CF661F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63" y="857250"/>
            <a:ext cx="7572375" cy="2143125"/>
          </a:xfrm>
        </p:spPr>
        <p:txBody>
          <a:bodyPr/>
          <a:lstStyle/>
          <a:p>
            <a:pPr eaLnBrk="1" hangingPunct="1"/>
            <a:r>
              <a:rPr lang="ru-RU" sz="2400" smtClean="0"/>
              <a:t>Если на равновесную систему воздействовать извне, изменяя какой-нибудь из факторов, определяющих положение равновесия, то в системе усилится то направление процесса, которое ослабляет это воздействие.</a:t>
            </a:r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357422" y="3143248"/>
            <a:ext cx="5214974" cy="2643206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0A335C88-8CB4-49A9-863D-A01298FE15AB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solidFill>
                  <a:srgbClr val="0B85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Равновесные концентрации</a:t>
            </a:r>
          </a:p>
        </p:txBody>
      </p:sp>
      <p:pic>
        <p:nvPicPr>
          <p:cNvPr id="52230" name="Picture 6" descr="FG14_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92725" y="1484313"/>
            <a:ext cx="3492500" cy="4525962"/>
          </a:xfrm>
        </p:spPr>
      </p:pic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285750" y="1714500"/>
            <a:ext cx="4686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H</a:t>
            </a:r>
            <a:r>
              <a:rPr lang="en-US" sz="3200" baseline="-25000">
                <a:latin typeface="Times New Roman" pitchFamily="18" charset="0"/>
              </a:rPr>
              <a:t>2</a:t>
            </a:r>
            <a:r>
              <a:rPr lang="en-US" sz="3200">
                <a:latin typeface="Times New Roman" pitchFamily="18" charset="0"/>
              </a:rPr>
              <a:t> (</a:t>
            </a:r>
            <a:r>
              <a:rPr lang="ru-RU" sz="3200">
                <a:latin typeface="Times New Roman" pitchFamily="18" charset="0"/>
              </a:rPr>
              <a:t>г.) </a:t>
            </a:r>
            <a:r>
              <a:rPr lang="en-US" sz="3200">
                <a:latin typeface="Times New Roman" pitchFamily="18" charset="0"/>
              </a:rPr>
              <a:t>+ I</a:t>
            </a:r>
            <a:r>
              <a:rPr lang="en-US" sz="3200" baseline="-25000">
                <a:latin typeface="Times New Roman" pitchFamily="18" charset="0"/>
              </a:rPr>
              <a:t>2</a:t>
            </a:r>
            <a:r>
              <a:rPr lang="en-US" sz="3200">
                <a:latin typeface="Times New Roman" pitchFamily="18" charset="0"/>
              </a:rPr>
              <a:t> </a:t>
            </a:r>
            <a:r>
              <a:rPr lang="ru-RU" sz="3200">
                <a:latin typeface="Times New Roman" pitchFamily="18" charset="0"/>
              </a:rPr>
              <a:t>(г.) </a:t>
            </a:r>
            <a:r>
              <a:rPr lang="en-US" sz="3200">
                <a:latin typeface="Times New Roman" pitchFamily="18" charset="0"/>
                <a:sym typeface="Euclid Extra" pitchFamily="18" charset="2"/>
              </a:rPr>
              <a:t>  2HI</a:t>
            </a:r>
            <a:r>
              <a:rPr lang="ru-RU" sz="3200">
                <a:latin typeface="Times New Roman" pitchFamily="18" charset="0"/>
                <a:sym typeface="Euclid Extra" pitchFamily="18" charset="2"/>
              </a:rPr>
              <a:t> </a:t>
            </a:r>
            <a:r>
              <a:rPr lang="ru-RU" sz="3200">
                <a:latin typeface="Times New Roman" pitchFamily="18" charset="0"/>
              </a:rPr>
              <a:t>(г.)</a:t>
            </a:r>
            <a:r>
              <a:rPr lang="ru-RU" sz="3200"/>
              <a:t> </a:t>
            </a:r>
            <a:endParaRPr lang="en-US" sz="3200"/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214313" y="2500313"/>
            <a:ext cx="5072062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Times New Roman" pitchFamily="18" charset="0"/>
                <a:cs typeface="Times New Roman" pitchFamily="18" charset="0"/>
              </a:rPr>
              <a:t>[H</a:t>
            </a:r>
            <a:r>
              <a:rPr lang="en-US" sz="3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], [I</a:t>
            </a:r>
            <a:r>
              <a:rPr lang="en-US" sz="3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], [HI]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 – 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равновесные концентрации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(не изменяются с течением времени)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2" grpId="0"/>
      <p:bldP spid="522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9E7A39BA-0CAD-45EA-88C7-B084EECC78F5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625" y="857250"/>
            <a:ext cx="4357688" cy="5829300"/>
          </a:xfrm>
        </p:spPr>
        <p:txBody>
          <a:bodyPr/>
          <a:lstStyle/>
          <a:p>
            <a:pPr eaLnBrk="1" hangingPunct="1"/>
            <a:r>
              <a:rPr lang="ru-RU" sz="2400" smtClean="0"/>
              <a:t>Анри Луи Ле Шателье (1850-1936) – французский физикохимик, Президент Французского химического общества, член многих академий, в том числе Петербургской АН. Был почетным членом и АН СССР. Независимо от немецкого химика Ф. Габера в 1901 г. нашел условия синтеза аммиака.</a:t>
            </a:r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29188" y="1071563"/>
            <a:ext cx="3500437" cy="44291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4933C72F-4F91-43EC-A668-7B4067C197FF}" type="slidenum">
              <a:rPr lang="ru-RU"/>
              <a:pPr>
                <a:defRPr/>
              </a:pPr>
              <a:t>13</a:t>
            </a:fld>
            <a:endParaRPr lang="ru-RU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Принцип  Ле Шателье</a:t>
            </a:r>
          </a:p>
        </p:txBody>
      </p:sp>
      <p:sp>
        <p:nvSpPr>
          <p:cNvPr id="33794" name="Text Box 4"/>
          <p:cNvSpPr txBox="1">
            <a:spLocks noChangeArrowheads="1"/>
          </p:cNvSpPr>
          <p:nvPr/>
        </p:nvSpPr>
        <p:spPr bwMode="auto">
          <a:xfrm>
            <a:off x="214313" y="4429125"/>
            <a:ext cx="2695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Анри Ле Шателье</a:t>
            </a:r>
          </a:p>
        </p:txBody>
      </p:sp>
      <p:pic>
        <p:nvPicPr>
          <p:cNvPr id="33795" name="Picture 5" descr="lechatel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571625"/>
            <a:ext cx="2173288" cy="2786063"/>
          </a:xfrm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85720" y="5072074"/>
            <a:ext cx="8643998" cy="1477328"/>
          </a:xfrm>
          <a:prstGeom prst="rect">
            <a:avLst/>
          </a:prstGeom>
          <a:solidFill>
            <a:srgbClr val="FFFFC9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  <a:bevelB w="165100" prst="coolSlant"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	При изменении внешних условий (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t, p,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концентрация) равновесие смещается в сторону той реакции, которая ослабит внешнее воздействие.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71813" y="1571625"/>
            <a:ext cx="5572125" cy="3786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Смещение равновесия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– нарушение равенства скоростей прямой и обратной реакций.</a:t>
            </a:r>
          </a:p>
          <a:p>
            <a:pPr marL="2238375" indent="-2238375">
              <a:defRPr/>
            </a:pPr>
            <a:r>
              <a:rPr lang="en-US" sz="3000" i="1" dirty="0">
                <a:latin typeface="Script MT Bold" pitchFamily="66" charset="0"/>
                <a:cs typeface="Times New Roman" pitchFamily="18" charset="0"/>
              </a:rPr>
              <a:t>V</a:t>
            </a:r>
            <a:r>
              <a:rPr lang="ru-RU" sz="3000" baseline="-25000" dirty="0">
                <a:latin typeface="Times New Roman" pitchFamily="18" charset="0"/>
                <a:cs typeface="Times New Roman" pitchFamily="18" charset="0"/>
              </a:rPr>
              <a:t>прям.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i="1" dirty="0">
                <a:latin typeface="Script MT Bold" pitchFamily="66" charset="0"/>
                <a:cs typeface="Times New Roman" pitchFamily="18" charset="0"/>
              </a:rPr>
              <a:t>V</a:t>
            </a:r>
            <a:r>
              <a:rPr lang="ru-RU" sz="3000" baseline="-25000" dirty="0">
                <a:latin typeface="Times New Roman" pitchFamily="18" charset="0"/>
                <a:cs typeface="Times New Roman" pitchFamily="18" charset="0"/>
              </a:rPr>
              <a:t>обр.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– равновесие смещается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вправо</a:t>
            </a:r>
          </a:p>
          <a:p>
            <a:pPr marL="2238375" indent="-2238375">
              <a:defRPr/>
            </a:pPr>
            <a:r>
              <a:rPr lang="en-US" sz="3000" i="1" dirty="0">
                <a:latin typeface="Script MT Bold" pitchFamily="66" charset="0"/>
                <a:cs typeface="Times New Roman" pitchFamily="18" charset="0"/>
              </a:rPr>
              <a:t>V</a:t>
            </a:r>
            <a:r>
              <a:rPr lang="ru-RU" sz="3000" baseline="-25000" dirty="0">
                <a:latin typeface="Times New Roman" pitchFamily="18" charset="0"/>
                <a:cs typeface="Times New Roman" pitchFamily="18" charset="0"/>
              </a:rPr>
              <a:t>прям.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i="1" dirty="0">
                <a:latin typeface="Script MT Bold" pitchFamily="66" charset="0"/>
                <a:cs typeface="Times New Roman" pitchFamily="18" charset="0"/>
              </a:rPr>
              <a:t>V</a:t>
            </a:r>
            <a:r>
              <a:rPr lang="ru-RU" sz="3000" baseline="-25000" dirty="0">
                <a:latin typeface="Times New Roman" pitchFamily="18" charset="0"/>
                <a:cs typeface="Times New Roman" pitchFamily="18" charset="0"/>
              </a:rPr>
              <a:t>обр.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– равновесие смещается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влево</a:t>
            </a:r>
          </a:p>
          <a:p>
            <a:pPr marL="2238375" indent="-2238375">
              <a:defRPr/>
            </a:pP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FE8C3BA9-94AA-41F2-AF82-1E2500417962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Влияние изменения температуры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428750" y="1714500"/>
            <a:ext cx="54975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Times New Roman" pitchFamily="18" charset="0"/>
                <a:cs typeface="Times New Roman" pitchFamily="18" charset="0"/>
              </a:rPr>
              <a:t>CaCO</a:t>
            </a:r>
            <a:r>
              <a:rPr lang="en-US" sz="3600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  CaO  +  CO</a:t>
            </a:r>
            <a:r>
              <a:rPr lang="en-US" sz="3600" baseline="-25000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2</a:t>
            </a:r>
            <a:r>
              <a:rPr lang="en-US" sz="3600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  -</a:t>
            </a:r>
            <a:r>
              <a:rPr lang="ru-RU" sz="3600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 </a:t>
            </a:r>
            <a:r>
              <a:rPr lang="en-US" sz="3600" i="1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Q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1928813" y="4143375"/>
            <a:ext cx="4564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N</a:t>
            </a:r>
            <a:r>
              <a:rPr lang="en-US" sz="3600" baseline="-25000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2</a:t>
            </a:r>
            <a:r>
              <a:rPr lang="en-US" sz="3600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 + 3H</a:t>
            </a:r>
            <a:r>
              <a:rPr lang="en-US" sz="3600" baseline="-25000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2</a:t>
            </a:r>
            <a:r>
              <a:rPr lang="en-US" sz="3600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   2NH</a:t>
            </a:r>
            <a:r>
              <a:rPr lang="en-US" sz="3600" baseline="-25000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3</a:t>
            </a:r>
            <a:r>
              <a:rPr lang="en-US" sz="3600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  +</a:t>
            </a:r>
            <a:r>
              <a:rPr lang="en-US" sz="3600" i="1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Q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143000" y="2357438"/>
            <a:ext cx="7626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t° </a:t>
            </a:r>
            <a:r>
              <a:rPr lang="en-US" sz="32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</a:t>
            </a:r>
            <a:r>
              <a:rPr lang="en-US" sz="32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ru-RU" sz="32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 равновесие смещается  ВПРАВО</a:t>
            </a:r>
            <a:endParaRPr lang="en-US" sz="3200" b="1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143000" y="3000375"/>
            <a:ext cx="73771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t° </a:t>
            </a:r>
            <a:r>
              <a:rPr lang="en-US" sz="32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</a:t>
            </a:r>
            <a:r>
              <a:rPr lang="en-US" sz="32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ru-RU" sz="32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 равновесие смещается  ВЛЕВО</a:t>
            </a:r>
            <a:endParaRPr lang="en-US" sz="3200" b="1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143000" y="4714875"/>
            <a:ext cx="73771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t° </a:t>
            </a:r>
            <a:r>
              <a:rPr lang="en-US" sz="32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</a:t>
            </a:r>
            <a:r>
              <a:rPr lang="en-US" sz="32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ru-RU" sz="32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 равновесие смещается  ВЛЕВО</a:t>
            </a:r>
            <a:endParaRPr lang="en-US" sz="3200" b="1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1143000" y="5429250"/>
            <a:ext cx="7626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t° </a:t>
            </a:r>
            <a:r>
              <a:rPr lang="en-US" sz="32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</a:t>
            </a:r>
            <a:r>
              <a:rPr lang="en-US" sz="32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ru-RU" sz="32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 равновесие смещается  ВПРАВО</a:t>
            </a:r>
            <a:endParaRPr lang="en-US" sz="3200" b="1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642938" y="1143000"/>
            <a:ext cx="49577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u="sng">
                <a:latin typeface="Times New Roman" pitchFamily="18" charset="0"/>
                <a:cs typeface="Times New Roman" pitchFamily="18" charset="0"/>
              </a:rPr>
              <a:t>Эндотермические реакции: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642938" y="3571875"/>
            <a:ext cx="48815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u="sng">
                <a:latin typeface="Times New Roman" pitchFamily="18" charset="0"/>
                <a:cs typeface="Times New Roman" pitchFamily="18" charset="0"/>
              </a:rPr>
              <a:t>Экзотермические реакции: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1"/>
      <p:bldP spid="12293" grpId="0"/>
      <p:bldP spid="12294" grpId="0"/>
      <p:bldP spid="12295" grpId="0"/>
      <p:bldP spid="12296" grpId="0"/>
      <p:bldP spid="12297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A5844B69-6652-4EB8-A9BC-32B14EDE5E29}" type="slidenum">
              <a:rPr lang="ru-RU"/>
              <a:pPr>
                <a:defRPr/>
              </a:pPr>
              <a:t>15</a:t>
            </a:fld>
            <a:endParaRPr lang="ru-RU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Влияние изменения концентрации веществ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763713" y="1916113"/>
            <a:ext cx="5299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i="1">
                <a:latin typeface="Times New Roman" pitchFamily="18" charset="0"/>
              </a:rPr>
              <a:t>a</a:t>
            </a:r>
            <a:r>
              <a:rPr lang="en-US" sz="4000">
                <a:latin typeface="Times New Roman" pitchFamily="18" charset="0"/>
              </a:rPr>
              <a:t>A  +  </a:t>
            </a:r>
            <a:r>
              <a:rPr lang="en-US" sz="4000" i="1">
                <a:latin typeface="Times New Roman" pitchFamily="18" charset="0"/>
              </a:rPr>
              <a:t>b</a:t>
            </a:r>
            <a:r>
              <a:rPr lang="en-US" sz="4000">
                <a:latin typeface="Times New Roman" pitchFamily="18" charset="0"/>
              </a:rPr>
              <a:t>B  </a:t>
            </a:r>
            <a:r>
              <a:rPr lang="en-US" sz="4000">
                <a:latin typeface="Times New Roman" pitchFamily="18" charset="0"/>
                <a:sym typeface="Euclid Extra" pitchFamily="18" charset="2"/>
              </a:rPr>
              <a:t>  </a:t>
            </a:r>
            <a:r>
              <a:rPr lang="en-US" sz="4000" i="1">
                <a:latin typeface="Times New Roman" pitchFamily="18" charset="0"/>
                <a:sym typeface="Euclid Extra" pitchFamily="18" charset="2"/>
              </a:rPr>
              <a:t>d</a:t>
            </a:r>
            <a:r>
              <a:rPr lang="en-US" sz="4000">
                <a:latin typeface="Times New Roman" pitchFamily="18" charset="0"/>
                <a:sym typeface="Euclid Extra" pitchFamily="18" charset="2"/>
              </a:rPr>
              <a:t>D  +  </a:t>
            </a:r>
            <a:r>
              <a:rPr lang="en-US" sz="4000" i="1">
                <a:latin typeface="Times New Roman" pitchFamily="18" charset="0"/>
                <a:sym typeface="Euclid Extra" pitchFamily="18" charset="2"/>
              </a:rPr>
              <a:t>f</a:t>
            </a:r>
            <a:r>
              <a:rPr lang="en-US" sz="4000">
                <a:latin typeface="Times New Roman" pitchFamily="18" charset="0"/>
                <a:sym typeface="Euclid Extra" pitchFamily="18" charset="2"/>
              </a:rPr>
              <a:t>F</a:t>
            </a:r>
            <a:r>
              <a:rPr lang="en-US" sz="4000">
                <a:latin typeface="Times New Roman" pitchFamily="18" charset="0"/>
              </a:rPr>
              <a:t>  </a:t>
            </a:r>
            <a:endParaRPr lang="ru-RU" sz="4000">
              <a:latin typeface="Times New Roman" pitchFamily="18" charset="0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85750" y="2571750"/>
            <a:ext cx="7080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A), </a:t>
            </a:r>
            <a:r>
              <a:rPr lang="en-US" sz="3200" i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(B) </a:t>
            </a:r>
            <a:r>
              <a:rPr lang="en-US" sz="3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    </a:t>
            </a:r>
            <a:r>
              <a:rPr lang="ru-RU" sz="3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равновесие смещается </a:t>
            </a:r>
            <a:endParaRPr lang="en-US" sz="320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85750" y="3143250"/>
            <a:ext cx="70342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D), </a:t>
            </a:r>
            <a:r>
              <a:rPr lang="en-US" sz="3200" i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(F) </a:t>
            </a:r>
            <a:r>
              <a:rPr lang="en-US" sz="3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    </a:t>
            </a:r>
            <a:r>
              <a:rPr lang="ru-RU" sz="3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равновесие смещается </a:t>
            </a:r>
            <a:endParaRPr lang="en-US" sz="320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77825" y="3922713"/>
            <a:ext cx="7080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A), </a:t>
            </a:r>
            <a:r>
              <a:rPr lang="en-US" sz="3200" i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(B) </a:t>
            </a:r>
            <a:r>
              <a:rPr lang="en-US" sz="3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    </a:t>
            </a:r>
            <a:r>
              <a:rPr lang="ru-RU" sz="3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равновесие смещается </a:t>
            </a:r>
            <a:endParaRPr lang="en-US" sz="320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77825" y="4425950"/>
            <a:ext cx="70342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D), </a:t>
            </a:r>
            <a:r>
              <a:rPr lang="en-US" sz="3200" i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(F) </a:t>
            </a:r>
            <a:r>
              <a:rPr lang="en-US" sz="3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    </a:t>
            </a:r>
            <a:r>
              <a:rPr lang="ru-RU" sz="3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равновесие смещается </a:t>
            </a:r>
            <a:endParaRPr lang="en-US" sz="320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7286625" y="2643188"/>
            <a:ext cx="1654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ВПРАВО</a:t>
            </a:r>
            <a:endParaRPr lang="ru-RU" sz="20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7286625" y="4000500"/>
            <a:ext cx="1433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ВЛЕВО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7286625" y="3214688"/>
            <a:ext cx="1654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ВПРАВО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7286625" y="4500563"/>
            <a:ext cx="1433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ВЛЕВО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  <p:bldP spid="14341" grpId="0"/>
      <p:bldP spid="14342" grpId="0"/>
      <p:bldP spid="14343" grpId="0"/>
      <p:bldP spid="14344" grpId="0"/>
      <p:bldP spid="14345" grpId="0"/>
      <p:bldP spid="14346" grpId="0"/>
      <p:bldP spid="1434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9CE120A8-B077-4E22-8DBD-84CF080A7482}" type="slidenum">
              <a:rPr lang="ru-RU"/>
              <a:pPr>
                <a:defRPr/>
              </a:pPr>
              <a:t>16</a:t>
            </a:fld>
            <a:endParaRPr lang="ru-RU"/>
          </a:p>
        </p:txBody>
      </p:sp>
      <p:pic>
        <p:nvPicPr>
          <p:cNvPr id="15376" name="Picture 16" descr="FG14_0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571625"/>
            <a:ext cx="8208963" cy="3960813"/>
          </a:xfrm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Влияние изменения давления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071563" y="1500188"/>
            <a:ext cx="63912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40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(г.) </a:t>
            </a:r>
            <a:r>
              <a:rPr lang="en-US" sz="4000">
                <a:latin typeface="Times New Roman" pitchFamily="18" charset="0"/>
                <a:cs typeface="Times New Roman" pitchFamily="18" charset="0"/>
              </a:rPr>
              <a:t>+ 3H</a:t>
            </a:r>
            <a:r>
              <a:rPr lang="en-US" sz="40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(г.)</a:t>
            </a:r>
            <a:r>
              <a:rPr lang="en-US" sz="4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  2NH</a:t>
            </a:r>
            <a:r>
              <a:rPr lang="en-US" sz="4000" baseline="-25000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3</a:t>
            </a:r>
            <a:r>
              <a:rPr lang="en-US" sz="4000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 </a:t>
            </a:r>
            <a:r>
              <a:rPr lang="ru-RU" sz="4000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(г.)</a:t>
            </a:r>
            <a:endParaRPr lang="en-US" sz="4000">
              <a:latin typeface="Times New Roman" pitchFamily="18" charset="0"/>
              <a:cs typeface="Times New Roman" pitchFamily="18" charset="0"/>
              <a:sym typeface="Euclid Extra" pitchFamily="18" charset="2"/>
            </a:endParaRPr>
          </a:p>
        </p:txBody>
      </p:sp>
      <p:sp>
        <p:nvSpPr>
          <p:cNvPr id="15364" name="AutoShape 4"/>
          <p:cNvSpPr>
            <a:spLocks/>
          </p:cNvSpPr>
          <p:nvPr/>
        </p:nvSpPr>
        <p:spPr bwMode="auto">
          <a:xfrm rot="-5400000">
            <a:off x="2620169" y="380207"/>
            <a:ext cx="288925" cy="3671887"/>
          </a:xfrm>
          <a:prstGeom prst="leftBrace">
            <a:avLst>
              <a:gd name="adj1" fmla="val 10590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2501883" y="2409818"/>
            <a:ext cx="641350" cy="457200"/>
          </a:xfrm>
          <a:prstGeom prst="rect">
            <a:avLst/>
          </a:prstGeom>
          <a:solidFill>
            <a:srgbClr val="FFFFC9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  <a:bevelB w="165100" prst="coolSlant"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V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716593" y="2409818"/>
            <a:ext cx="641350" cy="457200"/>
          </a:xfrm>
          <a:prstGeom prst="rect">
            <a:avLst/>
          </a:prstGeom>
          <a:solidFill>
            <a:srgbClr val="FFFFC9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  <a:bevelB w="165100" prst="coolSlant"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V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3430588" y="2695575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4214810" y="2786058"/>
            <a:ext cx="695325" cy="519113"/>
          </a:xfrm>
          <a:prstGeom prst="rect">
            <a:avLst/>
          </a:prstGeom>
          <a:solidFill>
            <a:srgbClr val="FFFFC9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  <a:bevelB w="165100" prst="coolSlant"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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4457700" y="1298575"/>
            <a:ext cx="820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ym typeface="Symbol" pitchFamily="18" charset="2"/>
              </a:rPr>
              <a:t>t, </a:t>
            </a:r>
            <a:r>
              <a:rPr lang="ru-RU" i="1">
                <a:latin typeface="Times New Roman" pitchFamily="18" charset="0"/>
                <a:sym typeface="Symbol" pitchFamily="18" charset="2"/>
              </a:rPr>
              <a:t>кат.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428625" y="5429250"/>
            <a:ext cx="57959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  <a:cs typeface="Times New Roman" pitchFamily="18" charset="0"/>
              </a:rPr>
              <a:t>CaO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(тв.) +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8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(г.) </a:t>
            </a:r>
            <a:r>
              <a:rPr lang="ru-RU" sz="2800" b="1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  </a:t>
            </a:r>
            <a:r>
              <a:rPr lang="en-US" sz="2800" b="1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CaCO</a:t>
            </a:r>
            <a:r>
              <a:rPr lang="en-US" sz="2800" b="1" baseline="-25000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3</a:t>
            </a:r>
            <a:r>
              <a:rPr lang="en-US" sz="2800" b="1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 </a:t>
            </a:r>
            <a:r>
              <a:rPr lang="ru-RU" sz="2800" b="1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(тв.)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500063" y="6072188"/>
            <a:ext cx="45037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8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(г.)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+  O</a:t>
            </a:r>
            <a:r>
              <a:rPr lang="en-US" sz="28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(г.)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  2NO </a:t>
            </a:r>
            <a:r>
              <a:rPr lang="ru-RU" sz="2800" b="1">
                <a:latin typeface="Times New Roman" pitchFamily="18" charset="0"/>
                <a:cs typeface="Times New Roman" pitchFamily="18" charset="0"/>
                <a:sym typeface="Euclid Extra" pitchFamily="18" charset="2"/>
              </a:rPr>
              <a:t>(г.)</a:t>
            </a:r>
            <a:endParaRPr lang="en-US" sz="2800" b="1">
              <a:latin typeface="Times New Roman" pitchFamily="18" charset="0"/>
              <a:cs typeface="Times New Roman" pitchFamily="18" charset="0"/>
              <a:sym typeface="Euclid Extra" pitchFamily="18" charset="2"/>
            </a:endParaRP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6072188" y="5429250"/>
            <a:ext cx="1055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1"/>
              <a:t>p</a:t>
            </a:r>
            <a:r>
              <a:rPr lang="en-US" sz="2800">
                <a:sym typeface="Symbol" pitchFamily="18" charset="2"/>
              </a:rPr>
              <a:t>↑ 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7143750" y="5429250"/>
            <a:ext cx="16414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ВПРАВО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5214938" y="6072188"/>
            <a:ext cx="10175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1"/>
              <a:t>p</a:t>
            </a:r>
            <a:r>
              <a:rPr lang="en-US" sz="2800">
                <a:sym typeface="Symbol" pitchFamily="18" charset="2"/>
              </a:rPr>
              <a:t>↓ 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6429375" y="6072188"/>
            <a:ext cx="2301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ВЛИЯЕТ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85750" y="3429000"/>
            <a:ext cx="8501063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40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увеличении</a:t>
            </a:r>
            <a:r>
              <a:rPr lang="ru-RU" sz="3400">
                <a:latin typeface="Times New Roman" pitchFamily="18" charset="0"/>
                <a:cs typeface="Times New Roman" pitchFamily="18" charset="0"/>
              </a:rPr>
              <a:t> давления равновесие смещается в сторону </a:t>
            </a:r>
            <a:r>
              <a:rPr lang="ru-RU" sz="3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меньшего</a:t>
            </a:r>
            <a:r>
              <a:rPr lang="ru-RU" sz="3400">
                <a:latin typeface="Times New Roman" pitchFamily="18" charset="0"/>
                <a:cs typeface="Times New Roman" pitchFamily="18" charset="0"/>
              </a:rPr>
              <a:t> объема газообразных веществ, и наоборот.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 animBg="1"/>
      <p:bldP spid="15367" grpId="0" animBg="1"/>
      <p:bldP spid="15369" grpId="0"/>
      <p:bldP spid="15370" grpId="0"/>
      <p:bldP spid="15371" grpId="0"/>
      <p:bldP spid="15372" grpId="0"/>
      <p:bldP spid="15373" grpId="0"/>
      <p:bldP spid="15374" grpId="0"/>
      <p:bldP spid="15375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DF2B3A38-2599-4E8A-8F2C-28597AA12C23}" type="slidenum">
              <a:rPr lang="ru-RU"/>
              <a:pPr>
                <a:defRPr/>
              </a:pPr>
              <a:t>17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50" y="642938"/>
            <a:ext cx="4643438" cy="4525962"/>
          </a:xfrm>
        </p:spPr>
        <p:txBody>
          <a:bodyPr/>
          <a:lstStyle/>
          <a:p>
            <a:pPr eaLnBrk="1" hangingPunct="1"/>
            <a:r>
              <a:rPr lang="ru-RU" sz="2400" smtClean="0"/>
              <a:t>Если смешать газообразные водород и кислород, то взаимодействие между ними в обычных условиях не происходит. Заметные количества воды (водяного пара) начинают очень медленно образовываться лишь примерно с 400 °С. Дальнейшее нагревание исходной смеси настолько ускоряет процесс соединения, что выше 600 °С реакция протекает со взрывом, т. е. моментально.</a:t>
            </a:r>
          </a:p>
        </p:txBody>
      </p:sp>
      <p:pic>
        <p:nvPicPr>
          <p:cNvPr id="4505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72066" y="928670"/>
            <a:ext cx="3571900" cy="5000660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00687B42-E0E7-4C85-956E-14E090591B38}" type="slidenum">
              <a:rPr lang="ru-RU"/>
              <a:pPr>
                <a:defRPr/>
              </a:pPr>
              <a:t>18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63" y="1071563"/>
            <a:ext cx="4038600" cy="4525962"/>
          </a:xfrm>
        </p:spPr>
        <p:txBody>
          <a:bodyPr/>
          <a:lstStyle/>
          <a:p>
            <a:pPr eaLnBrk="1" hangingPunct="1"/>
            <a:r>
              <a:rPr lang="ru-RU" sz="2400" smtClean="0"/>
              <a:t>Таким образом, скорость реакции образования воды из элементов сильно зависит от внешних условий. Для возможности количественного изучения этой зависимости необходимо, прежде всего уточнить сами единицы измерения.</a:t>
            </a:r>
          </a:p>
          <a:p>
            <a:pPr eaLnBrk="1" hangingPunct="1"/>
            <a:endParaRPr lang="ru-RU" sz="2000" smtClean="0"/>
          </a:p>
        </p:txBody>
      </p:sp>
      <p:pic>
        <p:nvPicPr>
          <p:cNvPr id="4608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1857364"/>
            <a:ext cx="4000528" cy="3071834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8C25CA0E-CC14-4B1C-B5B6-F750C0CDEF84}" type="slidenum">
              <a:rPr lang="ru-RU"/>
              <a:pPr>
                <a:defRPr/>
              </a:pPr>
              <a:t>19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14375" y="1214438"/>
            <a:ext cx="7643813" cy="4525962"/>
          </a:xfrm>
        </p:spPr>
        <p:txBody>
          <a:bodyPr/>
          <a:lstStyle/>
          <a:p>
            <a:pPr eaLnBrk="1" hangingPunct="1"/>
            <a:r>
              <a:rPr lang="ru-RU" smtClean="0"/>
              <a:t>Скорость химической реакции характеризуется изменением концентрации реагирующих веществ (или продуктов реакции) за единицу времени. Концентрацию чаще всего выражают числом молей в литре, время — секундами, минутами и т. д., в зависимости от скорости данной реакции.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9BAB90EA-AF2C-400C-B695-7144A3D81783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Химическим равновесием называется такое состояние химической системы, при котором количества исходных веществ и продуктов не меняются со временем.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55417028-D104-48F0-BDBE-16C1C69122E4}" type="slidenum">
              <a:rPr lang="ru-RU"/>
              <a:pPr>
                <a:defRPr/>
              </a:pPr>
              <a:t>20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500" y="642938"/>
            <a:ext cx="4038600" cy="4525962"/>
          </a:xfrm>
        </p:spPr>
        <p:txBody>
          <a:bodyPr/>
          <a:lstStyle/>
          <a:p>
            <a:pPr eaLnBrk="1" hangingPunct="1"/>
            <a:r>
              <a:rPr lang="ru-RU" smtClean="0"/>
              <a:t>Чем значительнее мы изменим какой-либо влияющий на равновесие фактор, тем сильнее сместится химическое равновесие. Вместе с тем при изменении этого фактора на очень малую величину сместится и равновесие.</a:t>
            </a:r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29190" y="1071546"/>
            <a:ext cx="3429024" cy="4429156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B3BF2812-43E5-4CCE-BFED-2486D433906E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Химическое равновесие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Обратимая реакция</a:t>
            </a:r>
          </a:p>
          <a:p>
            <a:pPr eaLnBrk="1" hangingPunct="1"/>
            <a:r>
              <a:rPr lang="ru-RU" smtClean="0"/>
              <a:t> - химическая реакция, которая при одних и тех же условиях может идти в прямом и в обратном направлениях.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87671E55-AB53-4486-A148-E387A5CFD981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Необратимой</a:t>
            </a:r>
          </a:p>
          <a:p>
            <a:pPr eaLnBrk="1" hangingPunct="1"/>
            <a:r>
              <a:rPr lang="ru-RU" smtClean="0"/>
              <a:t> называется реакция, которая идет практически до конца в одном направлении.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13F185B7-9368-41DE-8E31-EEEAD40299D8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Классификация реакций по признаку обратимости</a:t>
            </a:r>
          </a:p>
        </p:txBody>
      </p:sp>
      <p:graphicFrame>
        <p:nvGraphicFramePr>
          <p:cNvPr id="25606" name="Organization Chart 6"/>
          <p:cNvGraphicFramePr>
            <a:graphicFrameLocks/>
          </p:cNvGraphicFramePr>
          <p:nvPr>
            <p:ph idx="1"/>
          </p:nvPr>
        </p:nvGraphicFramePr>
        <p:xfrm>
          <a:off x="571500" y="1500188"/>
          <a:ext cx="8208963" cy="2274887"/>
        </p:xfrm>
        <a:graphic>
          <a:graphicData uri="http://schemas.openxmlformats.org/drawingml/2006/compatibility">
            <com:legacyDrawing xmlns:com="http://schemas.openxmlformats.org/drawingml/2006/compatibility" spid="_x0000_s25606"/>
          </a:graphicData>
        </a:graphic>
      </p:graphicFrame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642938" y="3929063"/>
            <a:ext cx="36385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CH</a:t>
            </a:r>
            <a:r>
              <a:rPr lang="en-US" sz="2400" baseline="-25000"/>
              <a:t>4</a:t>
            </a:r>
            <a:r>
              <a:rPr lang="en-US" sz="2400"/>
              <a:t> + 2O</a:t>
            </a:r>
            <a:r>
              <a:rPr lang="en-US" sz="2400" baseline="-25000"/>
              <a:t>2</a:t>
            </a:r>
            <a:r>
              <a:rPr lang="en-US" sz="2400"/>
              <a:t> = CO</a:t>
            </a:r>
            <a:r>
              <a:rPr lang="en-US" sz="2400" baseline="-25000"/>
              <a:t>2</a:t>
            </a:r>
            <a:r>
              <a:rPr lang="en-US" sz="2400"/>
              <a:t> + 2H</a:t>
            </a:r>
            <a:r>
              <a:rPr lang="en-US" sz="2400" baseline="-25000"/>
              <a:t>2</a:t>
            </a:r>
            <a:r>
              <a:rPr lang="en-US" sz="2400"/>
              <a:t>O</a:t>
            </a:r>
            <a:endParaRPr lang="ru-RU" sz="2400"/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5429250" y="4000500"/>
            <a:ext cx="2587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N</a:t>
            </a:r>
            <a:r>
              <a:rPr lang="en-US" sz="2400" baseline="-25000"/>
              <a:t>2</a:t>
            </a:r>
            <a:r>
              <a:rPr lang="en-US" sz="2400"/>
              <a:t> + 3H</a:t>
            </a:r>
            <a:r>
              <a:rPr lang="en-US" sz="2400" baseline="-25000"/>
              <a:t>2</a:t>
            </a:r>
            <a:r>
              <a:rPr lang="en-US" sz="2400"/>
              <a:t> </a:t>
            </a:r>
            <a:r>
              <a:rPr lang="en-US" sz="2400">
                <a:sym typeface="Euclid Extra" pitchFamily="18" charset="2"/>
              </a:rPr>
              <a:t></a:t>
            </a:r>
            <a:r>
              <a:rPr lang="en-US" sz="2400"/>
              <a:t> 2NH</a:t>
            </a:r>
            <a:r>
              <a:rPr lang="en-US" sz="2400" baseline="-25000"/>
              <a:t>3</a:t>
            </a:r>
            <a:endParaRPr lang="ru-RU" sz="2400"/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5357813" y="4492625"/>
            <a:ext cx="2822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2SO</a:t>
            </a:r>
            <a:r>
              <a:rPr lang="en-US" sz="2400" baseline="-25000"/>
              <a:t>2</a:t>
            </a:r>
            <a:r>
              <a:rPr lang="en-US" sz="2400"/>
              <a:t> + O</a:t>
            </a:r>
            <a:r>
              <a:rPr lang="en-US" sz="2400" baseline="-25000"/>
              <a:t>2</a:t>
            </a:r>
            <a:r>
              <a:rPr lang="en-US" sz="2400"/>
              <a:t> </a:t>
            </a:r>
            <a:r>
              <a:rPr lang="en-US" sz="2400">
                <a:sym typeface="Euclid Extra" pitchFamily="18" charset="2"/>
              </a:rPr>
              <a:t></a:t>
            </a:r>
            <a:r>
              <a:rPr lang="en-US" sz="2400"/>
              <a:t> 2SO</a:t>
            </a:r>
            <a:r>
              <a:rPr lang="en-US" sz="2400" baseline="-25000"/>
              <a:t>3</a:t>
            </a:r>
            <a:endParaRPr lang="ru-RU" sz="2400"/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5357813" y="4957763"/>
            <a:ext cx="27447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2NO + O</a:t>
            </a:r>
            <a:r>
              <a:rPr lang="en-US" sz="2400" baseline="-25000"/>
              <a:t>2</a:t>
            </a:r>
            <a:r>
              <a:rPr lang="en-US" sz="2400"/>
              <a:t> </a:t>
            </a:r>
            <a:r>
              <a:rPr lang="en-US" sz="2400">
                <a:sym typeface="Euclid Extra" pitchFamily="18" charset="2"/>
              </a:rPr>
              <a:t></a:t>
            </a:r>
            <a:r>
              <a:rPr lang="en-US" sz="2400"/>
              <a:t> 2NO</a:t>
            </a:r>
            <a:r>
              <a:rPr lang="en-US" sz="2400" baseline="-25000"/>
              <a:t>2</a:t>
            </a:r>
            <a:endParaRPr lang="ru-RU" sz="2400"/>
          </a:p>
        </p:txBody>
      </p:sp>
      <p:sp>
        <p:nvSpPr>
          <p:cNvPr id="25618" name="Text Box 19"/>
          <p:cNvSpPr txBox="1">
            <a:spLocks noChangeArrowheads="1"/>
          </p:cNvSpPr>
          <p:nvPr/>
        </p:nvSpPr>
        <p:spPr bwMode="auto">
          <a:xfrm>
            <a:off x="4075113" y="5429250"/>
            <a:ext cx="5068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Na</a:t>
            </a:r>
            <a:r>
              <a:rPr lang="en-US" sz="2400" baseline="-25000"/>
              <a:t>2</a:t>
            </a:r>
            <a:r>
              <a:rPr lang="en-US" sz="2400"/>
              <a:t>CO</a:t>
            </a:r>
            <a:r>
              <a:rPr lang="en-US" sz="2400" baseline="-25000"/>
              <a:t>3</a:t>
            </a:r>
            <a:r>
              <a:rPr lang="en-US" sz="2400"/>
              <a:t> + H</a:t>
            </a:r>
            <a:r>
              <a:rPr lang="en-US" sz="2400" baseline="-25000"/>
              <a:t>2</a:t>
            </a:r>
            <a:r>
              <a:rPr lang="en-US" sz="2400"/>
              <a:t>O </a:t>
            </a:r>
            <a:r>
              <a:rPr lang="en-US" sz="2400">
                <a:sym typeface="Euclid Extra" pitchFamily="18" charset="2"/>
              </a:rPr>
              <a:t></a:t>
            </a:r>
            <a:r>
              <a:rPr lang="en-US" sz="2400"/>
              <a:t> NaHCO</a:t>
            </a:r>
            <a:r>
              <a:rPr lang="en-US" sz="2400" baseline="-25000"/>
              <a:t>3</a:t>
            </a:r>
            <a:r>
              <a:rPr lang="en-US" sz="2400"/>
              <a:t> + NaOH</a:t>
            </a:r>
            <a:endParaRPr lang="ru-RU" sz="2400"/>
          </a:p>
        </p:txBody>
      </p:sp>
      <p:sp>
        <p:nvSpPr>
          <p:cNvPr id="25619" name="Text Box 21"/>
          <p:cNvSpPr txBox="1">
            <a:spLocks noChangeArrowheads="1"/>
          </p:cNvSpPr>
          <p:nvPr/>
        </p:nvSpPr>
        <p:spPr bwMode="auto">
          <a:xfrm>
            <a:off x="6715125" y="4357688"/>
            <a:ext cx="6651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ym typeface="Symbol" pitchFamily="18" charset="2"/>
              </a:rPr>
              <a:t>t, </a:t>
            </a:r>
            <a:r>
              <a:rPr lang="ru-RU" sz="1600">
                <a:latin typeface="Times New Roman" pitchFamily="18" charset="0"/>
                <a:sym typeface="Symbol" pitchFamily="18" charset="2"/>
              </a:rPr>
              <a:t>кат.</a:t>
            </a:r>
          </a:p>
        </p:txBody>
      </p:sp>
      <p:sp>
        <p:nvSpPr>
          <p:cNvPr id="25620" name="Text Box 23"/>
          <p:cNvSpPr txBox="1">
            <a:spLocks noChangeArrowheads="1"/>
          </p:cNvSpPr>
          <p:nvPr/>
        </p:nvSpPr>
        <p:spPr bwMode="auto">
          <a:xfrm>
            <a:off x="715963" y="4433888"/>
            <a:ext cx="34369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Zn + 2HCl = ZnCl</a:t>
            </a:r>
            <a:r>
              <a:rPr lang="en-US" sz="2400" baseline="-25000"/>
              <a:t>2</a:t>
            </a:r>
            <a:r>
              <a:rPr lang="en-US" sz="2400"/>
              <a:t> + H</a:t>
            </a:r>
            <a:r>
              <a:rPr lang="en-US" sz="2400" baseline="-25000"/>
              <a:t>2 </a:t>
            </a:r>
            <a:r>
              <a:rPr lang="en-US" sz="2400"/>
              <a:t>⁭</a:t>
            </a:r>
          </a:p>
        </p:txBody>
      </p:sp>
      <p:sp>
        <p:nvSpPr>
          <p:cNvPr id="25621" name="Text Box 20"/>
          <p:cNvSpPr txBox="1">
            <a:spLocks noChangeArrowheads="1"/>
          </p:cNvSpPr>
          <p:nvPr/>
        </p:nvSpPr>
        <p:spPr bwMode="auto">
          <a:xfrm>
            <a:off x="6643688" y="3857625"/>
            <a:ext cx="6651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ym typeface="Symbol" pitchFamily="18" charset="2"/>
              </a:rPr>
              <a:t>t, </a:t>
            </a:r>
            <a:r>
              <a:rPr lang="ru-RU" sz="1600">
                <a:latin typeface="Times New Roman" pitchFamily="18" charset="0"/>
                <a:sym typeface="Symbol" pitchFamily="18" charset="2"/>
              </a:rPr>
              <a:t>кат.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3DB845AE-BCC8-4B2F-BEAF-6C4425187685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Во всех обратимых реакциях скорость прямой реакции уменьшается, скорость обратной реакции возрастает до тех пор, пока обе скорости не станут равными и не установится состояние равновесия.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BA9C7176-5B29-4333-9859-0EC573FA4C5F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63" y="785813"/>
            <a:ext cx="4786312" cy="4525962"/>
          </a:xfrm>
        </p:spPr>
        <p:txBody>
          <a:bodyPr/>
          <a:lstStyle/>
          <a:p>
            <a:pPr eaLnBrk="1" hangingPunct="1"/>
            <a:r>
              <a:rPr lang="ru-RU" sz="2400" smtClean="0"/>
              <a:t>Химическое равновесие носит динамический характер. Например, в приведенной реакции HI постоянно образуется и расходуется. Если добавить в такую равновесную смесь радиоактивный йод, то он быстро распределяется между молекулами I2 и HI. Это говорит о постоянном переходе атомов йода из исходного вещества в продукт реакции и обратно</a:t>
            </a:r>
            <a:r>
              <a:rPr lang="ru-RU" smtClean="0"/>
              <a:t>.</a:t>
            </a:r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572132" y="1142984"/>
            <a:ext cx="3000396" cy="4357718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35325CD4-476B-4134-AACD-1B6FAA12DDFD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Понятие химического равновесия</a:t>
            </a:r>
          </a:p>
        </p:txBody>
      </p:sp>
      <p:pic>
        <p:nvPicPr>
          <p:cNvPr id="4101" name="Picture 5" descr="equlibr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700213"/>
            <a:ext cx="3960813" cy="3522662"/>
          </a:xfrm>
        </p:spPr>
      </p:pic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786314" y="4214818"/>
            <a:ext cx="3857652" cy="1333698"/>
          </a:xfrm>
          <a:prstGeom prst="rect">
            <a:avLst/>
          </a:prstGeom>
          <a:solidFill>
            <a:srgbClr val="FFFFC9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  <a:bevelB w="165100" prst="coolSlant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i="1" dirty="0">
                <a:latin typeface="Palatino Linotype" pitchFamily="18" charset="0"/>
                <a:cs typeface="+mn-cs"/>
              </a:rPr>
              <a:t>v</a:t>
            </a:r>
            <a:r>
              <a:rPr lang="ru-RU" sz="4000" baseline="-25000" dirty="0" err="1">
                <a:cs typeface="+mn-cs"/>
              </a:rPr>
              <a:t>пр</a:t>
            </a:r>
            <a:r>
              <a:rPr lang="en-US" sz="4000" dirty="0">
                <a:cs typeface="+mn-cs"/>
              </a:rPr>
              <a:t> = </a:t>
            </a:r>
            <a:r>
              <a:rPr lang="en-US" sz="4000" i="1" dirty="0">
                <a:latin typeface="Palatino Linotype" pitchFamily="18" charset="0"/>
                <a:cs typeface="+mn-cs"/>
              </a:rPr>
              <a:t>v</a:t>
            </a:r>
            <a:r>
              <a:rPr lang="ru-RU" sz="4000" baseline="-25000" dirty="0" err="1">
                <a:cs typeface="+mn-cs"/>
              </a:rPr>
              <a:t>обр</a:t>
            </a:r>
            <a:endParaRPr lang="ru-RU" sz="4000" baseline="-25000" dirty="0">
              <a:cs typeface="+mn-cs"/>
            </a:endParaRPr>
          </a:p>
          <a:p>
            <a:pPr algn="ctr">
              <a:defRPr/>
            </a:pPr>
            <a:r>
              <a:rPr lang="ru-RU" sz="4000" u="sng" baseline="-25000" dirty="0">
                <a:latin typeface="Times New Roman" pitchFamily="18" charset="0"/>
                <a:cs typeface="Times New Roman" pitchFamily="18" charset="0"/>
              </a:rPr>
              <a:t>Состояние равновесия</a:t>
            </a:r>
          </a:p>
          <a:p>
            <a:pPr algn="ctr">
              <a:defRPr/>
            </a:pPr>
            <a:endParaRPr lang="ru-RU" sz="1400" dirty="0">
              <a:cs typeface="+mn-cs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929188" y="2428875"/>
            <a:ext cx="35020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latin typeface="Palatino Linotype" pitchFamily="18" charset="0"/>
              </a:rPr>
              <a:t>v</a:t>
            </a:r>
            <a:r>
              <a:rPr lang="ru-RU" sz="3200" baseline="-25000">
                <a:latin typeface="Times New Roman" pitchFamily="18" charset="0"/>
              </a:rPr>
              <a:t>пр</a:t>
            </a:r>
            <a:r>
              <a:rPr lang="ru-RU" sz="3200">
                <a:latin typeface="Times New Roman" pitchFamily="18" charset="0"/>
              </a:rPr>
              <a:t> = </a:t>
            </a:r>
            <a:r>
              <a:rPr lang="en-US" sz="3200" i="1">
                <a:latin typeface="Times New Roman" pitchFamily="18" charset="0"/>
              </a:rPr>
              <a:t>k</a:t>
            </a:r>
            <a:r>
              <a:rPr lang="ru-RU" sz="3200" i="1" baseline="-25000">
                <a:latin typeface="Times New Roman" pitchFamily="18" charset="0"/>
              </a:rPr>
              <a:t>пр</a:t>
            </a:r>
            <a:r>
              <a:rPr lang="en-US" sz="3200" i="1">
                <a:latin typeface="Times New Roman" pitchFamily="18" charset="0"/>
                <a:sym typeface="Euclid Symbol" pitchFamily="18" charset="2"/>
              </a:rPr>
              <a:t></a:t>
            </a:r>
            <a:r>
              <a:rPr lang="en-US" sz="3200" i="1">
                <a:latin typeface="Times New Roman" pitchFamily="18" charset="0"/>
              </a:rPr>
              <a:t>c</a:t>
            </a:r>
            <a:r>
              <a:rPr lang="en-US" sz="3200" i="1" baseline="30000">
                <a:latin typeface="Times New Roman" pitchFamily="18" charset="0"/>
              </a:rPr>
              <a:t>a</a:t>
            </a:r>
            <a:r>
              <a:rPr lang="en-US" sz="3200">
                <a:latin typeface="Times New Roman" pitchFamily="18" charset="0"/>
              </a:rPr>
              <a:t>(A)</a:t>
            </a:r>
            <a:r>
              <a:rPr lang="en-US" sz="3200">
                <a:latin typeface="Times New Roman" pitchFamily="18" charset="0"/>
                <a:sym typeface="Euclid Symbol" pitchFamily="18" charset="2"/>
              </a:rPr>
              <a:t></a:t>
            </a:r>
            <a:r>
              <a:rPr lang="en-US" sz="3200" i="1">
                <a:latin typeface="Times New Roman" pitchFamily="18" charset="0"/>
              </a:rPr>
              <a:t>c</a:t>
            </a:r>
            <a:r>
              <a:rPr lang="en-US" sz="3200" i="1" baseline="30000">
                <a:latin typeface="Times New Roman" pitchFamily="18" charset="0"/>
              </a:rPr>
              <a:t>b</a:t>
            </a:r>
            <a:r>
              <a:rPr lang="en-US" sz="3200">
                <a:latin typeface="Times New Roman" pitchFamily="18" charset="0"/>
              </a:rPr>
              <a:t>(B)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929188" y="3143250"/>
            <a:ext cx="27924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latin typeface="Palatino Linotype" pitchFamily="18" charset="0"/>
              </a:rPr>
              <a:t>v</a:t>
            </a:r>
            <a:r>
              <a:rPr lang="ru-RU" sz="3200" baseline="-25000">
                <a:latin typeface="Times New Roman" pitchFamily="18" charset="0"/>
              </a:rPr>
              <a:t>обр</a:t>
            </a:r>
            <a:r>
              <a:rPr lang="ru-RU" sz="3200">
                <a:latin typeface="Times New Roman" pitchFamily="18" charset="0"/>
              </a:rPr>
              <a:t> = </a:t>
            </a:r>
            <a:r>
              <a:rPr lang="en-US" sz="3200" i="1">
                <a:latin typeface="Times New Roman" pitchFamily="18" charset="0"/>
              </a:rPr>
              <a:t>k</a:t>
            </a:r>
            <a:r>
              <a:rPr lang="ru-RU" sz="3200" i="1" baseline="-25000">
                <a:latin typeface="Times New Roman" pitchFamily="18" charset="0"/>
              </a:rPr>
              <a:t>обр</a:t>
            </a:r>
            <a:r>
              <a:rPr lang="en-US" sz="3200" i="1">
                <a:latin typeface="Times New Roman" pitchFamily="18" charset="0"/>
                <a:sym typeface="Euclid Symbol" pitchFamily="18" charset="2"/>
              </a:rPr>
              <a:t></a:t>
            </a:r>
            <a:r>
              <a:rPr lang="en-US" sz="3200" i="1">
                <a:latin typeface="Times New Roman" pitchFamily="18" charset="0"/>
              </a:rPr>
              <a:t>c</a:t>
            </a:r>
            <a:r>
              <a:rPr lang="ru-RU" sz="3200" i="1" baseline="30000">
                <a:latin typeface="Times New Roman" pitchFamily="18" charset="0"/>
              </a:rPr>
              <a:t>с</a:t>
            </a:r>
            <a:r>
              <a:rPr lang="en-US" sz="3200">
                <a:latin typeface="Times New Roman" pitchFamily="18" charset="0"/>
              </a:rPr>
              <a:t>(</a:t>
            </a:r>
            <a:r>
              <a:rPr lang="ru-RU" sz="3200">
                <a:latin typeface="Times New Roman" pitchFamily="18" charset="0"/>
              </a:rPr>
              <a:t>С</a:t>
            </a:r>
            <a:r>
              <a:rPr lang="en-US" sz="3200">
                <a:latin typeface="Times New Roman" pitchFamily="18" charset="0"/>
              </a:rPr>
              <a:t>)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929188" y="1571625"/>
            <a:ext cx="3357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i="1">
                <a:latin typeface="Times New Roman" pitchFamily="18" charset="0"/>
              </a:rPr>
              <a:t>a</a:t>
            </a:r>
            <a:r>
              <a:rPr lang="en-US" sz="4000">
                <a:latin typeface="Times New Roman" pitchFamily="18" charset="0"/>
              </a:rPr>
              <a:t>A + </a:t>
            </a:r>
            <a:r>
              <a:rPr lang="en-US" sz="4000" i="1">
                <a:latin typeface="Times New Roman" pitchFamily="18" charset="0"/>
              </a:rPr>
              <a:t>b</a:t>
            </a:r>
            <a:r>
              <a:rPr lang="en-US" sz="4000">
                <a:latin typeface="Times New Roman" pitchFamily="18" charset="0"/>
              </a:rPr>
              <a:t>B </a:t>
            </a:r>
            <a:r>
              <a:rPr lang="en-US" sz="4000">
                <a:latin typeface="Times New Roman" pitchFamily="18" charset="0"/>
                <a:sym typeface="Euclid Extra" pitchFamily="18" charset="2"/>
              </a:rPr>
              <a:t> </a:t>
            </a:r>
            <a:r>
              <a:rPr lang="ru-RU" sz="4000" i="1">
                <a:latin typeface="Times New Roman" pitchFamily="18" charset="0"/>
                <a:sym typeface="Euclid Extra" pitchFamily="18" charset="2"/>
              </a:rPr>
              <a:t>с</a:t>
            </a:r>
            <a:r>
              <a:rPr lang="ru-RU" sz="4000">
                <a:latin typeface="Times New Roman" pitchFamily="18" charset="0"/>
                <a:sym typeface="Euclid Extra" pitchFamily="18" charset="2"/>
              </a:rPr>
              <a:t>С</a:t>
            </a:r>
            <a:endParaRPr lang="ru-RU" sz="4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98932F4C-E3B3-489D-ADF1-459584C6B73F}" type="slidenum">
              <a:rPr lang="ru-RU"/>
              <a:pPr>
                <a:defRPr/>
              </a:pPr>
              <a:t>9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Константа равновесия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88" y="1214438"/>
            <a:ext cx="7786687" cy="5143500"/>
          </a:xfrm>
        </p:spPr>
        <p:txBody>
          <a:bodyPr/>
          <a:lstStyle/>
          <a:p>
            <a:pPr eaLnBrk="1" hangingPunct="1"/>
            <a:r>
              <a:rPr lang="ru-RU" smtClean="0"/>
              <a:t> Важнейший параметр, характеризующий обратимую химическую реакцию – константа равновесия К. Если записать для рассмотренной обратимой реакции A + D  C + D условие равенства скоростей прямой и обратной реакции в состоянии равновесия – k1[A]равн[B]равн = k2[C]равн[D]равн, откуда [C]равн[D]равн/[A]равн[B]равн = k1/k2 = К, то величина К называется константой равновесия химической реакции.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604</Words>
  <Application>Microsoft PowerPoint</Application>
  <PresentationFormat>Экран (4:3)</PresentationFormat>
  <Paragraphs>80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0" baseType="lpstr">
      <vt:lpstr>Arial</vt:lpstr>
      <vt:lpstr>Calibri</vt:lpstr>
      <vt:lpstr>Bookman Old Style</vt:lpstr>
      <vt:lpstr>Euclid Extra</vt:lpstr>
      <vt:lpstr>Symbol</vt:lpstr>
      <vt:lpstr>Times New Roman</vt:lpstr>
      <vt:lpstr>Palatino Linotype</vt:lpstr>
      <vt:lpstr>Euclid Symbol</vt:lpstr>
      <vt:lpstr>Script MT Bold</vt:lpstr>
      <vt:lpstr>Оформление по умолчанию</vt:lpstr>
      <vt:lpstr>Химическое равновесие</vt:lpstr>
      <vt:lpstr>Слайд 2</vt:lpstr>
      <vt:lpstr>Химическое равновесие</vt:lpstr>
      <vt:lpstr>Слайд 4</vt:lpstr>
      <vt:lpstr>Классификация реакций по признаку обратимости</vt:lpstr>
      <vt:lpstr>Слайд 6</vt:lpstr>
      <vt:lpstr>Слайд 7</vt:lpstr>
      <vt:lpstr>Понятие химического равновесия</vt:lpstr>
      <vt:lpstr>Константа равновесия</vt:lpstr>
      <vt:lpstr>Слайд 10</vt:lpstr>
      <vt:lpstr>Равновесные концентрации</vt:lpstr>
      <vt:lpstr>Слайд 12</vt:lpstr>
      <vt:lpstr>Принцип  Ле Шателье</vt:lpstr>
      <vt:lpstr>Влияние изменения температуры</vt:lpstr>
      <vt:lpstr>Влияние изменения концентрации веществ</vt:lpstr>
      <vt:lpstr>Влияние изменения давления</vt:lpstr>
      <vt:lpstr>Слайд 17</vt:lpstr>
      <vt:lpstr>Слайд 18</vt:lpstr>
      <vt:lpstr>Слайд 19</vt:lpstr>
      <vt:lpstr>Слайд 20</vt:lpstr>
    </vt:vector>
  </TitlesOfParts>
  <Company>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Химическое равновесие</dc:title>
  <dc:creator>Lion</dc:creator>
  <cp:lastModifiedBy>Student</cp:lastModifiedBy>
  <cp:revision>42</cp:revision>
  <dcterms:created xsi:type="dcterms:W3CDTF">2006-03-03T16:52:54Z</dcterms:created>
  <dcterms:modified xsi:type="dcterms:W3CDTF">2013-05-02T10:34:19Z</dcterms:modified>
</cp:coreProperties>
</file>