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5"/>
  </p:notesMasterIdLst>
  <p:sldIdLst>
    <p:sldId id="256" r:id="rId2"/>
    <p:sldId id="268" r:id="rId3"/>
    <p:sldId id="271" r:id="rId4"/>
    <p:sldId id="265" r:id="rId5"/>
    <p:sldId id="258" r:id="rId6"/>
    <p:sldId id="263" r:id="rId7"/>
    <p:sldId id="264" r:id="rId8"/>
    <p:sldId id="261" r:id="rId9"/>
    <p:sldId id="281" r:id="rId10"/>
    <p:sldId id="280" r:id="rId11"/>
    <p:sldId id="279" r:id="rId12"/>
    <p:sldId id="278" r:id="rId13"/>
    <p:sldId id="277" r:id="rId14"/>
    <p:sldId id="276" r:id="rId15"/>
    <p:sldId id="272" r:id="rId16"/>
    <p:sldId id="275" r:id="rId17"/>
    <p:sldId id="267" r:id="rId18"/>
    <p:sldId id="260" r:id="rId19"/>
    <p:sldId id="274" r:id="rId20"/>
    <p:sldId id="273" r:id="rId21"/>
    <p:sldId id="266" r:id="rId22"/>
    <p:sldId id="270" r:id="rId23"/>
    <p:sldId id="269" r:id="rId24"/>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1711" autoAdjust="0"/>
  </p:normalViewPr>
  <p:slideViewPr>
    <p:cSldViewPr>
      <p:cViewPr varScale="1">
        <p:scale>
          <a:sx n="73" d="100"/>
          <a:sy n="73" d="100"/>
        </p:scale>
        <p:origin x="-42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4505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A8308094-0063-4EFE-BE15-86A3E156ACDF}" type="datetimeFigureOut">
              <a:rPr lang="ru-RU"/>
              <a:pPr/>
              <a:t>02.05.2013</a:t>
            </a:fld>
            <a:endParaRPr lang="ru-RU"/>
          </a:p>
        </p:txBody>
      </p:sp>
      <p:sp>
        <p:nvSpPr>
          <p:cNvPr id="45060"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45061"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5062"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45063"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45050F1-898C-4E8E-8622-6BEA9D521A1C}"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0EDFE5E0-F8C6-4785-AB28-C2A09051D430}" type="datetime1">
              <a:rPr lang="ru-RU"/>
              <a:pPr>
                <a:defRPr/>
              </a:pPr>
              <a:t>02.05.2013</a:t>
            </a:fld>
            <a:endParaRPr lang="ru-RU"/>
          </a:p>
        </p:txBody>
      </p:sp>
      <p:sp>
        <p:nvSpPr>
          <p:cNvPr id="6" name="Нижний колонтитул 1"/>
          <p:cNvSpPr>
            <a:spLocks noGrp="1"/>
          </p:cNvSpPr>
          <p:nvPr>
            <p:ph type="ftr" sz="quarter" idx="11"/>
          </p:nvPr>
        </p:nvSpPr>
        <p:spPr/>
        <p:txBody>
          <a:bodyPr/>
          <a:lstStyle>
            <a:lvl1pPr>
              <a:defRPr/>
            </a:lvl1pPr>
          </a:lstStyle>
          <a:p>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7C5503D0-1C19-4BF7-B596-9113A8D73B0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5DF20892-C80B-41B8-B603-CB4BD85BB18F}" type="datetime1">
              <a:rPr lang="ru-RU"/>
              <a:pPr>
                <a:defRPr/>
              </a:pPr>
              <a:t>02.05.2013</a:t>
            </a:fld>
            <a:endParaRPr lang="ru-RU"/>
          </a:p>
        </p:txBody>
      </p:sp>
      <p:sp>
        <p:nvSpPr>
          <p:cNvPr id="5" name="Нижний колонтитул 27"/>
          <p:cNvSpPr>
            <a:spLocks noGrp="1"/>
          </p:cNvSpPr>
          <p:nvPr>
            <p:ph type="ftr" sz="quarter" idx="11"/>
          </p:nvPr>
        </p:nvSpPr>
        <p:spPr/>
        <p:txBody>
          <a:bodyPr/>
          <a:lstStyle>
            <a:lvl1pPr>
              <a:defRPr/>
            </a:lvl1pPr>
          </a:lstStyle>
          <a:p>
            <a:endParaRPr lang="ru-RU"/>
          </a:p>
        </p:txBody>
      </p:sp>
      <p:sp>
        <p:nvSpPr>
          <p:cNvPr id="6" name="Номер слайда 4"/>
          <p:cNvSpPr>
            <a:spLocks noGrp="1"/>
          </p:cNvSpPr>
          <p:nvPr>
            <p:ph type="sldNum" sz="quarter" idx="12"/>
          </p:nvPr>
        </p:nvSpPr>
        <p:spPr/>
        <p:txBody>
          <a:bodyPr/>
          <a:lstStyle>
            <a:lvl1pPr>
              <a:defRPr/>
            </a:lvl1pPr>
          </a:lstStyle>
          <a:p>
            <a:pPr>
              <a:defRPr/>
            </a:pPr>
            <a:fld id="{C1905181-5E4C-4D94-A7D8-C27269F1442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B0825F20-5BAA-4D54-922C-FDA1AB33B4F0}" type="datetime1">
              <a:rPr lang="ru-RU"/>
              <a:pPr>
                <a:defRPr/>
              </a:pPr>
              <a:t>02.05.2013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09D43C34-CAC5-49AA-8F80-FB2EE6A377B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8FEC917F-AE60-48B3-9C9B-C9C2559B6031}" type="datetime1">
              <a:rPr lang="ru-RU"/>
              <a:pPr>
                <a:defRPr/>
              </a:pPr>
              <a:t>02.05.2013</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867EE44C-10B6-489C-A061-BB863CBBE90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887931D3-382B-4750-836D-5CEE842567E2}" type="datetime1">
              <a:rPr lang="ru-RU"/>
              <a:pPr>
                <a:defRPr/>
              </a:pPr>
              <a:t>02.05.2013</a:t>
            </a:fld>
            <a:endParaRPr lang="ru-RU"/>
          </a:p>
        </p:txBody>
      </p:sp>
      <p:sp>
        <p:nvSpPr>
          <p:cNvPr id="7" name="Нижний колонтитул 10"/>
          <p:cNvSpPr>
            <a:spLocks noGrp="1"/>
          </p:cNvSpPr>
          <p:nvPr>
            <p:ph type="ftr" sz="quarter" idx="11"/>
          </p:nvPr>
        </p:nvSpPr>
        <p:spPr/>
        <p:txBody>
          <a:bodyPr/>
          <a:lstStyle>
            <a:lvl1pPr>
              <a:defRPr/>
            </a:lvl1pPr>
          </a:lstStyle>
          <a:p>
            <a:endParaRPr lang="ru-RU"/>
          </a:p>
        </p:txBody>
      </p:sp>
      <p:sp>
        <p:nvSpPr>
          <p:cNvPr id="9" name="Номер слайда 15"/>
          <p:cNvSpPr>
            <a:spLocks noGrp="1"/>
          </p:cNvSpPr>
          <p:nvPr>
            <p:ph type="sldNum" sz="quarter" idx="12"/>
          </p:nvPr>
        </p:nvSpPr>
        <p:spPr/>
        <p:txBody>
          <a:bodyPr/>
          <a:lstStyle>
            <a:lvl1pPr>
              <a:defRPr/>
            </a:lvl1pPr>
          </a:lstStyle>
          <a:p>
            <a:pPr>
              <a:defRPr/>
            </a:pPr>
            <a:fld id="{07CFE448-A503-4729-9906-5E14605FA0B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E507A061-6433-4CF6-919E-ABFBA0A08697}" type="datetime1">
              <a:rPr lang="ru-RU"/>
              <a:pPr>
                <a:defRPr/>
              </a:pPr>
              <a:t>02.05.2013</a:t>
            </a:fld>
            <a:endParaRPr lang="ru-RU"/>
          </a:p>
        </p:txBody>
      </p:sp>
      <p:sp>
        <p:nvSpPr>
          <p:cNvPr id="6" name="Нижний колонтитул 27"/>
          <p:cNvSpPr>
            <a:spLocks noGrp="1"/>
          </p:cNvSpPr>
          <p:nvPr>
            <p:ph type="ftr" sz="quarter" idx="11"/>
          </p:nvPr>
        </p:nvSpPr>
        <p:spPr/>
        <p:txBody>
          <a:bodyPr/>
          <a:lstStyle>
            <a:lvl1pPr>
              <a:defRPr/>
            </a:lvl1pPr>
          </a:lstStyle>
          <a:p>
            <a:endParaRPr lang="ru-RU"/>
          </a:p>
        </p:txBody>
      </p:sp>
      <p:sp>
        <p:nvSpPr>
          <p:cNvPr id="7" name="Номер слайда 4"/>
          <p:cNvSpPr>
            <a:spLocks noGrp="1"/>
          </p:cNvSpPr>
          <p:nvPr>
            <p:ph type="sldNum" sz="quarter" idx="12"/>
          </p:nvPr>
        </p:nvSpPr>
        <p:spPr/>
        <p:txBody>
          <a:bodyPr/>
          <a:lstStyle>
            <a:lvl1pPr>
              <a:defRPr/>
            </a:lvl1pPr>
          </a:lstStyle>
          <a:p>
            <a:pPr>
              <a:defRPr/>
            </a:pPr>
            <a:fld id="{51542335-2B10-41EF-A2C8-B00864AF085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8532EFB4-CB3C-4124-9684-CDCBC4E09B6D}" type="datetime1">
              <a:rPr lang="ru-RU"/>
              <a:pPr>
                <a:defRPr/>
              </a:pPr>
              <a:t>02.05.2013</a:t>
            </a:fld>
            <a:endParaRPr lang="ru-RU"/>
          </a:p>
        </p:txBody>
      </p:sp>
      <p:sp>
        <p:nvSpPr>
          <p:cNvPr id="9" name="Нижний колонтитул 5"/>
          <p:cNvSpPr>
            <a:spLocks noGrp="1"/>
          </p:cNvSpPr>
          <p:nvPr>
            <p:ph type="ftr" sz="quarter" idx="11"/>
          </p:nvPr>
        </p:nvSpPr>
        <p:spPr/>
        <p:txBody>
          <a:bodyPr/>
          <a:lstStyle>
            <a:lvl1pPr>
              <a:defRPr/>
            </a:lvl1pPr>
          </a:lstStyle>
          <a:p>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25FB1582-D76E-4291-942B-847A9A3468F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284E32CB-A4D0-487E-861A-893B2E28E251}" type="datetime1">
              <a:rPr lang="ru-RU"/>
              <a:pPr>
                <a:defRPr/>
              </a:pPr>
              <a:t>02.05.2013</a:t>
            </a:fld>
            <a:endParaRPr lang="ru-RU"/>
          </a:p>
        </p:txBody>
      </p:sp>
      <p:sp>
        <p:nvSpPr>
          <p:cNvPr id="4" name="Нижний колонтитул 27"/>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pPr>
              <a:defRPr/>
            </a:pPr>
            <a:fld id="{59CAA9DD-9A3E-4756-A75B-8310A895920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8AE9D057-517A-423D-9EB0-1F43107DAAAF}" type="datetime1">
              <a:rPr lang="ru-RU"/>
              <a:pPr>
                <a:defRPr/>
              </a:pPr>
              <a:t>02.05.2013</a:t>
            </a:fld>
            <a:endParaRPr lang="ru-RU"/>
          </a:p>
        </p:txBody>
      </p:sp>
      <p:sp>
        <p:nvSpPr>
          <p:cNvPr id="3" name="Нижний колонтитул 23"/>
          <p:cNvSpPr>
            <a:spLocks noGrp="1"/>
          </p:cNvSpPr>
          <p:nvPr>
            <p:ph type="ftr" sz="quarter" idx="11"/>
          </p:nvPr>
        </p:nvSpPr>
        <p:spPr/>
        <p:txBody>
          <a:bodyPr/>
          <a:lstStyle>
            <a:lvl1pPr>
              <a:defRPr/>
            </a:lvl1pPr>
          </a:lstStyle>
          <a:p>
            <a:endParaRPr lang="ru-RU"/>
          </a:p>
        </p:txBody>
      </p:sp>
      <p:sp>
        <p:nvSpPr>
          <p:cNvPr id="4" name="Номер слайда 6"/>
          <p:cNvSpPr>
            <a:spLocks noGrp="1"/>
          </p:cNvSpPr>
          <p:nvPr>
            <p:ph type="sldNum" sz="quarter" idx="12"/>
          </p:nvPr>
        </p:nvSpPr>
        <p:spPr/>
        <p:txBody>
          <a:bodyPr/>
          <a:lstStyle>
            <a:lvl1pPr>
              <a:defRPr/>
            </a:lvl1pPr>
          </a:lstStyle>
          <a:p>
            <a:pPr>
              <a:defRPr/>
            </a:pPr>
            <a:fld id="{94D9B580-3229-425D-A35F-00F7079CEBB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AA169B79-4933-4EF2-A8E3-C7D5C1FAA843}" type="datetime1">
              <a:rPr lang="ru-RU"/>
              <a:pPr>
                <a:defRPr/>
              </a:pPr>
              <a:t>02.05.2013</a:t>
            </a:fld>
            <a:endParaRPr lang="ru-RU"/>
          </a:p>
        </p:txBody>
      </p:sp>
      <p:sp>
        <p:nvSpPr>
          <p:cNvPr id="7" name="Нижний колонтитул 28"/>
          <p:cNvSpPr>
            <a:spLocks noGrp="1"/>
          </p:cNvSpPr>
          <p:nvPr>
            <p:ph type="ftr" sz="quarter" idx="11"/>
          </p:nvPr>
        </p:nvSpPr>
        <p:spPr/>
        <p:txBody>
          <a:bodyPr/>
          <a:lstStyle>
            <a:lvl1pPr>
              <a:defRPr/>
            </a:lvl1pPr>
          </a:lstStyle>
          <a:p>
            <a:endParaRPr lang="ru-RU"/>
          </a:p>
        </p:txBody>
      </p:sp>
      <p:sp>
        <p:nvSpPr>
          <p:cNvPr id="8" name="Номер слайда 6"/>
          <p:cNvSpPr>
            <a:spLocks noGrp="1"/>
          </p:cNvSpPr>
          <p:nvPr>
            <p:ph type="sldNum" sz="quarter" idx="12"/>
          </p:nvPr>
        </p:nvSpPr>
        <p:spPr/>
        <p:txBody>
          <a:bodyPr/>
          <a:lstStyle>
            <a:lvl1pPr>
              <a:defRPr/>
            </a:lvl1pPr>
          </a:lstStyle>
          <a:p>
            <a:pPr>
              <a:defRPr/>
            </a:pPr>
            <a:fld id="{6D40DFAB-DCE7-4A01-B49E-6191FE2525D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054063C8-3A77-4986-BCEA-DB76A0E6EFF9}" type="datetime1">
              <a:rPr lang="ru-RU"/>
              <a:pPr>
                <a:defRPr/>
              </a:pPr>
              <a:t>02.05.2013</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30"/>
          <p:cNvSpPr>
            <a:spLocks noGrp="1"/>
          </p:cNvSpPr>
          <p:nvPr>
            <p:ph type="sldNum" sz="quarter" idx="12"/>
          </p:nvPr>
        </p:nvSpPr>
        <p:spPr/>
        <p:txBody>
          <a:bodyPr/>
          <a:lstStyle>
            <a:lvl1pPr>
              <a:defRPr/>
            </a:lvl1pPr>
          </a:lstStyle>
          <a:p>
            <a:pPr>
              <a:defRPr/>
            </a:pPr>
            <a:fld id="{357781D1-6C98-4FE2-9E78-16954282B7C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812D77FE-05BE-4707-8DE5-7F3538DE02EF}" type="datetime1">
              <a:rPr lang="ru-RU"/>
              <a:pPr>
                <a:defRPr/>
              </a:pPr>
              <a:t>02.05.2013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wrap="square" lIns="91440" tIns="45720" rIns="91440" bIns="45720" numCol="1" anchor="t" anchorCtr="0" compatLnSpc="1">
            <a:prstTxWarp prst="textNoShape">
              <a:avLst/>
            </a:prstTxWarp>
          </a:bodyPr>
          <a:lstStyle>
            <a:lvl1pPr algn="r">
              <a:defRPr sz="1200">
                <a:solidFill>
                  <a:srgbClr val="D38E27"/>
                </a:solidFill>
                <a:latin typeface="Franklin Gothic Book"/>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70498A0C-435D-4A95-BB64-71F6F0E30F0C}"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07" r:id="rId4"/>
    <p:sldLayoutId id="2147483711" r:id="rId5"/>
    <p:sldLayoutId id="2147483706" r:id="rId6"/>
    <p:sldLayoutId id="2147483712" r:id="rId7"/>
    <p:sldLayoutId id="2147483713" r:id="rId8"/>
    <p:sldLayoutId id="2147483714" r:id="rId9"/>
    <p:sldLayoutId id="2147483705" r:id="rId10"/>
    <p:sldLayoutId id="2147483715"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4"/>
          <p:cNvSpPr>
            <a:spLocks noGrp="1"/>
          </p:cNvSpPr>
          <p:nvPr>
            <p:ph type="sldNum" sz="quarter" idx="12"/>
          </p:nvPr>
        </p:nvSpPr>
        <p:spPr/>
        <p:txBody>
          <a:bodyPr/>
          <a:lstStyle/>
          <a:p>
            <a:pPr>
              <a:defRPr/>
            </a:pPr>
            <a:fld id="{B64F0F9E-241B-44B4-9FBC-9C84CD0AE521}" type="slidenum">
              <a:rPr lang="ru-RU"/>
              <a:pPr>
                <a:defRPr/>
              </a:pPr>
              <a:t>1</a:t>
            </a:fld>
            <a:endParaRPr lang="ru-RU"/>
          </a:p>
        </p:txBody>
      </p:sp>
      <p:sp>
        <p:nvSpPr>
          <p:cNvPr id="2" name="Заголовок 1"/>
          <p:cNvSpPr>
            <a:spLocks noGrp="1"/>
          </p:cNvSpPr>
          <p:nvPr>
            <p:ph type="ctrTitle"/>
          </p:nvPr>
        </p:nvSpPr>
        <p:spPr>
          <a:xfrm>
            <a:off x="1428728" y="1285860"/>
            <a:ext cx="6480048" cy="2301240"/>
          </a:xfrm>
        </p:spPr>
        <p:txBody>
          <a:bodyPr/>
          <a:lstStyle/>
          <a:p>
            <a:pPr eaLnBrk="1" fontAlgn="auto" hangingPunct="1">
              <a:spcAft>
                <a:spcPts val="0"/>
              </a:spcAft>
              <a:defRPr/>
            </a:pPr>
            <a:r>
              <a:rPr lang="ru-RU" dirty="0" smtClean="0"/>
              <a:t>Комплексные соединения.</a:t>
            </a:r>
            <a:endParaRPr lang="ru-RU" dirty="0"/>
          </a:p>
        </p:txBody>
      </p:sp>
      <p:sp>
        <p:nvSpPr>
          <p:cNvPr id="3" name="Подзаголовок 2"/>
          <p:cNvSpPr>
            <a:spLocks noGrp="1"/>
          </p:cNvSpPr>
          <p:nvPr>
            <p:ph type="subTitle" idx="1"/>
          </p:nvPr>
        </p:nvSpPr>
        <p:spPr>
          <a:xfrm>
            <a:off x="1357313" y="2143125"/>
            <a:ext cx="7407275" cy="3008313"/>
          </a:xfrm>
        </p:spPr>
        <p:txBody>
          <a:bodyPr>
            <a:normAutofit fontScale="92500" lnSpcReduction="10000"/>
          </a:bodyPr>
          <a:lstStyle/>
          <a:p>
            <a:pPr marL="541782" indent="-514350" eaLnBrk="1" fontAlgn="auto" hangingPunct="1">
              <a:spcAft>
                <a:spcPts val="0"/>
              </a:spcAft>
              <a:buFont typeface="Wingdings 2"/>
              <a:buAutoNum type="arabicPeriod"/>
              <a:defRPr/>
            </a:pPr>
            <a:r>
              <a:rPr lang="ru-RU" dirty="0" smtClean="0"/>
              <a:t>Основные определения.</a:t>
            </a:r>
          </a:p>
          <a:p>
            <a:pPr marL="541782" indent="-514350" eaLnBrk="1" fontAlgn="auto" hangingPunct="1">
              <a:spcAft>
                <a:spcPts val="0"/>
              </a:spcAft>
              <a:buFont typeface="Wingdings 2"/>
              <a:buAutoNum type="arabicPeriod"/>
              <a:defRPr/>
            </a:pPr>
            <a:r>
              <a:rPr lang="ru-RU" dirty="0" smtClean="0"/>
              <a:t>История.</a:t>
            </a:r>
          </a:p>
          <a:p>
            <a:pPr marL="541782" indent="-514350" eaLnBrk="1" fontAlgn="auto" hangingPunct="1">
              <a:spcAft>
                <a:spcPts val="0"/>
              </a:spcAft>
              <a:buFont typeface="Wingdings 2"/>
              <a:buAutoNum type="arabicPeriod"/>
              <a:defRPr/>
            </a:pPr>
            <a:r>
              <a:rPr lang="ru-RU" dirty="0" smtClean="0"/>
              <a:t>Классификация комплексных соединений.</a:t>
            </a:r>
          </a:p>
          <a:p>
            <a:pPr marL="541782" indent="-514350" eaLnBrk="1" fontAlgn="auto" hangingPunct="1">
              <a:spcAft>
                <a:spcPts val="0"/>
              </a:spcAft>
              <a:buFont typeface="Wingdings 2"/>
              <a:buAutoNum type="arabicPeriod"/>
              <a:defRPr/>
            </a:pPr>
            <a:r>
              <a:rPr lang="ru-RU" dirty="0" smtClean="0"/>
              <a:t>Основы номенклатуры комплексных соединений.</a:t>
            </a:r>
          </a:p>
          <a:p>
            <a:pPr marL="541782" indent="-514350" eaLnBrk="1" fontAlgn="auto" hangingPunct="1">
              <a:spcAft>
                <a:spcPts val="0"/>
              </a:spcAft>
              <a:buFont typeface="Wingdings 2"/>
              <a:buAutoNum type="arabicPeriod"/>
              <a:defRPr/>
            </a:pPr>
            <a:r>
              <a:rPr lang="ru-RU" dirty="0" smtClean="0"/>
              <a:t>Химическая связь в комплексных соединениях и их строение.</a:t>
            </a:r>
          </a:p>
          <a:p>
            <a:pPr marL="541782" indent="-514350" eaLnBrk="1" fontAlgn="auto" hangingPunct="1">
              <a:spcAft>
                <a:spcPts val="0"/>
              </a:spcAft>
              <a:buFont typeface="Wingdings 2"/>
              <a:buAutoNum type="arabicPeriod"/>
              <a:defRPr/>
            </a:pPr>
            <a:r>
              <a:rPr lang="ru-RU" dirty="0" smtClean="0"/>
              <a:t>Химические свойства комплексных соединений.</a:t>
            </a:r>
          </a:p>
          <a:p>
            <a:pPr marL="541782" indent="-514350" eaLnBrk="1" fontAlgn="auto" hangingPunct="1">
              <a:spcAft>
                <a:spcPts val="0"/>
              </a:spcAft>
              <a:buFont typeface="Wingdings 2"/>
              <a:buAutoNum type="arabicPeriod"/>
              <a:defRPr/>
            </a:pPr>
            <a:r>
              <a:rPr lang="ru-RU" dirty="0" smtClean="0"/>
              <a:t>Изомерия комплексных соединений.</a:t>
            </a:r>
            <a:endParaRPr lang="ru-RU"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64656605-36C7-4F85-9181-7C43014034DE}" type="slidenum">
              <a:rPr lang="ru-RU"/>
              <a:pPr>
                <a:defRPr/>
              </a:pPr>
              <a:t>10</a:t>
            </a:fld>
            <a:endParaRPr lang="ru-RU"/>
          </a:p>
        </p:txBody>
      </p:sp>
      <p:sp>
        <p:nvSpPr>
          <p:cNvPr id="3" name="Содержимое 2"/>
          <p:cNvSpPr>
            <a:spLocks noGrp="1"/>
          </p:cNvSpPr>
          <p:nvPr>
            <p:ph sz="half" idx="1"/>
          </p:nvPr>
        </p:nvSpPr>
        <p:spPr>
          <a:xfrm>
            <a:off x="428625" y="2000250"/>
            <a:ext cx="4191000" cy="2643188"/>
          </a:xfrm>
        </p:spPr>
        <p:txBody>
          <a:bodyPr>
            <a:normAutofit fontScale="77500" lnSpcReduction="20000"/>
          </a:bodyPr>
          <a:lstStyle/>
          <a:p>
            <a:pPr eaLnBrk="1" fontAlgn="auto" hangingPunct="1">
              <a:spcAft>
                <a:spcPts val="0"/>
              </a:spcAft>
              <a:buFont typeface="Wingdings 2"/>
              <a:buChar char=""/>
              <a:defRPr/>
            </a:pPr>
            <a:r>
              <a:rPr lang="ru-RU" dirty="0" smtClean="0"/>
              <a:t>По типу </a:t>
            </a:r>
            <a:r>
              <a:rPr lang="ru-RU" dirty="0" err="1" smtClean="0"/>
              <a:t>лигандов</a:t>
            </a:r>
            <a:r>
              <a:rPr lang="ru-RU" dirty="0" smtClean="0"/>
              <a:t> комплексные частицы делятся на:</a:t>
            </a:r>
          </a:p>
          <a:p>
            <a:pPr eaLnBrk="1" fontAlgn="auto" hangingPunct="1">
              <a:spcAft>
                <a:spcPts val="0"/>
              </a:spcAft>
              <a:buFont typeface="Wingdings 2"/>
              <a:buChar char=""/>
              <a:defRPr/>
            </a:pPr>
            <a:r>
              <a:rPr lang="ru-RU" dirty="0" smtClean="0"/>
              <a:t>1) </a:t>
            </a:r>
            <a:r>
              <a:rPr lang="ru-RU" b="1" dirty="0" err="1" smtClean="0"/>
              <a:t>Аквакомплексы</a:t>
            </a:r>
            <a:r>
              <a:rPr lang="ru-RU" dirty="0" smtClean="0"/>
              <a:t>, то есть комплексные частицы, в которых в качестве </a:t>
            </a:r>
            <a:r>
              <a:rPr lang="ru-RU" dirty="0" err="1" smtClean="0"/>
              <a:t>лигандов</a:t>
            </a:r>
            <a:r>
              <a:rPr lang="ru-RU" dirty="0" smtClean="0"/>
              <a:t> присутствуют молекулы воды. </a:t>
            </a:r>
            <a:endParaRPr lang="ru-RU" dirty="0"/>
          </a:p>
        </p:txBody>
      </p:sp>
      <p:pic>
        <p:nvPicPr>
          <p:cNvPr id="7170" name="Picture 2"/>
          <p:cNvPicPr>
            <a:picLocks noGrp="1" noChangeAspect="1" noChangeArrowheads="1"/>
          </p:cNvPicPr>
          <p:nvPr>
            <p:ph sz="half" idx="2"/>
          </p:nvPr>
        </p:nvPicPr>
        <p:blipFill>
          <a:blip r:embed="rId2" cstate="print"/>
          <a:srcRect/>
          <a:stretch>
            <a:fillRect/>
          </a:stretch>
        </p:blipFill>
        <p:spPr>
          <a:xfrm>
            <a:off x="4714876" y="1428736"/>
            <a:ext cx="4057856" cy="4143404"/>
          </a:xfrm>
          <a:effectLst>
            <a:softEdge rad="112500"/>
          </a:effectLst>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D87451FB-CC6D-4ABB-B331-B688759D61C7}" type="slidenum">
              <a:rPr lang="ru-RU"/>
              <a:pPr>
                <a:defRPr/>
              </a:pPr>
              <a:t>11</a:t>
            </a:fld>
            <a:endParaRPr lang="ru-RU"/>
          </a:p>
        </p:txBody>
      </p:sp>
      <p:sp>
        <p:nvSpPr>
          <p:cNvPr id="3" name="Содержимое 2"/>
          <p:cNvSpPr>
            <a:spLocks noGrp="1"/>
          </p:cNvSpPr>
          <p:nvPr>
            <p:ph sz="half" idx="1"/>
          </p:nvPr>
        </p:nvSpPr>
        <p:spPr>
          <a:xfrm>
            <a:off x="500063" y="1214438"/>
            <a:ext cx="8267700" cy="2571750"/>
          </a:xfrm>
        </p:spPr>
        <p:txBody>
          <a:bodyPr>
            <a:normAutofit fontScale="70000" lnSpcReduction="20000"/>
          </a:bodyPr>
          <a:lstStyle/>
          <a:p>
            <a:pPr eaLnBrk="1" fontAlgn="auto" hangingPunct="1">
              <a:spcAft>
                <a:spcPts val="0"/>
              </a:spcAft>
              <a:buFont typeface="Wingdings 2"/>
              <a:buChar char=""/>
              <a:defRPr/>
            </a:pPr>
            <a:r>
              <a:rPr lang="ru-RU" dirty="0" smtClean="0"/>
              <a:t>2) </a:t>
            </a:r>
            <a:r>
              <a:rPr lang="ru-RU" b="1" dirty="0" err="1" smtClean="0"/>
              <a:t>Гидроксокомплексы</a:t>
            </a:r>
            <a:r>
              <a:rPr lang="ru-RU" dirty="0" smtClean="0"/>
              <a:t>, то есть комплексные частицы, в которых в качестве </a:t>
            </a:r>
            <a:r>
              <a:rPr lang="ru-RU" dirty="0" err="1" smtClean="0"/>
              <a:t>лигандов</a:t>
            </a:r>
            <a:r>
              <a:rPr lang="ru-RU" dirty="0" smtClean="0"/>
              <a:t> присутствуют гидроксильные группы, которые до вхождения в состав комплексной частицы были </a:t>
            </a:r>
            <a:r>
              <a:rPr lang="ru-RU" dirty="0" err="1" smtClean="0"/>
              <a:t>гидроксид-ионами</a:t>
            </a:r>
            <a:r>
              <a:rPr lang="ru-RU" dirty="0" smtClean="0"/>
              <a:t>, например: [</a:t>
            </a:r>
            <a:r>
              <a:rPr lang="ru-RU" dirty="0" err="1" smtClean="0"/>
              <a:t>Zn</a:t>
            </a:r>
            <a:r>
              <a:rPr lang="ru-RU" dirty="0" smtClean="0"/>
              <a:t>(OH)4]2, [</a:t>
            </a:r>
            <a:r>
              <a:rPr lang="ru-RU" dirty="0" err="1" smtClean="0"/>
              <a:t>Cr</a:t>
            </a:r>
            <a:r>
              <a:rPr lang="ru-RU" dirty="0" smtClean="0"/>
              <a:t>(OH)6]3, [</a:t>
            </a:r>
            <a:r>
              <a:rPr lang="ru-RU" dirty="0" err="1" smtClean="0"/>
              <a:t>Pb</a:t>
            </a:r>
            <a:r>
              <a:rPr lang="ru-RU" dirty="0" smtClean="0"/>
              <a:t>(OH)3].</a:t>
            </a:r>
          </a:p>
          <a:p>
            <a:pPr eaLnBrk="1" fontAlgn="auto" hangingPunct="1">
              <a:spcAft>
                <a:spcPts val="0"/>
              </a:spcAft>
              <a:buFont typeface="Wingdings 2"/>
              <a:buChar char=""/>
              <a:defRPr/>
            </a:pPr>
            <a:r>
              <a:rPr lang="ru-RU" dirty="0" smtClean="0"/>
              <a:t>3) </a:t>
            </a:r>
            <a:r>
              <a:rPr lang="ru-RU" b="1" dirty="0" smtClean="0"/>
              <a:t>Аммиакаты</a:t>
            </a:r>
            <a:r>
              <a:rPr lang="ru-RU" dirty="0" smtClean="0"/>
              <a:t>, то есть комплексные частицы, в которых в качестве </a:t>
            </a:r>
            <a:r>
              <a:rPr lang="ru-RU" dirty="0" err="1" smtClean="0"/>
              <a:t>лигандов</a:t>
            </a:r>
            <a:r>
              <a:rPr lang="ru-RU" dirty="0" smtClean="0"/>
              <a:t> присутствуют группы NH3 (до образования комплексной частицы – молекулы аммиака), например: [</a:t>
            </a:r>
            <a:r>
              <a:rPr lang="ru-RU" dirty="0" err="1" smtClean="0"/>
              <a:t>Cu</a:t>
            </a:r>
            <a:r>
              <a:rPr lang="ru-RU" dirty="0" smtClean="0"/>
              <a:t>(NH3)4]2, [</a:t>
            </a:r>
            <a:r>
              <a:rPr lang="ru-RU" dirty="0" err="1" smtClean="0"/>
              <a:t>Ag</a:t>
            </a:r>
            <a:r>
              <a:rPr lang="ru-RU" dirty="0" smtClean="0"/>
              <a:t>(NH3)2], [</a:t>
            </a:r>
            <a:r>
              <a:rPr lang="ru-RU" dirty="0" err="1" smtClean="0"/>
              <a:t>Co</a:t>
            </a:r>
            <a:r>
              <a:rPr lang="ru-RU" dirty="0" smtClean="0"/>
              <a:t>(NH3)6]3.</a:t>
            </a:r>
          </a:p>
        </p:txBody>
      </p:sp>
      <p:pic>
        <p:nvPicPr>
          <p:cNvPr id="5" name="Picture 2"/>
          <p:cNvPicPr>
            <a:picLocks noGrp="1" noChangeAspect="1" noChangeArrowheads="1"/>
          </p:cNvPicPr>
          <p:nvPr>
            <p:ph sz="half" idx="2"/>
          </p:nvPr>
        </p:nvPicPr>
        <p:blipFill>
          <a:blip r:embed="rId2" cstate="print"/>
          <a:srcRect/>
          <a:stretch>
            <a:fillRect/>
          </a:stretch>
        </p:blipFill>
        <p:spPr>
          <a:xfrm>
            <a:off x="2214546" y="3786190"/>
            <a:ext cx="4857784" cy="2714644"/>
          </a:xfrm>
          <a:effectLst>
            <a:softEdge rad="112500"/>
          </a:effectLst>
        </p:spPr>
      </p:pic>
    </p:spTree>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2D6F2072-860E-44AB-89DC-9CEFB60AB173}" type="slidenum">
              <a:rPr lang="ru-RU"/>
              <a:pPr>
                <a:defRPr/>
              </a:pPr>
              <a:t>12</a:t>
            </a:fld>
            <a:endParaRPr lang="ru-RU"/>
          </a:p>
        </p:txBody>
      </p:sp>
      <p:sp>
        <p:nvSpPr>
          <p:cNvPr id="3" name="Содержимое 2"/>
          <p:cNvSpPr>
            <a:spLocks noGrp="1"/>
          </p:cNvSpPr>
          <p:nvPr>
            <p:ph sz="half" idx="1"/>
          </p:nvPr>
        </p:nvSpPr>
        <p:spPr>
          <a:xfrm>
            <a:off x="357188" y="1714500"/>
            <a:ext cx="4191000" cy="4143375"/>
          </a:xfrm>
        </p:spPr>
        <p:txBody>
          <a:bodyPr>
            <a:normAutofit fontScale="70000" lnSpcReduction="20000"/>
          </a:bodyPr>
          <a:lstStyle/>
          <a:p>
            <a:pPr eaLnBrk="1" fontAlgn="auto" hangingPunct="1">
              <a:spcAft>
                <a:spcPts val="0"/>
              </a:spcAft>
              <a:buFont typeface="Wingdings 2"/>
              <a:buChar char=""/>
              <a:defRPr/>
            </a:pPr>
            <a:r>
              <a:rPr lang="ru-RU" dirty="0" smtClean="0"/>
              <a:t>4) </a:t>
            </a:r>
            <a:r>
              <a:rPr lang="ru-RU" b="1" dirty="0" err="1" smtClean="0"/>
              <a:t>Ацидокомплексы</a:t>
            </a:r>
            <a:r>
              <a:rPr lang="ru-RU" dirty="0" smtClean="0"/>
              <a:t>, то есть комплексные частицы, в которых в качестве </a:t>
            </a:r>
            <a:r>
              <a:rPr lang="ru-RU" dirty="0" err="1" smtClean="0"/>
              <a:t>лигандов</a:t>
            </a:r>
            <a:r>
              <a:rPr lang="ru-RU" dirty="0" smtClean="0"/>
              <a:t> присутствуют кислотные остатки как </a:t>
            </a:r>
            <a:r>
              <a:rPr lang="ru-RU" dirty="0" err="1" smtClean="0"/>
              <a:t>бескислородных</a:t>
            </a:r>
            <a:r>
              <a:rPr lang="ru-RU" dirty="0" smtClean="0"/>
              <a:t>, так и кислородсодержащих.</a:t>
            </a:r>
          </a:p>
          <a:p>
            <a:pPr eaLnBrk="1" fontAlgn="auto" hangingPunct="1">
              <a:spcAft>
                <a:spcPts val="0"/>
              </a:spcAft>
              <a:buFont typeface="Wingdings 2"/>
              <a:buChar char=""/>
              <a:defRPr/>
            </a:pPr>
            <a:r>
              <a:rPr lang="ru-RU" dirty="0" smtClean="0"/>
              <a:t>5) Комплексы, в которых </a:t>
            </a:r>
            <a:r>
              <a:rPr lang="ru-RU" dirty="0" err="1" smtClean="0"/>
              <a:t>лигандами</a:t>
            </a:r>
            <a:r>
              <a:rPr lang="ru-RU" dirty="0" smtClean="0"/>
              <a:t> являются атомы водорода, делятся на две совершенно разные группы: </a:t>
            </a:r>
            <a:r>
              <a:rPr lang="ru-RU" dirty="0" err="1" smtClean="0"/>
              <a:t>гидридные</a:t>
            </a:r>
            <a:r>
              <a:rPr lang="ru-RU" dirty="0" smtClean="0"/>
              <a:t> комплексы и комплексы, входящие в состав </a:t>
            </a:r>
            <a:r>
              <a:rPr lang="ru-RU" dirty="0" err="1" smtClean="0"/>
              <a:t>ониевых</a:t>
            </a:r>
            <a:r>
              <a:rPr lang="ru-RU" dirty="0" smtClean="0"/>
              <a:t> соединений. </a:t>
            </a:r>
          </a:p>
        </p:txBody>
      </p:sp>
      <p:pic>
        <p:nvPicPr>
          <p:cNvPr id="8194" name="Picture 2"/>
          <p:cNvPicPr>
            <a:picLocks noGrp="1" noChangeAspect="1" noChangeArrowheads="1"/>
          </p:cNvPicPr>
          <p:nvPr>
            <p:ph sz="half" idx="2"/>
          </p:nvPr>
        </p:nvPicPr>
        <p:blipFill>
          <a:blip r:embed="rId2" cstate="print"/>
          <a:srcRect/>
          <a:stretch>
            <a:fillRect/>
          </a:stretch>
        </p:blipFill>
        <p:spPr>
          <a:xfrm>
            <a:off x="4714876" y="1428736"/>
            <a:ext cx="4000528" cy="4143404"/>
          </a:xfrm>
          <a:effectLst>
            <a:softEdge rad="112500"/>
          </a:effectLst>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5005D241-611B-4C7F-A098-952BAD3ED898}" type="slidenum">
              <a:rPr lang="ru-RU"/>
              <a:pPr>
                <a:defRPr/>
              </a:pPr>
              <a:t>13</a:t>
            </a:fld>
            <a:endParaRPr lang="ru-RU"/>
          </a:p>
        </p:txBody>
      </p:sp>
      <p:sp>
        <p:nvSpPr>
          <p:cNvPr id="3" name="Содержимое 2"/>
          <p:cNvSpPr>
            <a:spLocks noGrp="1"/>
          </p:cNvSpPr>
          <p:nvPr>
            <p:ph sz="half" idx="1"/>
          </p:nvPr>
        </p:nvSpPr>
        <p:spPr>
          <a:xfrm>
            <a:off x="357188" y="1500188"/>
            <a:ext cx="4191000" cy="3857625"/>
          </a:xfrm>
        </p:spPr>
        <p:txBody>
          <a:bodyPr>
            <a:normAutofit fontScale="77500" lnSpcReduction="20000"/>
          </a:bodyPr>
          <a:lstStyle/>
          <a:p>
            <a:pPr eaLnBrk="1" fontAlgn="auto" hangingPunct="1">
              <a:spcAft>
                <a:spcPts val="0"/>
              </a:spcAft>
              <a:buFont typeface="Wingdings 2"/>
              <a:buChar char=""/>
              <a:defRPr/>
            </a:pPr>
            <a:r>
              <a:rPr lang="ru-RU" dirty="0" smtClean="0"/>
              <a:t>6</a:t>
            </a:r>
            <a:r>
              <a:rPr lang="ru-RU" b="1" dirty="0" smtClean="0"/>
              <a:t>) Карбонильные комплексы </a:t>
            </a:r>
            <a:r>
              <a:rPr lang="ru-RU" dirty="0" smtClean="0"/>
              <a:t>– </a:t>
            </a:r>
            <a:r>
              <a:rPr lang="ru-RU" dirty="0" err="1" smtClean="0"/>
              <a:t>комплексы</a:t>
            </a:r>
            <a:r>
              <a:rPr lang="ru-RU" dirty="0" smtClean="0"/>
              <a:t>, в которых в качестве </a:t>
            </a:r>
            <a:r>
              <a:rPr lang="ru-RU" dirty="0" err="1" smtClean="0"/>
              <a:t>лигандов</a:t>
            </a:r>
            <a:r>
              <a:rPr lang="ru-RU" dirty="0" smtClean="0"/>
              <a:t> присутствуют группы CO (до образования комплекса – молекулы </a:t>
            </a:r>
            <a:r>
              <a:rPr lang="ru-RU" dirty="0" err="1" smtClean="0"/>
              <a:t>монооксида</a:t>
            </a:r>
            <a:r>
              <a:rPr lang="ru-RU" dirty="0" smtClean="0"/>
              <a:t> углерода), например: [</a:t>
            </a:r>
            <a:r>
              <a:rPr lang="ru-RU" dirty="0" err="1" smtClean="0"/>
              <a:t>Cr</a:t>
            </a:r>
            <a:r>
              <a:rPr lang="ru-RU" dirty="0" smtClean="0"/>
              <a:t>(CO)6], [</a:t>
            </a:r>
            <a:r>
              <a:rPr lang="ru-RU" dirty="0" err="1" smtClean="0"/>
              <a:t>Fe</a:t>
            </a:r>
            <a:r>
              <a:rPr lang="ru-RU" dirty="0" smtClean="0"/>
              <a:t>(CO)5], [</a:t>
            </a:r>
            <a:r>
              <a:rPr lang="ru-RU" dirty="0" err="1" smtClean="0"/>
              <a:t>Ni</a:t>
            </a:r>
            <a:r>
              <a:rPr lang="ru-RU" dirty="0" smtClean="0"/>
              <a:t>(CO)4] и др.</a:t>
            </a:r>
          </a:p>
          <a:p>
            <a:pPr eaLnBrk="1" fontAlgn="auto" hangingPunct="1">
              <a:spcAft>
                <a:spcPts val="0"/>
              </a:spcAft>
              <a:buFont typeface="Wingdings 2"/>
              <a:buChar char=""/>
              <a:defRPr/>
            </a:pPr>
            <a:endParaRPr lang="ru-RU" dirty="0" smtClean="0"/>
          </a:p>
          <a:p>
            <a:pPr eaLnBrk="1" fontAlgn="auto" hangingPunct="1">
              <a:spcAft>
                <a:spcPts val="0"/>
              </a:spcAft>
              <a:buFont typeface="Wingdings 2"/>
              <a:buChar char=""/>
              <a:defRPr/>
            </a:pPr>
            <a:r>
              <a:rPr lang="ru-RU" dirty="0" smtClean="0"/>
              <a:t>7) </a:t>
            </a:r>
            <a:r>
              <a:rPr lang="ru-RU" b="1" dirty="0" err="1" smtClean="0"/>
              <a:t>Анионгалогенатные</a:t>
            </a:r>
            <a:r>
              <a:rPr lang="ru-RU" b="1" dirty="0" smtClean="0"/>
              <a:t> комплексы </a:t>
            </a:r>
            <a:r>
              <a:rPr lang="ru-RU" dirty="0" smtClean="0"/>
              <a:t>– </a:t>
            </a:r>
            <a:r>
              <a:rPr lang="ru-RU" dirty="0" err="1" smtClean="0"/>
              <a:t>комплексы</a:t>
            </a:r>
            <a:r>
              <a:rPr lang="ru-RU" dirty="0" smtClean="0"/>
              <a:t> типа.</a:t>
            </a:r>
          </a:p>
        </p:txBody>
      </p:sp>
      <p:pic>
        <p:nvPicPr>
          <p:cNvPr id="9218" name="Picture 2"/>
          <p:cNvPicPr>
            <a:picLocks noGrp="1" noChangeAspect="1" noChangeArrowheads="1"/>
          </p:cNvPicPr>
          <p:nvPr>
            <p:ph sz="half" idx="2"/>
          </p:nvPr>
        </p:nvPicPr>
        <p:blipFill>
          <a:blip r:embed="rId2" cstate="print"/>
          <a:srcRect/>
          <a:stretch>
            <a:fillRect/>
          </a:stretch>
        </p:blipFill>
        <p:spPr>
          <a:xfrm>
            <a:off x="4643438" y="1357298"/>
            <a:ext cx="4071966" cy="4429156"/>
          </a:xfrm>
          <a:effectLst>
            <a:softEdge rad="112500"/>
          </a:effectLst>
        </p:spPr>
      </p:pic>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CA603D40-6F8F-4D4C-B4FA-9597596E7623}" type="slidenum">
              <a:rPr lang="ru-RU"/>
              <a:pPr>
                <a:defRPr/>
              </a:pPr>
              <a:t>14</a:t>
            </a:fld>
            <a:endParaRPr lang="ru-RU"/>
          </a:p>
        </p:txBody>
      </p:sp>
      <p:sp>
        <p:nvSpPr>
          <p:cNvPr id="2" name="Заголовок 1"/>
          <p:cNvSpPr>
            <a:spLocks noGrp="1"/>
          </p:cNvSpPr>
          <p:nvPr>
            <p:ph type="title"/>
          </p:nvPr>
        </p:nvSpPr>
        <p:spPr>
          <a:xfrm>
            <a:off x="457200" y="214290"/>
            <a:ext cx="8686800" cy="841248"/>
          </a:xfrm>
        </p:spPr>
        <p:txBody>
          <a:bodyPr>
            <a:normAutofit fontScale="90000"/>
          </a:bodyPr>
          <a:lstStyle/>
          <a:p>
            <a:pPr eaLnBrk="1" fontAlgn="auto" hangingPunct="1">
              <a:spcAft>
                <a:spcPts val="0"/>
              </a:spcAft>
              <a:defRPr/>
            </a:pPr>
            <a:r>
              <a:rPr lang="ru-RU" dirty="0" smtClean="0"/>
              <a:t>Основы номенклатуры комплексных соединений.</a:t>
            </a:r>
            <a:endParaRPr lang="ru-RU" dirty="0"/>
          </a:p>
        </p:txBody>
      </p:sp>
      <p:sp>
        <p:nvSpPr>
          <p:cNvPr id="3" name="Содержимое 2"/>
          <p:cNvSpPr>
            <a:spLocks noGrp="1"/>
          </p:cNvSpPr>
          <p:nvPr>
            <p:ph sz="half" idx="1"/>
          </p:nvPr>
        </p:nvSpPr>
        <p:spPr>
          <a:xfrm>
            <a:off x="428625" y="1357313"/>
            <a:ext cx="8267700" cy="2471737"/>
          </a:xfrm>
        </p:spPr>
        <p:txBody>
          <a:bodyPr>
            <a:normAutofit fontScale="62500" lnSpcReduction="20000"/>
          </a:bodyPr>
          <a:lstStyle/>
          <a:p>
            <a:pPr eaLnBrk="1" fontAlgn="auto" hangingPunct="1">
              <a:spcAft>
                <a:spcPts val="0"/>
              </a:spcAft>
              <a:buFont typeface="Wingdings 2"/>
              <a:buChar char=""/>
              <a:defRPr/>
            </a:pPr>
            <a:r>
              <a:rPr lang="ru-RU" dirty="0" smtClean="0"/>
              <a:t>Формула комплексного соединения составляется также, как и формула любого ионного вещества: на первом месте записывается формула катиона, на втором – аниона.</a:t>
            </a:r>
          </a:p>
          <a:p>
            <a:pPr eaLnBrk="1" fontAlgn="auto" hangingPunct="1">
              <a:spcAft>
                <a:spcPts val="0"/>
              </a:spcAft>
              <a:buFont typeface="Wingdings 2"/>
              <a:buChar char=""/>
              <a:defRPr/>
            </a:pPr>
            <a:r>
              <a:rPr lang="ru-RU" dirty="0" smtClean="0"/>
              <a:t>Формула комплексной частицы записывается в квадратных скобках в следующей последовательности: на первом месте ставится символ элемента-комплексообразователя, далее – формулы </a:t>
            </a:r>
            <a:r>
              <a:rPr lang="ru-RU" dirty="0" err="1" smtClean="0"/>
              <a:t>лигандов</a:t>
            </a:r>
            <a:r>
              <a:rPr lang="ru-RU" dirty="0" smtClean="0"/>
              <a:t>, бывших до образования комплекса катионами, затем – формулы </a:t>
            </a:r>
            <a:r>
              <a:rPr lang="ru-RU" dirty="0" err="1" smtClean="0"/>
              <a:t>лигандов</a:t>
            </a:r>
            <a:r>
              <a:rPr lang="ru-RU" dirty="0" smtClean="0"/>
              <a:t>, бывших до образования комплекса нейтральными молекулами, и после них – формулы </a:t>
            </a:r>
            <a:r>
              <a:rPr lang="ru-RU" dirty="0" err="1" smtClean="0"/>
              <a:t>лигандов</a:t>
            </a:r>
            <a:r>
              <a:rPr lang="ru-RU" dirty="0" smtClean="0"/>
              <a:t>, бывших до образования комплекса анионами.</a:t>
            </a:r>
          </a:p>
          <a:p>
            <a:pPr eaLnBrk="1" fontAlgn="auto" hangingPunct="1">
              <a:spcAft>
                <a:spcPts val="0"/>
              </a:spcAft>
              <a:buFont typeface="Wingdings 2"/>
              <a:buChar char=""/>
              <a:defRPr/>
            </a:pPr>
            <a:endParaRPr lang="ru-RU" dirty="0" smtClean="0"/>
          </a:p>
        </p:txBody>
      </p:sp>
      <p:pic>
        <p:nvPicPr>
          <p:cNvPr id="14339" name="Picture 3"/>
          <p:cNvPicPr>
            <a:picLocks noChangeAspect="1" noChangeArrowheads="1"/>
          </p:cNvPicPr>
          <p:nvPr/>
        </p:nvPicPr>
        <p:blipFill>
          <a:blip r:embed="rId2" cstate="print"/>
          <a:srcRect/>
          <a:stretch>
            <a:fillRect/>
          </a:stretch>
        </p:blipFill>
        <p:spPr bwMode="auto">
          <a:xfrm>
            <a:off x="2071670" y="3643314"/>
            <a:ext cx="5286412" cy="3000396"/>
          </a:xfrm>
          <a:prstGeom prst="rect">
            <a:avLst/>
          </a:prstGeom>
          <a:ln>
            <a:noFill/>
          </a:ln>
          <a:effectLst>
            <a:softEdge rad="112500"/>
          </a:effectLst>
        </p:spPr>
      </p:pic>
    </p:spTree>
  </p:cSld>
  <p:clrMapOvr>
    <a:masterClrMapping/>
  </p:clrMapOvr>
  <p:transition>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371036F4-9023-42AE-AD09-5287BF998AD3}" type="slidenum">
              <a:rPr lang="ru-RU"/>
              <a:pPr>
                <a:defRPr/>
              </a:pPr>
              <a:t>15</a:t>
            </a:fld>
            <a:endParaRPr lang="ru-RU"/>
          </a:p>
        </p:txBody>
      </p:sp>
      <p:sp>
        <p:nvSpPr>
          <p:cNvPr id="6" name="Содержимое 5"/>
          <p:cNvSpPr>
            <a:spLocks noGrp="1"/>
          </p:cNvSpPr>
          <p:nvPr>
            <p:ph sz="half" idx="1"/>
          </p:nvPr>
        </p:nvSpPr>
        <p:spPr>
          <a:xfrm>
            <a:off x="714375" y="1214438"/>
            <a:ext cx="7500938" cy="2000250"/>
          </a:xfrm>
        </p:spPr>
        <p:txBody>
          <a:bodyPr>
            <a:normAutofit fontScale="70000" lnSpcReduction="20000"/>
          </a:bodyPr>
          <a:lstStyle/>
          <a:p>
            <a:pPr eaLnBrk="1" fontAlgn="auto" hangingPunct="1">
              <a:spcAft>
                <a:spcPts val="0"/>
              </a:spcAft>
              <a:buFont typeface="Wingdings 2"/>
              <a:buChar char=""/>
              <a:defRPr/>
            </a:pPr>
            <a:endParaRPr lang="ru-RU" dirty="0" smtClean="0"/>
          </a:p>
          <a:p>
            <a:pPr eaLnBrk="1" fontAlgn="auto" hangingPunct="1">
              <a:spcAft>
                <a:spcPts val="0"/>
              </a:spcAft>
              <a:buFont typeface="Wingdings 2"/>
              <a:buChar char=""/>
              <a:defRPr/>
            </a:pPr>
            <a:r>
              <a:rPr lang="ru-RU" dirty="0" smtClean="0"/>
              <a:t>В название комплексной частицы входит название комплексообразователя и названия </a:t>
            </a:r>
            <a:r>
              <a:rPr lang="ru-RU" dirty="0" err="1" smtClean="0"/>
              <a:t>лигандов</a:t>
            </a:r>
            <a:r>
              <a:rPr lang="ru-RU" dirty="0" smtClean="0"/>
              <a:t> (название записывается в соответствии с формулой, но справа налево). Для комплексообразователей в катионах используются русские названия элементов, а в анионах – латинские.</a:t>
            </a:r>
            <a:endParaRPr lang="ru-RU" dirty="0"/>
          </a:p>
        </p:txBody>
      </p:sp>
      <p:pic>
        <p:nvPicPr>
          <p:cNvPr id="15363" name="Picture 3"/>
          <p:cNvPicPr>
            <a:picLocks noGrp="1" noChangeAspect="1" noChangeArrowheads="1"/>
          </p:cNvPicPr>
          <p:nvPr>
            <p:ph sz="half" idx="2"/>
          </p:nvPr>
        </p:nvPicPr>
        <p:blipFill>
          <a:blip r:embed="rId2" cstate="print"/>
          <a:srcRect/>
          <a:stretch>
            <a:fillRect/>
          </a:stretch>
        </p:blipFill>
        <p:spPr>
          <a:xfrm>
            <a:off x="1857356" y="3357562"/>
            <a:ext cx="5572164" cy="2571768"/>
          </a:xfrm>
          <a:effectLst>
            <a:softEdge rad="112500"/>
          </a:effectLst>
        </p:spPr>
      </p:pic>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81840CB2-AE6F-4CDE-9A8F-126B7F693FFC}" type="slidenum">
              <a:rPr lang="ru-RU"/>
              <a:pPr>
                <a:defRPr/>
              </a:pPr>
              <a:t>16</a:t>
            </a:fld>
            <a:endParaRPr lang="ru-RU"/>
          </a:p>
        </p:txBody>
      </p:sp>
      <p:sp>
        <p:nvSpPr>
          <p:cNvPr id="2" name="Заголовок 1"/>
          <p:cNvSpPr>
            <a:spLocks noGrp="1"/>
          </p:cNvSpPr>
          <p:nvPr>
            <p:ph type="title"/>
          </p:nvPr>
        </p:nvSpPr>
        <p:spPr>
          <a:xfrm>
            <a:off x="457200" y="214290"/>
            <a:ext cx="8686800" cy="841248"/>
          </a:xfrm>
        </p:spPr>
        <p:txBody>
          <a:bodyPr>
            <a:normAutofit fontScale="90000"/>
          </a:bodyPr>
          <a:lstStyle/>
          <a:p>
            <a:pPr eaLnBrk="1" fontAlgn="auto" hangingPunct="1">
              <a:spcAft>
                <a:spcPts val="0"/>
              </a:spcAft>
              <a:defRPr/>
            </a:pPr>
            <a:r>
              <a:rPr lang="ru-RU" dirty="0" smtClean="0"/>
              <a:t>Химическая связь в комплексных соединениях и их строение.</a:t>
            </a:r>
            <a:endParaRPr lang="ru-RU" dirty="0"/>
          </a:p>
        </p:txBody>
      </p:sp>
      <p:sp>
        <p:nvSpPr>
          <p:cNvPr id="3" name="Содержимое 2"/>
          <p:cNvSpPr>
            <a:spLocks noGrp="1"/>
          </p:cNvSpPr>
          <p:nvPr>
            <p:ph sz="half" idx="1"/>
          </p:nvPr>
        </p:nvSpPr>
        <p:spPr>
          <a:xfrm>
            <a:off x="357188" y="1285875"/>
            <a:ext cx="7839075" cy="3043238"/>
          </a:xfrm>
        </p:spPr>
        <p:txBody>
          <a:bodyPr>
            <a:normAutofit fontScale="70000" lnSpcReduction="20000"/>
          </a:bodyPr>
          <a:lstStyle/>
          <a:p>
            <a:pPr eaLnBrk="1" fontAlgn="auto" hangingPunct="1">
              <a:spcAft>
                <a:spcPts val="0"/>
              </a:spcAft>
              <a:buFont typeface="Wingdings 2"/>
              <a:buNone/>
              <a:defRPr/>
            </a:pPr>
            <a:endParaRPr lang="ru-RU" dirty="0" smtClean="0"/>
          </a:p>
          <a:p>
            <a:pPr eaLnBrk="1" fontAlgn="auto" hangingPunct="1">
              <a:spcAft>
                <a:spcPts val="0"/>
              </a:spcAft>
              <a:buFont typeface="Wingdings 2"/>
              <a:buChar char=""/>
              <a:defRPr/>
            </a:pPr>
            <a:r>
              <a:rPr lang="ru-RU" dirty="0" smtClean="0"/>
              <a:t>В большинстве комплексных частиц между центральным атомом и </a:t>
            </a:r>
            <a:r>
              <a:rPr lang="ru-RU" dirty="0" err="1" smtClean="0"/>
              <a:t>лигандами</a:t>
            </a:r>
            <a:r>
              <a:rPr lang="ru-RU" dirty="0" smtClean="0"/>
              <a:t> связи ковалентные. Все они или их часть образованы по донорно-акцепторному механизму (как следствие – с изменением формальных зарядов). В наименее прочных комплексах (например, в </a:t>
            </a:r>
            <a:r>
              <a:rPr lang="ru-RU" dirty="0" err="1" smtClean="0"/>
              <a:t>аквакомплексах</a:t>
            </a:r>
            <a:r>
              <a:rPr lang="ru-RU" dirty="0" smtClean="0"/>
              <a:t> щелочных и щелочноземельных элементов, а также аммония) </a:t>
            </a:r>
            <a:r>
              <a:rPr lang="ru-RU" dirty="0" err="1" smtClean="0"/>
              <a:t>лиганды</a:t>
            </a:r>
            <a:r>
              <a:rPr lang="ru-RU" dirty="0" smtClean="0"/>
              <a:t> удерживаются электростатическим притяжением. Связь в комплексных частицах часто называют донорно-акцепторной или </a:t>
            </a:r>
            <a:r>
              <a:rPr lang="ru-RU" b="1" dirty="0" smtClean="0"/>
              <a:t>координационной связью.</a:t>
            </a:r>
            <a:endParaRPr lang="ru-RU" b="1" dirty="0"/>
          </a:p>
        </p:txBody>
      </p:sp>
      <p:pic>
        <p:nvPicPr>
          <p:cNvPr id="10242" name="Picture 2"/>
          <p:cNvPicPr>
            <a:picLocks noGrp="1" noChangeAspect="1" noChangeArrowheads="1"/>
          </p:cNvPicPr>
          <p:nvPr>
            <p:ph sz="half" idx="2"/>
          </p:nvPr>
        </p:nvPicPr>
        <p:blipFill>
          <a:blip r:embed="rId2" cstate="print"/>
          <a:srcRect/>
          <a:stretch>
            <a:fillRect/>
          </a:stretch>
        </p:blipFill>
        <p:spPr>
          <a:xfrm>
            <a:off x="2214546" y="4214818"/>
            <a:ext cx="4857784" cy="2214568"/>
          </a:xfrm>
          <a:effectLst>
            <a:softEdge rad="112500"/>
          </a:effectLst>
        </p:spPr>
      </p:pic>
    </p:spTree>
  </p:cSld>
  <p:clrMapOvr>
    <a:masterClrMapping/>
  </p:clrMapOvr>
  <p:transition>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8A57F171-A56C-4E05-B35C-15A98BDD74F2}" type="slidenum">
              <a:rPr lang="ru-RU"/>
              <a:pPr>
                <a:defRPr/>
              </a:pPr>
              <a:t>17</a:t>
            </a:fld>
            <a:endParaRPr lang="ru-RU"/>
          </a:p>
        </p:txBody>
      </p:sp>
      <p:sp>
        <p:nvSpPr>
          <p:cNvPr id="3" name="Содержимое 2"/>
          <p:cNvSpPr>
            <a:spLocks noGrp="1"/>
          </p:cNvSpPr>
          <p:nvPr>
            <p:ph sz="half" idx="1"/>
          </p:nvPr>
        </p:nvSpPr>
        <p:spPr>
          <a:xfrm>
            <a:off x="357188" y="357188"/>
            <a:ext cx="8482012" cy="4000500"/>
          </a:xfrm>
        </p:spPr>
        <p:txBody>
          <a:bodyPr>
            <a:normAutofit fontScale="70000" lnSpcReduction="20000"/>
          </a:bodyPr>
          <a:lstStyle/>
          <a:p>
            <a:pPr eaLnBrk="1" fontAlgn="auto" hangingPunct="1">
              <a:spcAft>
                <a:spcPts val="0"/>
              </a:spcAft>
              <a:buFont typeface="Wingdings 2"/>
              <a:buChar char=""/>
              <a:defRPr/>
            </a:pPr>
            <a:r>
              <a:rPr lang="ru-RU" dirty="0" smtClean="0"/>
              <a:t>Магнитные свойства комплекса указывают на наличие </a:t>
            </a:r>
            <a:r>
              <a:rPr lang="ru-RU" dirty="0" err="1" smtClean="0"/>
              <a:t>неспаренных</a:t>
            </a:r>
            <a:r>
              <a:rPr lang="ru-RU" dirty="0" smtClean="0"/>
              <a:t> электронов.</a:t>
            </a:r>
          </a:p>
          <a:p>
            <a:pPr eaLnBrk="1" fontAlgn="auto" hangingPunct="1">
              <a:spcAft>
                <a:spcPts val="0"/>
              </a:spcAft>
              <a:buFont typeface="Wingdings 2"/>
              <a:buChar char=""/>
              <a:defRPr/>
            </a:pPr>
            <a:endParaRPr lang="ru-RU" dirty="0" smtClean="0"/>
          </a:p>
          <a:p>
            <a:pPr eaLnBrk="1" fontAlgn="auto" hangingPunct="1">
              <a:spcAft>
                <a:spcPts val="0"/>
              </a:spcAft>
              <a:buFont typeface="Wingdings 2"/>
              <a:buChar char=""/>
              <a:defRPr/>
            </a:pPr>
            <a:r>
              <a:rPr lang="ru-RU" dirty="0" smtClean="0"/>
              <a:t>Если FeCl2 растворять в растворе, содержащем </a:t>
            </a:r>
            <a:r>
              <a:rPr lang="ru-RU" dirty="0" err="1" smtClean="0"/>
              <a:t>цианид-ионы</a:t>
            </a:r>
            <a:r>
              <a:rPr lang="ru-RU" dirty="0" smtClean="0"/>
              <a:t>, то протекает реакция</a:t>
            </a:r>
          </a:p>
          <a:p>
            <a:pPr eaLnBrk="1" fontAlgn="auto" hangingPunct="1">
              <a:spcAft>
                <a:spcPts val="0"/>
              </a:spcAft>
              <a:buFont typeface="Wingdings 2"/>
              <a:buChar char=""/>
              <a:defRPr/>
            </a:pPr>
            <a:r>
              <a:rPr lang="ru-RU" dirty="0" smtClean="0"/>
              <a:t>FeCl2кр + 6CN = [</a:t>
            </a:r>
            <a:r>
              <a:rPr lang="ru-RU" dirty="0" err="1" smtClean="0"/>
              <a:t>Fe</a:t>
            </a:r>
            <a:r>
              <a:rPr lang="ru-RU" dirty="0" smtClean="0"/>
              <a:t>(CN)6]4 + 2Cl .</a:t>
            </a:r>
          </a:p>
          <a:p>
            <a:pPr eaLnBrk="1" fontAlgn="auto" hangingPunct="1">
              <a:spcAft>
                <a:spcPts val="0"/>
              </a:spcAft>
              <a:buFont typeface="Wingdings 2"/>
              <a:buChar char=""/>
              <a:defRPr/>
            </a:pPr>
            <a:r>
              <a:rPr lang="ru-RU" dirty="0" smtClean="0"/>
              <a:t>Тот же комплекс получается и при добавлении к раствору FeCl2 раствора цианида калия KCN:</a:t>
            </a:r>
          </a:p>
          <a:p>
            <a:pPr eaLnBrk="1" fontAlgn="auto" hangingPunct="1">
              <a:spcAft>
                <a:spcPts val="0"/>
              </a:spcAft>
              <a:buFont typeface="Wingdings 2"/>
              <a:buChar char=""/>
              <a:defRPr/>
            </a:pPr>
            <a:r>
              <a:rPr lang="ru-RU" dirty="0" smtClean="0"/>
              <a:t>[</a:t>
            </a:r>
            <a:r>
              <a:rPr lang="ru-RU" dirty="0" err="1" smtClean="0"/>
              <a:t>Fe</a:t>
            </a:r>
            <a:r>
              <a:rPr lang="ru-RU" dirty="0" smtClean="0"/>
              <a:t>(H2O)6]2 + 6CN = [</a:t>
            </a:r>
            <a:r>
              <a:rPr lang="ru-RU" dirty="0" err="1" smtClean="0"/>
              <a:t>Fe</a:t>
            </a:r>
            <a:r>
              <a:rPr lang="ru-RU" dirty="0" smtClean="0"/>
              <a:t>(CN)6]4 + 6H2O .</a:t>
            </a:r>
          </a:p>
          <a:p>
            <a:pPr eaLnBrk="1" fontAlgn="auto" hangingPunct="1">
              <a:spcAft>
                <a:spcPts val="0"/>
              </a:spcAft>
              <a:buFont typeface="Wingdings 2"/>
              <a:buChar char=""/>
              <a:defRPr/>
            </a:pPr>
            <a:r>
              <a:rPr lang="ru-RU" dirty="0" smtClean="0"/>
              <a:t>Это говорит о том, что </a:t>
            </a:r>
            <a:r>
              <a:rPr lang="ru-RU" dirty="0" err="1" smtClean="0"/>
              <a:t>цианидный</a:t>
            </a:r>
            <a:r>
              <a:rPr lang="ru-RU" dirty="0" smtClean="0"/>
              <a:t> комплекс прочнее </a:t>
            </a:r>
            <a:r>
              <a:rPr lang="ru-RU" dirty="0" err="1" smtClean="0"/>
              <a:t>аквакомплекса</a:t>
            </a:r>
            <a:r>
              <a:rPr lang="ru-RU" dirty="0" smtClean="0"/>
              <a:t>. Кроме того магнитные свойства </a:t>
            </a:r>
            <a:r>
              <a:rPr lang="ru-RU" dirty="0" err="1" smtClean="0"/>
              <a:t>цианидного</a:t>
            </a:r>
            <a:r>
              <a:rPr lang="ru-RU" dirty="0" smtClean="0"/>
              <a:t> комплекса указывают на отсутствие </a:t>
            </a:r>
            <a:r>
              <a:rPr lang="ru-RU" dirty="0" err="1" smtClean="0"/>
              <a:t>неспаренных</a:t>
            </a:r>
            <a:r>
              <a:rPr lang="ru-RU" dirty="0" smtClean="0"/>
              <a:t> электронов у атома железа. Все это связано с несколько иным электронным строением этого комплекса:</a:t>
            </a:r>
            <a:endParaRPr lang="ru-RU" dirty="0"/>
          </a:p>
        </p:txBody>
      </p:sp>
      <p:pic>
        <p:nvPicPr>
          <p:cNvPr id="29698" name="Picture 2"/>
          <p:cNvPicPr>
            <a:picLocks noGrp="1" noChangeAspect="1" noChangeArrowheads="1"/>
          </p:cNvPicPr>
          <p:nvPr>
            <p:ph sz="half" idx="2"/>
          </p:nvPr>
        </p:nvPicPr>
        <p:blipFill>
          <a:blip r:embed="rId2"/>
          <a:srcRect/>
          <a:stretch>
            <a:fillRect/>
          </a:stretch>
        </p:blipFill>
        <p:spPr>
          <a:xfrm>
            <a:off x="3000375" y="4572000"/>
            <a:ext cx="3286125" cy="1143000"/>
          </a:xfrm>
        </p:spPr>
      </p:pic>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B7B890D8-C640-4B4E-A0CE-2911428F6010}" type="slidenum">
              <a:rPr lang="ru-RU"/>
              <a:pPr>
                <a:defRPr/>
              </a:pPr>
              <a:t>18</a:t>
            </a:fld>
            <a:endParaRPr lang="ru-RU"/>
          </a:p>
        </p:txBody>
      </p:sp>
      <p:sp>
        <p:nvSpPr>
          <p:cNvPr id="3" name="Содержимое 2"/>
          <p:cNvSpPr>
            <a:spLocks noGrp="1"/>
          </p:cNvSpPr>
          <p:nvPr>
            <p:ph sz="half" idx="1"/>
          </p:nvPr>
        </p:nvSpPr>
        <p:spPr>
          <a:xfrm>
            <a:off x="500063" y="1357313"/>
            <a:ext cx="8339137" cy="2714625"/>
          </a:xfrm>
        </p:spPr>
        <p:txBody>
          <a:bodyPr>
            <a:normAutofit fontScale="70000" lnSpcReduction="20000"/>
          </a:bodyPr>
          <a:lstStyle/>
          <a:p>
            <a:pPr eaLnBrk="1" fontAlgn="auto" hangingPunct="1">
              <a:spcAft>
                <a:spcPts val="0"/>
              </a:spcAft>
              <a:buFont typeface="Wingdings 2"/>
              <a:buChar char=""/>
              <a:defRPr/>
            </a:pPr>
            <a:r>
              <a:rPr lang="ru-RU" dirty="0" smtClean="0"/>
              <a:t>Более " сильные" </a:t>
            </a:r>
            <a:r>
              <a:rPr lang="ru-RU" dirty="0" err="1" smtClean="0"/>
              <a:t>лиганды</a:t>
            </a:r>
            <a:r>
              <a:rPr lang="ru-RU" dirty="0" smtClean="0"/>
              <a:t> CN образуют более прочные связи с атомом железа, выигрыша в энергии хватает на то, чтобы " нарушить" правило </a:t>
            </a:r>
            <a:r>
              <a:rPr lang="ru-RU" dirty="0" err="1" smtClean="0"/>
              <a:t>Хунда</a:t>
            </a:r>
            <a:r>
              <a:rPr lang="ru-RU" dirty="0" smtClean="0"/>
              <a:t> и освободить 3d-орбитали для </a:t>
            </a:r>
            <a:r>
              <a:rPr lang="ru-RU" dirty="0" err="1" smtClean="0"/>
              <a:t>неподеленных</a:t>
            </a:r>
            <a:r>
              <a:rPr lang="ru-RU" dirty="0" smtClean="0"/>
              <a:t> пар </a:t>
            </a:r>
            <a:r>
              <a:rPr lang="ru-RU" dirty="0" err="1" smtClean="0"/>
              <a:t>лигандов</a:t>
            </a:r>
            <a:r>
              <a:rPr lang="ru-RU" dirty="0" smtClean="0"/>
              <a:t>. Пространственное строение </a:t>
            </a:r>
            <a:r>
              <a:rPr lang="ru-RU" dirty="0" err="1" smtClean="0"/>
              <a:t>цианидного</a:t>
            </a:r>
            <a:r>
              <a:rPr lang="ru-RU" dirty="0" smtClean="0"/>
              <a:t> комплекса такое же, как и </a:t>
            </a:r>
            <a:r>
              <a:rPr lang="ru-RU" dirty="0" err="1" smtClean="0"/>
              <a:t>аквакомплекса</a:t>
            </a:r>
            <a:r>
              <a:rPr lang="ru-RU" dirty="0" smtClean="0"/>
              <a:t>, но тип гибридизации другой – d2sp3.</a:t>
            </a:r>
          </a:p>
          <a:p>
            <a:pPr eaLnBrk="1" fontAlgn="auto" hangingPunct="1">
              <a:spcAft>
                <a:spcPts val="0"/>
              </a:spcAft>
              <a:buFont typeface="Wingdings 2"/>
              <a:buNone/>
              <a:defRPr/>
            </a:pPr>
            <a:endParaRPr lang="ru-RU" dirty="0" smtClean="0"/>
          </a:p>
          <a:p>
            <a:pPr eaLnBrk="1" fontAlgn="auto" hangingPunct="1">
              <a:spcAft>
                <a:spcPts val="0"/>
              </a:spcAft>
              <a:buFont typeface="Wingdings 2"/>
              <a:buChar char=""/>
              <a:defRPr/>
            </a:pPr>
            <a:r>
              <a:rPr lang="ru-RU" dirty="0" smtClean="0"/>
              <a:t>Для комплексов [</a:t>
            </a:r>
            <a:r>
              <a:rPr lang="ru-RU" dirty="0" err="1" smtClean="0"/>
              <a:t>Fe</a:t>
            </a:r>
            <a:r>
              <a:rPr lang="ru-RU" dirty="0" smtClean="0"/>
              <a:t>(H2O)6]3 и [</a:t>
            </a:r>
            <a:r>
              <a:rPr lang="ru-RU" dirty="0" err="1" smtClean="0"/>
              <a:t>Fe</a:t>
            </a:r>
            <a:r>
              <a:rPr lang="ru-RU" dirty="0" smtClean="0"/>
              <a:t>(CN)6]3 схемы образования выглядят следующим образом:</a:t>
            </a:r>
            <a:endParaRPr lang="ru-RU" dirty="0"/>
          </a:p>
        </p:txBody>
      </p:sp>
      <p:pic>
        <p:nvPicPr>
          <p:cNvPr id="30722" name="Picture 2"/>
          <p:cNvPicPr>
            <a:picLocks noGrp="1" noChangeAspect="1" noChangeArrowheads="1"/>
          </p:cNvPicPr>
          <p:nvPr>
            <p:ph sz="half" idx="2"/>
          </p:nvPr>
        </p:nvPicPr>
        <p:blipFill>
          <a:blip r:embed="rId2"/>
          <a:srcRect/>
          <a:stretch>
            <a:fillRect/>
          </a:stretch>
        </p:blipFill>
        <p:spPr>
          <a:xfrm>
            <a:off x="1857375" y="4286250"/>
            <a:ext cx="5715000" cy="1500188"/>
          </a:xfrm>
        </p:spPr>
      </p:pic>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23D5EB55-0B6F-401D-BB8E-540A4699FB8B}" type="slidenum">
              <a:rPr lang="ru-RU"/>
              <a:pPr>
                <a:defRPr/>
              </a:pPr>
              <a:t>19</a:t>
            </a:fld>
            <a:endParaRPr lang="ru-RU"/>
          </a:p>
        </p:txBody>
      </p:sp>
      <p:sp>
        <p:nvSpPr>
          <p:cNvPr id="2" name="Заголовок 1"/>
          <p:cNvSpPr>
            <a:spLocks noGrp="1"/>
          </p:cNvSpPr>
          <p:nvPr>
            <p:ph type="title"/>
          </p:nvPr>
        </p:nvSpPr>
        <p:spPr>
          <a:xfrm>
            <a:off x="457200" y="214290"/>
            <a:ext cx="8686800" cy="841248"/>
          </a:xfrm>
        </p:spPr>
        <p:txBody>
          <a:bodyPr>
            <a:normAutofit fontScale="90000"/>
          </a:bodyPr>
          <a:lstStyle/>
          <a:p>
            <a:pPr eaLnBrk="1" fontAlgn="auto" hangingPunct="1">
              <a:spcAft>
                <a:spcPts val="0"/>
              </a:spcAft>
              <a:defRPr/>
            </a:pPr>
            <a:r>
              <a:rPr lang="ru-RU" dirty="0" smtClean="0"/>
              <a:t>Химические свойства комплексных соединений.</a:t>
            </a:r>
            <a:endParaRPr lang="ru-RU" dirty="0"/>
          </a:p>
        </p:txBody>
      </p:sp>
      <p:sp>
        <p:nvSpPr>
          <p:cNvPr id="3" name="Содержимое 2"/>
          <p:cNvSpPr>
            <a:spLocks noGrp="1"/>
          </p:cNvSpPr>
          <p:nvPr>
            <p:ph sz="half" idx="1"/>
          </p:nvPr>
        </p:nvSpPr>
        <p:spPr>
          <a:xfrm>
            <a:off x="285750" y="2000250"/>
            <a:ext cx="4191000" cy="2971800"/>
          </a:xfrm>
        </p:spPr>
        <p:txBody>
          <a:bodyPr>
            <a:normAutofit fontScale="70000" lnSpcReduction="20000"/>
          </a:bodyPr>
          <a:lstStyle/>
          <a:p>
            <a:pPr eaLnBrk="1" fontAlgn="auto" hangingPunct="1">
              <a:spcAft>
                <a:spcPts val="0"/>
              </a:spcAft>
              <a:buFont typeface="Wingdings 2"/>
              <a:buChar char=""/>
              <a:defRPr/>
            </a:pPr>
            <a:r>
              <a:rPr lang="ru-RU" dirty="0" smtClean="0"/>
              <a:t>Для комплексных соединений прежде всего характерны те же свойства, что и для обычных соединений тех же классов (соли, кислоты, основания). </a:t>
            </a:r>
          </a:p>
          <a:p>
            <a:pPr eaLnBrk="1" fontAlgn="auto" hangingPunct="1">
              <a:spcAft>
                <a:spcPts val="0"/>
              </a:spcAft>
              <a:buFont typeface="Wingdings 2"/>
              <a:buChar char=""/>
              <a:defRPr/>
            </a:pPr>
            <a:r>
              <a:rPr lang="ru-RU" dirty="0" smtClean="0"/>
              <a:t>Если комплексное соединение кислота, то это сильная кислота, если основание, то и основание сильное.</a:t>
            </a:r>
            <a:endParaRPr lang="ru-RU" dirty="0"/>
          </a:p>
        </p:txBody>
      </p:sp>
      <p:pic>
        <p:nvPicPr>
          <p:cNvPr id="11266" name="Picture 2"/>
          <p:cNvPicPr>
            <a:picLocks noGrp="1" noChangeAspect="1" noChangeArrowheads="1"/>
          </p:cNvPicPr>
          <p:nvPr>
            <p:ph sz="half" idx="2"/>
          </p:nvPr>
        </p:nvPicPr>
        <p:blipFill>
          <a:blip r:embed="rId2" cstate="print"/>
          <a:srcRect/>
          <a:stretch>
            <a:fillRect/>
          </a:stretch>
        </p:blipFill>
        <p:spPr>
          <a:xfrm>
            <a:off x="4643438" y="1571612"/>
            <a:ext cx="4000528" cy="3714776"/>
          </a:xfrm>
          <a:effectLst>
            <a:softEdge rad="112500"/>
          </a:effectLst>
        </p:spPr>
      </p:pic>
    </p:spTree>
  </p:cSld>
  <p:clrMapOvr>
    <a:masterClrMapping/>
  </p:clrMapOvr>
  <p:transition>
    <p:wheel spokes="2"/>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AA13B291-BC9F-49A0-9B6F-8A940C25FA26}" type="slidenum">
              <a:rPr lang="ru-RU"/>
              <a:pPr>
                <a:defRPr/>
              </a:pPr>
              <a:t>2</a:t>
            </a:fld>
            <a:endParaRPr lang="ru-RU"/>
          </a:p>
        </p:txBody>
      </p:sp>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Основные определения.</a:t>
            </a:r>
            <a:br>
              <a:rPr lang="ru-RU" dirty="0" smtClean="0"/>
            </a:br>
            <a:endParaRPr lang="ru-RU" dirty="0"/>
          </a:p>
        </p:txBody>
      </p:sp>
      <p:sp>
        <p:nvSpPr>
          <p:cNvPr id="3" name="Содержимое 2"/>
          <p:cNvSpPr>
            <a:spLocks noGrp="1"/>
          </p:cNvSpPr>
          <p:nvPr>
            <p:ph sz="half" idx="1"/>
          </p:nvPr>
        </p:nvSpPr>
        <p:spPr>
          <a:xfrm>
            <a:off x="357188" y="1428750"/>
            <a:ext cx="8267700" cy="4000500"/>
          </a:xfrm>
        </p:spPr>
        <p:txBody>
          <a:bodyPr>
            <a:normAutofit fontScale="70000" lnSpcReduction="20000"/>
          </a:bodyPr>
          <a:lstStyle/>
          <a:p>
            <a:pPr eaLnBrk="1" fontAlgn="auto" hangingPunct="1">
              <a:spcAft>
                <a:spcPts val="0"/>
              </a:spcAft>
              <a:buFont typeface="Wingdings 2"/>
              <a:buChar char=""/>
              <a:defRPr/>
            </a:pPr>
            <a:r>
              <a:rPr lang="ru-RU" b="1" dirty="0" smtClean="0"/>
              <a:t>Комплексное соединение </a:t>
            </a:r>
            <a:r>
              <a:rPr lang="ru-RU" dirty="0" smtClean="0"/>
              <a:t>– химическое вещество, в состав которого входят комплексные частицы.</a:t>
            </a:r>
          </a:p>
          <a:p>
            <a:pPr eaLnBrk="1" fontAlgn="auto" hangingPunct="1">
              <a:spcAft>
                <a:spcPts val="0"/>
              </a:spcAft>
              <a:buFont typeface="Wingdings 2"/>
              <a:buChar char=""/>
              <a:defRPr/>
            </a:pPr>
            <a:r>
              <a:rPr lang="ru-RU" dirty="0" smtClean="0"/>
              <a:t>Комплексная частица – сложная частица, способная к самостоятельному существованию в кристалле или растворе, образованная из других, более простых частиц, также способных к самостоятельному существованию. </a:t>
            </a:r>
          </a:p>
          <a:p>
            <a:pPr eaLnBrk="1" fontAlgn="auto" hangingPunct="1">
              <a:spcAft>
                <a:spcPts val="0"/>
              </a:spcAft>
              <a:buFont typeface="Wingdings 2"/>
              <a:buNone/>
              <a:defRPr/>
            </a:pPr>
            <a:r>
              <a:rPr lang="ru-RU" dirty="0" smtClean="0"/>
              <a:t>        Например, </a:t>
            </a:r>
            <a:r>
              <a:rPr lang="ru-RU" dirty="0" err="1" smtClean="0"/>
              <a:t>гидратированный</a:t>
            </a:r>
            <a:r>
              <a:rPr lang="ru-RU" dirty="0" smtClean="0"/>
              <a:t> ион меди [</a:t>
            </a:r>
            <a:r>
              <a:rPr lang="ru-RU" dirty="0" err="1" smtClean="0"/>
              <a:t>Cu</a:t>
            </a:r>
            <a:r>
              <a:rPr lang="ru-RU" dirty="0" smtClean="0"/>
              <a:t>(H2O)4]2 – комплексная частица, так как она реально существует в растворах и некоторых кристаллогидратах, образована из ионов Cu2 и молекул H2O, молекулы воды – реально существующие молекулы, а ионы Cu2 существуют в кристаллах многих соединений меди. </a:t>
            </a:r>
          </a:p>
          <a:p>
            <a:pPr eaLnBrk="1" fontAlgn="auto" hangingPunct="1">
              <a:spcAft>
                <a:spcPts val="0"/>
              </a:spcAft>
              <a:buFont typeface="Wingdings 2"/>
              <a:buNone/>
              <a:defRPr/>
            </a:pPr>
            <a:r>
              <a:rPr lang="ru-RU" dirty="0" smtClean="0"/>
              <a:t>        Примеры других комплексных частиц: [</a:t>
            </a:r>
            <a:r>
              <a:rPr lang="ru-RU" dirty="0" err="1" smtClean="0"/>
              <a:t>Zn</a:t>
            </a:r>
            <a:r>
              <a:rPr lang="ru-RU" dirty="0" smtClean="0"/>
              <a:t>(OH)4]2, [</a:t>
            </a:r>
            <a:r>
              <a:rPr lang="ru-RU" dirty="0" err="1" smtClean="0"/>
              <a:t>Al</a:t>
            </a:r>
            <a:r>
              <a:rPr lang="ru-RU" dirty="0" smtClean="0"/>
              <a:t>(H2O)6]3, [</a:t>
            </a:r>
            <a:r>
              <a:rPr lang="ru-RU" dirty="0" err="1" smtClean="0"/>
              <a:t>Cu</a:t>
            </a:r>
            <a:r>
              <a:rPr lang="ru-RU" dirty="0" smtClean="0"/>
              <a:t>(H2O)2Br2], [HgI4]2.</a:t>
            </a:r>
          </a:p>
          <a:p>
            <a:pPr eaLnBrk="1" fontAlgn="auto" hangingPunct="1">
              <a:spcAft>
                <a:spcPts val="0"/>
              </a:spcAft>
              <a:buFont typeface="Wingdings 2"/>
              <a:buChar char=""/>
              <a:defRPr/>
            </a:pPr>
            <a:endParaRPr lang="ru-RU" dirty="0"/>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87E1D79D-D9FD-4004-8F59-7272917E5A12}" type="slidenum">
              <a:rPr lang="ru-RU"/>
              <a:pPr>
                <a:defRPr/>
              </a:pPr>
              <a:t>20</a:t>
            </a:fld>
            <a:endParaRPr lang="ru-RU"/>
          </a:p>
        </p:txBody>
      </p:sp>
      <p:sp>
        <p:nvSpPr>
          <p:cNvPr id="3" name="Содержимое 2"/>
          <p:cNvSpPr>
            <a:spLocks noGrp="1"/>
          </p:cNvSpPr>
          <p:nvPr>
            <p:ph sz="half" idx="1"/>
          </p:nvPr>
        </p:nvSpPr>
        <p:spPr>
          <a:xfrm>
            <a:off x="357188" y="1143000"/>
            <a:ext cx="8482012" cy="4214813"/>
          </a:xfrm>
        </p:spPr>
        <p:txBody>
          <a:bodyPr>
            <a:normAutofit fontScale="70000" lnSpcReduction="20000"/>
          </a:bodyPr>
          <a:lstStyle/>
          <a:p>
            <a:pPr eaLnBrk="1" fontAlgn="auto" hangingPunct="1">
              <a:spcAft>
                <a:spcPts val="0"/>
              </a:spcAft>
              <a:buFont typeface="Wingdings 2"/>
              <a:buNone/>
              <a:defRPr/>
            </a:pPr>
            <a:endParaRPr lang="ru-RU" dirty="0" smtClean="0"/>
          </a:p>
          <a:p>
            <a:pPr eaLnBrk="1" fontAlgn="auto" hangingPunct="1">
              <a:spcAft>
                <a:spcPts val="0"/>
              </a:spcAft>
              <a:buFont typeface="Wingdings 2"/>
              <a:buChar char=""/>
              <a:defRPr/>
            </a:pPr>
            <a:r>
              <a:rPr lang="ru-RU" dirty="0" smtClean="0"/>
              <a:t>Кроме этого в реакцию может вступать и сама комплексная частица, причем, тем активнее, чем она менее устойчива. Обычно это реакции замещения </a:t>
            </a:r>
            <a:r>
              <a:rPr lang="ru-RU" dirty="0" err="1" smtClean="0"/>
              <a:t>лигандов</a:t>
            </a:r>
            <a:r>
              <a:rPr lang="ru-RU" dirty="0" smtClean="0"/>
              <a:t>, протекающие в растворе, например:</a:t>
            </a:r>
          </a:p>
          <a:p>
            <a:pPr eaLnBrk="1" fontAlgn="auto" hangingPunct="1">
              <a:spcAft>
                <a:spcPts val="0"/>
              </a:spcAft>
              <a:buFont typeface="Wingdings 2"/>
              <a:buChar char=""/>
              <a:defRPr/>
            </a:pPr>
            <a:r>
              <a:rPr lang="ru-RU" dirty="0" smtClean="0"/>
              <a:t>[</a:t>
            </a:r>
            <a:r>
              <a:rPr lang="ru-RU" dirty="0" err="1" smtClean="0"/>
              <a:t>Cu</a:t>
            </a:r>
            <a:r>
              <a:rPr lang="ru-RU" dirty="0" smtClean="0"/>
              <a:t>(H2O)4]2 + 4NH3 = [</a:t>
            </a:r>
            <a:r>
              <a:rPr lang="ru-RU" dirty="0" err="1" smtClean="0"/>
              <a:t>Cu</a:t>
            </a:r>
            <a:r>
              <a:rPr lang="ru-RU" dirty="0" smtClean="0"/>
              <a:t>(NH3)4]2 + 4H2O,</a:t>
            </a:r>
          </a:p>
          <a:p>
            <a:pPr eaLnBrk="1" fontAlgn="auto" hangingPunct="1">
              <a:spcAft>
                <a:spcPts val="0"/>
              </a:spcAft>
              <a:buFont typeface="Wingdings 2"/>
              <a:buNone/>
              <a:defRPr/>
            </a:pPr>
            <a:endParaRPr lang="ru-RU" dirty="0" smtClean="0"/>
          </a:p>
          <a:p>
            <a:pPr eaLnBrk="1" fontAlgn="auto" hangingPunct="1">
              <a:spcAft>
                <a:spcPts val="0"/>
              </a:spcAft>
              <a:buFont typeface="Wingdings 2"/>
              <a:buChar char=""/>
              <a:defRPr/>
            </a:pPr>
            <a:r>
              <a:rPr lang="ru-RU" dirty="0" smtClean="0"/>
              <a:t>а также кислотно-основные реакции типа:</a:t>
            </a:r>
          </a:p>
          <a:p>
            <a:pPr eaLnBrk="1" fontAlgn="auto" hangingPunct="1">
              <a:spcAft>
                <a:spcPts val="0"/>
              </a:spcAft>
              <a:buFont typeface="Wingdings 2"/>
              <a:buChar char=""/>
              <a:defRPr/>
            </a:pPr>
            <a:r>
              <a:rPr lang="ru-RU" dirty="0" smtClean="0"/>
              <a:t>[</a:t>
            </a:r>
            <a:r>
              <a:rPr lang="ru-RU" dirty="0" err="1" smtClean="0"/>
              <a:t>Zn</a:t>
            </a:r>
            <a:r>
              <a:rPr lang="ru-RU" dirty="0" smtClean="0"/>
              <a:t>(OH)4]2 + 2H3O = [</a:t>
            </a:r>
            <a:r>
              <a:rPr lang="ru-RU" dirty="0" err="1" smtClean="0"/>
              <a:t>Zn</a:t>
            </a:r>
            <a:r>
              <a:rPr lang="ru-RU" dirty="0" smtClean="0"/>
              <a:t>(H2O)2(OH)2] + 2H2O</a:t>
            </a:r>
          </a:p>
          <a:p>
            <a:pPr eaLnBrk="1" fontAlgn="auto" hangingPunct="1">
              <a:spcAft>
                <a:spcPts val="0"/>
              </a:spcAft>
              <a:buFont typeface="Wingdings 2"/>
              <a:buChar char=""/>
              <a:defRPr/>
            </a:pPr>
            <a:r>
              <a:rPr lang="ru-RU" dirty="0" smtClean="0"/>
              <a:t> [</a:t>
            </a:r>
            <a:r>
              <a:rPr lang="ru-RU" dirty="0" err="1" smtClean="0"/>
              <a:t>Zn</a:t>
            </a:r>
            <a:r>
              <a:rPr lang="ru-RU" dirty="0" smtClean="0"/>
              <a:t>(H2O)4]2 + 2OH = [</a:t>
            </a:r>
            <a:r>
              <a:rPr lang="ru-RU" dirty="0" err="1" smtClean="0"/>
              <a:t>Zn</a:t>
            </a:r>
            <a:r>
              <a:rPr lang="ru-RU" dirty="0" smtClean="0"/>
              <a:t>(H2O)2(OH)2] + 2H2O</a:t>
            </a:r>
          </a:p>
          <a:p>
            <a:pPr eaLnBrk="1" fontAlgn="auto" hangingPunct="1">
              <a:spcAft>
                <a:spcPts val="0"/>
              </a:spcAft>
              <a:buFont typeface="Wingdings 2"/>
              <a:buChar char=""/>
              <a:defRPr/>
            </a:pPr>
            <a:endParaRPr lang="ru-RU" dirty="0" smtClean="0"/>
          </a:p>
          <a:p>
            <a:pPr eaLnBrk="1" fontAlgn="auto" hangingPunct="1">
              <a:spcAft>
                <a:spcPts val="0"/>
              </a:spcAft>
              <a:buFont typeface="Wingdings 2"/>
              <a:buChar char=""/>
              <a:defRPr/>
            </a:pPr>
            <a:r>
              <a:rPr lang="ru-RU" dirty="0" smtClean="0"/>
              <a:t>Образующийся в этих реакциях [</a:t>
            </a:r>
            <a:r>
              <a:rPr lang="ru-RU" dirty="0" err="1" smtClean="0"/>
              <a:t>Zn</a:t>
            </a:r>
            <a:r>
              <a:rPr lang="ru-RU" dirty="0" smtClean="0"/>
              <a:t>(H2O)2(OH)2] после выделения и высушивания превращается в </a:t>
            </a:r>
            <a:r>
              <a:rPr lang="ru-RU" dirty="0" err="1" smtClean="0"/>
              <a:t>гидроксид</a:t>
            </a:r>
            <a:r>
              <a:rPr lang="ru-RU" dirty="0" smtClean="0"/>
              <a:t> цинка:</a:t>
            </a:r>
          </a:p>
          <a:p>
            <a:pPr eaLnBrk="1" fontAlgn="auto" hangingPunct="1">
              <a:spcAft>
                <a:spcPts val="0"/>
              </a:spcAft>
              <a:buFont typeface="Wingdings 2"/>
              <a:buChar char=""/>
              <a:defRPr/>
            </a:pPr>
            <a:r>
              <a:rPr lang="ru-RU" dirty="0" smtClean="0"/>
              <a:t>[</a:t>
            </a:r>
            <a:r>
              <a:rPr lang="ru-RU" dirty="0" err="1" smtClean="0"/>
              <a:t>Zn</a:t>
            </a:r>
            <a:r>
              <a:rPr lang="ru-RU" dirty="0" smtClean="0"/>
              <a:t>(H2O)2(OH)2] = </a:t>
            </a:r>
            <a:r>
              <a:rPr lang="ru-RU" dirty="0" err="1" smtClean="0"/>
              <a:t>Zn</a:t>
            </a:r>
            <a:r>
              <a:rPr lang="ru-RU" dirty="0" smtClean="0"/>
              <a:t>(OH)2 + 2H2O</a:t>
            </a:r>
          </a:p>
          <a:p>
            <a:pPr eaLnBrk="1" fontAlgn="auto" hangingPunct="1">
              <a:spcAft>
                <a:spcPts val="0"/>
              </a:spcAft>
              <a:buFont typeface="Wingdings 2"/>
              <a:buChar char=""/>
              <a:defRPr/>
            </a:pPr>
            <a:endParaRPr lang="ru-RU" dirty="0" smtClean="0"/>
          </a:p>
        </p:txBody>
      </p:sp>
    </p:spTree>
  </p:cSld>
  <p:clrMapOvr>
    <a:masterClrMapping/>
  </p:clrMapOvr>
  <p:transition>
    <p:wheel spokes="2"/>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9D9FD375-33F5-4104-8FC5-261866F321FA}" type="slidenum">
              <a:rPr lang="ru-RU"/>
              <a:pPr>
                <a:defRPr/>
              </a:pPr>
              <a:t>21</a:t>
            </a:fld>
            <a:endParaRPr lang="ru-RU"/>
          </a:p>
        </p:txBody>
      </p:sp>
      <p:sp>
        <p:nvSpPr>
          <p:cNvPr id="3" name="Содержимое 2"/>
          <p:cNvSpPr>
            <a:spLocks noGrp="1"/>
          </p:cNvSpPr>
          <p:nvPr>
            <p:ph sz="half" idx="1"/>
          </p:nvPr>
        </p:nvSpPr>
        <p:spPr>
          <a:xfrm>
            <a:off x="285750" y="1928813"/>
            <a:ext cx="4191000" cy="2428875"/>
          </a:xfrm>
        </p:spPr>
        <p:txBody>
          <a:bodyPr>
            <a:normAutofit fontScale="70000" lnSpcReduction="20000"/>
          </a:bodyPr>
          <a:lstStyle/>
          <a:p>
            <a:pPr eaLnBrk="1" fontAlgn="auto" hangingPunct="1">
              <a:spcAft>
                <a:spcPts val="0"/>
              </a:spcAft>
              <a:buFont typeface="Wingdings 2"/>
              <a:buChar char=""/>
              <a:defRPr/>
            </a:pPr>
            <a:r>
              <a:rPr lang="ru-RU" b="1" dirty="0" smtClean="0"/>
              <a:t>Последняя реакция </a:t>
            </a:r>
            <a:r>
              <a:rPr lang="ru-RU" dirty="0" smtClean="0"/>
              <a:t>– простейший пример разложения комплексного соединения. В данном случае она протекает при комнатной температуре. Другие комплексные соединения разлагаются при нагревании.</a:t>
            </a:r>
          </a:p>
        </p:txBody>
      </p:sp>
      <p:pic>
        <p:nvPicPr>
          <p:cNvPr id="21506" name="Picture 2"/>
          <p:cNvPicPr>
            <a:picLocks noGrp="1" noChangeAspect="1" noChangeArrowheads="1"/>
          </p:cNvPicPr>
          <p:nvPr>
            <p:ph sz="half" idx="2"/>
          </p:nvPr>
        </p:nvPicPr>
        <p:blipFill>
          <a:blip r:embed="rId2" cstate="print"/>
          <a:srcRect/>
          <a:stretch>
            <a:fillRect/>
          </a:stretch>
        </p:blipFill>
        <p:spPr>
          <a:xfrm>
            <a:off x="4714876" y="1357298"/>
            <a:ext cx="4143404" cy="4214842"/>
          </a:xfrm>
          <a:effectLst>
            <a:softEdge rad="112500"/>
          </a:effectLst>
        </p:spPr>
      </p:pic>
    </p:spTree>
  </p:cSld>
  <p:clrMapOvr>
    <a:masterClrMapping/>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C49493CE-1206-45D3-A580-12A46F87A8E6}" type="slidenum">
              <a:rPr lang="ru-RU"/>
              <a:pPr>
                <a:defRPr/>
              </a:pPr>
              <a:t>22</a:t>
            </a:fld>
            <a:endParaRPr lang="ru-RU"/>
          </a:p>
        </p:txBody>
      </p:sp>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Изомерия комплексных соединений.</a:t>
            </a:r>
            <a:endParaRPr lang="ru-RU" dirty="0"/>
          </a:p>
        </p:txBody>
      </p:sp>
      <p:sp>
        <p:nvSpPr>
          <p:cNvPr id="3" name="Содержимое 2"/>
          <p:cNvSpPr>
            <a:spLocks noGrp="1"/>
          </p:cNvSpPr>
          <p:nvPr>
            <p:ph sz="half" idx="1"/>
          </p:nvPr>
        </p:nvSpPr>
        <p:spPr>
          <a:xfrm>
            <a:off x="500063" y="1500188"/>
            <a:ext cx="8053387" cy="2143125"/>
          </a:xfrm>
        </p:spPr>
        <p:txBody>
          <a:bodyPr>
            <a:normAutofit fontScale="70000" lnSpcReduction="20000"/>
          </a:bodyPr>
          <a:lstStyle/>
          <a:p>
            <a:pPr eaLnBrk="1" fontAlgn="auto" hangingPunct="1">
              <a:spcAft>
                <a:spcPts val="0"/>
              </a:spcAft>
              <a:buFont typeface="Wingdings 2"/>
              <a:buChar char=""/>
              <a:defRPr/>
            </a:pPr>
            <a:r>
              <a:rPr lang="ru-RU" dirty="0" smtClean="0"/>
              <a:t>Изомерия комплексных соединений связана</a:t>
            </a:r>
          </a:p>
          <a:p>
            <a:pPr eaLnBrk="1" fontAlgn="auto" hangingPunct="1">
              <a:spcAft>
                <a:spcPts val="0"/>
              </a:spcAft>
              <a:buFont typeface="Wingdings 2"/>
              <a:buChar char=""/>
              <a:defRPr/>
            </a:pPr>
            <a:r>
              <a:rPr lang="ru-RU" dirty="0" smtClean="0"/>
              <a:t> 1) с возможным различным расположением </a:t>
            </a:r>
            <a:r>
              <a:rPr lang="ru-RU" dirty="0" err="1" smtClean="0"/>
              <a:t>лигандов</a:t>
            </a:r>
            <a:r>
              <a:rPr lang="ru-RU" dirty="0" smtClean="0"/>
              <a:t> и внешнесферных частиц,</a:t>
            </a:r>
          </a:p>
          <a:p>
            <a:pPr eaLnBrk="1" fontAlgn="auto" hangingPunct="1">
              <a:spcAft>
                <a:spcPts val="0"/>
              </a:spcAft>
              <a:buFont typeface="Wingdings 2"/>
              <a:buChar char=""/>
              <a:defRPr/>
            </a:pPr>
            <a:r>
              <a:rPr lang="ru-RU" dirty="0" smtClean="0"/>
              <a:t> 2) с различным строением самой комплексной частицы.</a:t>
            </a:r>
          </a:p>
          <a:p>
            <a:pPr eaLnBrk="1" fontAlgn="auto" hangingPunct="1">
              <a:spcAft>
                <a:spcPts val="0"/>
              </a:spcAft>
              <a:buFont typeface="Wingdings 2"/>
              <a:buChar char=""/>
              <a:defRPr/>
            </a:pPr>
            <a:r>
              <a:rPr lang="ru-RU" dirty="0" smtClean="0"/>
              <a:t>К первой группе относится </a:t>
            </a:r>
            <a:r>
              <a:rPr lang="ru-RU" dirty="0" err="1" smtClean="0"/>
              <a:t>гидратная</a:t>
            </a:r>
            <a:r>
              <a:rPr lang="ru-RU" dirty="0" smtClean="0"/>
              <a:t> (в общем случае сольватная) и ионизационная изомерия, ко второй – пространственная и оптическая.</a:t>
            </a:r>
          </a:p>
        </p:txBody>
      </p:sp>
      <p:pic>
        <p:nvPicPr>
          <p:cNvPr id="13314" name="Picture 2"/>
          <p:cNvPicPr>
            <a:picLocks noGrp="1" noChangeAspect="1" noChangeArrowheads="1"/>
          </p:cNvPicPr>
          <p:nvPr>
            <p:ph sz="half" idx="2"/>
          </p:nvPr>
        </p:nvPicPr>
        <p:blipFill>
          <a:blip r:embed="rId2" cstate="print"/>
          <a:srcRect/>
          <a:stretch>
            <a:fillRect/>
          </a:stretch>
        </p:blipFill>
        <p:spPr>
          <a:xfrm>
            <a:off x="1785918" y="3929066"/>
            <a:ext cx="5572164" cy="2428892"/>
          </a:xfrm>
          <a:effectLst>
            <a:softEdge rad="112500"/>
          </a:effectLst>
        </p:spPr>
      </p:pic>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34075C7D-A949-484D-A282-0B41D671CD4C}" type="slidenum">
              <a:rPr lang="ru-RU"/>
              <a:pPr>
                <a:defRPr/>
              </a:pPr>
              <a:t>23</a:t>
            </a:fld>
            <a:endParaRPr lang="ru-RU"/>
          </a:p>
        </p:txBody>
      </p:sp>
      <p:sp>
        <p:nvSpPr>
          <p:cNvPr id="3" name="Содержимое 2"/>
          <p:cNvSpPr>
            <a:spLocks noGrp="1"/>
          </p:cNvSpPr>
          <p:nvPr>
            <p:ph sz="half" idx="1"/>
          </p:nvPr>
        </p:nvSpPr>
        <p:spPr>
          <a:xfrm>
            <a:off x="357188" y="1428750"/>
            <a:ext cx="8410575" cy="2786063"/>
          </a:xfrm>
        </p:spPr>
        <p:txBody>
          <a:bodyPr>
            <a:normAutofit fontScale="70000" lnSpcReduction="20000"/>
          </a:bodyPr>
          <a:lstStyle/>
          <a:p>
            <a:pPr eaLnBrk="1" fontAlgn="auto" hangingPunct="1">
              <a:spcAft>
                <a:spcPts val="0"/>
              </a:spcAft>
              <a:buFont typeface="Wingdings 2"/>
              <a:buChar char=""/>
              <a:defRPr/>
            </a:pPr>
            <a:r>
              <a:rPr lang="ru-RU" b="1" dirty="0" smtClean="0"/>
              <a:t>Ионизационная </a:t>
            </a:r>
            <a:r>
              <a:rPr lang="ru-RU" dirty="0" smtClean="0"/>
              <a:t>изомерия</a:t>
            </a:r>
            <a:r>
              <a:rPr lang="ru-RU" b="1" dirty="0" smtClean="0"/>
              <a:t> </a:t>
            </a:r>
            <a:r>
              <a:rPr lang="ru-RU" dirty="0" smtClean="0"/>
              <a:t>связана с возможностью различного распределения ионов во внешней и внутренней сфере</a:t>
            </a:r>
          </a:p>
          <a:p>
            <a:pPr eaLnBrk="1" fontAlgn="auto" hangingPunct="1">
              <a:spcAft>
                <a:spcPts val="0"/>
              </a:spcAft>
              <a:buFont typeface="Wingdings 2"/>
              <a:buChar char=""/>
              <a:defRPr/>
            </a:pPr>
            <a:r>
              <a:rPr lang="ru-RU" b="1" dirty="0" smtClean="0"/>
              <a:t>Пространственная </a:t>
            </a:r>
            <a:r>
              <a:rPr lang="ru-RU" dirty="0" smtClean="0"/>
              <a:t>(геометрическая) изомерия, иначе называемая </a:t>
            </a:r>
            <a:r>
              <a:rPr lang="ru-RU" dirty="0" err="1" smtClean="0"/>
              <a:t>цис-транс</a:t>
            </a:r>
            <a:r>
              <a:rPr lang="ru-RU" dirty="0" smtClean="0"/>
              <a:t> изомерией, характерна для квадратных и </a:t>
            </a:r>
            <a:r>
              <a:rPr lang="ru-RU" dirty="0" err="1" smtClean="0"/>
              <a:t>октаэдрических</a:t>
            </a:r>
            <a:r>
              <a:rPr lang="ru-RU" dirty="0" smtClean="0"/>
              <a:t> комплексов (для тетраэдрических невозможна).</a:t>
            </a:r>
          </a:p>
          <a:p>
            <a:pPr eaLnBrk="1" fontAlgn="auto" hangingPunct="1">
              <a:spcAft>
                <a:spcPts val="0"/>
              </a:spcAft>
              <a:buFont typeface="Wingdings 2"/>
              <a:buChar char=""/>
              <a:defRPr/>
            </a:pPr>
            <a:r>
              <a:rPr lang="ru-RU" b="1" dirty="0" smtClean="0"/>
              <a:t>Оптическая</a:t>
            </a:r>
            <a:r>
              <a:rPr lang="ru-RU" dirty="0" smtClean="0"/>
              <a:t> (зеркальная) изомерия по своей сути не отличается от оптической изомерии в органической химии и характерна для тетраэдрических и </a:t>
            </a:r>
            <a:r>
              <a:rPr lang="ru-RU" dirty="0" err="1" smtClean="0"/>
              <a:t>октаэдрических</a:t>
            </a:r>
            <a:r>
              <a:rPr lang="ru-RU" dirty="0" smtClean="0"/>
              <a:t> комплексов (для квадратных невозможна).</a:t>
            </a:r>
          </a:p>
        </p:txBody>
      </p:sp>
      <p:pic>
        <p:nvPicPr>
          <p:cNvPr id="35842" name="Picture 2"/>
          <p:cNvPicPr>
            <a:picLocks noGrp="1" noChangeAspect="1" noChangeArrowheads="1"/>
          </p:cNvPicPr>
          <p:nvPr>
            <p:ph sz="half" idx="2"/>
          </p:nvPr>
        </p:nvPicPr>
        <p:blipFill>
          <a:blip r:embed="rId2"/>
          <a:srcRect/>
          <a:stretch>
            <a:fillRect/>
          </a:stretch>
        </p:blipFill>
        <p:spPr>
          <a:xfrm>
            <a:off x="2286000" y="4286250"/>
            <a:ext cx="4500563" cy="1285875"/>
          </a:xfrm>
        </p:spPr>
      </p:pic>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9355EF68-26E6-441A-9F38-DBC3B30ADDDA}" type="slidenum">
              <a:rPr lang="ru-RU"/>
              <a:pPr>
                <a:defRPr/>
              </a:pPr>
              <a:t>3</a:t>
            </a:fld>
            <a:endParaRPr lang="ru-RU"/>
          </a:p>
        </p:txBody>
      </p:sp>
      <p:sp>
        <p:nvSpPr>
          <p:cNvPr id="3" name="Содержимое 2"/>
          <p:cNvSpPr>
            <a:spLocks noGrp="1"/>
          </p:cNvSpPr>
          <p:nvPr>
            <p:ph sz="half" idx="1"/>
          </p:nvPr>
        </p:nvSpPr>
        <p:spPr>
          <a:xfrm>
            <a:off x="357188" y="1214438"/>
            <a:ext cx="8286750" cy="2714625"/>
          </a:xfrm>
        </p:spPr>
        <p:txBody>
          <a:bodyPr>
            <a:normAutofit fontScale="70000" lnSpcReduction="20000"/>
          </a:bodyPr>
          <a:lstStyle/>
          <a:p>
            <a:pPr eaLnBrk="1" fontAlgn="auto" hangingPunct="1">
              <a:spcAft>
                <a:spcPts val="0"/>
              </a:spcAft>
              <a:buFont typeface="Wingdings 2"/>
              <a:buChar char=""/>
              <a:defRPr/>
            </a:pPr>
            <a:r>
              <a:rPr lang="ru-RU" dirty="0" smtClean="0"/>
              <a:t>Иногда комплексными частицами называют сложные химические частицы, все или часть связей в которых образованы по донорно-акцепторному механизму.</a:t>
            </a:r>
          </a:p>
          <a:p>
            <a:pPr eaLnBrk="1" fontAlgn="auto" hangingPunct="1">
              <a:spcAft>
                <a:spcPts val="0"/>
              </a:spcAft>
              <a:buFont typeface="Wingdings 2"/>
              <a:buChar char=""/>
              <a:defRPr/>
            </a:pPr>
            <a:r>
              <a:rPr lang="ru-RU" dirty="0" smtClean="0"/>
              <a:t>По заряду комплексные частицы могут быть катионами, анионами, а также нейтральными молекулами. Комплексные соединения, включающие такие частицы, могут относиться к различным классам химических веществ (кислотам, основаниям, солям). Примеры: (H3O)[AuCl4] – кислота, [</a:t>
            </a:r>
            <a:r>
              <a:rPr lang="ru-RU" dirty="0" err="1" smtClean="0"/>
              <a:t>Ag</a:t>
            </a:r>
            <a:r>
              <a:rPr lang="ru-RU" dirty="0" smtClean="0"/>
              <a:t>(NH3)2]OH – основание, NH4Cl и K3[</a:t>
            </a:r>
            <a:r>
              <a:rPr lang="ru-RU" dirty="0" err="1" smtClean="0"/>
              <a:t>Fe</a:t>
            </a:r>
            <a:r>
              <a:rPr lang="ru-RU" dirty="0" smtClean="0"/>
              <a:t>(CN)6] – соли.</a:t>
            </a:r>
          </a:p>
          <a:p>
            <a:pPr eaLnBrk="1" fontAlgn="auto" hangingPunct="1">
              <a:spcAft>
                <a:spcPts val="0"/>
              </a:spcAft>
              <a:buFont typeface="Wingdings 2"/>
              <a:buChar char=""/>
              <a:defRPr/>
            </a:pPr>
            <a:endParaRPr lang="ru-RU" dirty="0"/>
          </a:p>
        </p:txBody>
      </p:sp>
      <p:pic>
        <p:nvPicPr>
          <p:cNvPr id="17410" name="Picture 2"/>
          <p:cNvPicPr>
            <a:picLocks noGrp="1" noChangeAspect="1" noChangeArrowheads="1"/>
          </p:cNvPicPr>
          <p:nvPr>
            <p:ph sz="half" idx="2"/>
          </p:nvPr>
        </p:nvPicPr>
        <p:blipFill>
          <a:blip r:embed="rId2" cstate="print"/>
          <a:srcRect/>
          <a:stretch>
            <a:fillRect/>
          </a:stretch>
        </p:blipFill>
        <p:spPr>
          <a:xfrm>
            <a:off x="2214546" y="3786190"/>
            <a:ext cx="5429288" cy="2571768"/>
          </a:xfrm>
          <a:effectLst>
            <a:softEdge rad="112500"/>
          </a:effectLst>
        </p:spPr>
      </p:pic>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3F7DAA78-217C-41AE-B48B-70B4AEDC7D42}" type="slidenum">
              <a:rPr lang="ru-RU"/>
              <a:pPr>
                <a:defRPr/>
              </a:pPr>
              <a:t>4</a:t>
            </a:fld>
            <a:endParaRPr lang="ru-RU"/>
          </a:p>
        </p:txBody>
      </p:sp>
      <p:sp>
        <p:nvSpPr>
          <p:cNvPr id="3" name="Содержимое 2"/>
          <p:cNvSpPr>
            <a:spLocks noGrp="1"/>
          </p:cNvSpPr>
          <p:nvPr>
            <p:ph sz="half" idx="1"/>
          </p:nvPr>
        </p:nvSpPr>
        <p:spPr>
          <a:xfrm>
            <a:off x="285750" y="1214438"/>
            <a:ext cx="4481513" cy="5143500"/>
          </a:xfrm>
        </p:spPr>
        <p:txBody>
          <a:bodyPr>
            <a:normAutofit fontScale="70000" lnSpcReduction="20000"/>
          </a:bodyPr>
          <a:lstStyle/>
          <a:p>
            <a:pPr eaLnBrk="1" fontAlgn="auto" hangingPunct="1">
              <a:spcAft>
                <a:spcPts val="0"/>
              </a:spcAft>
              <a:buFont typeface="Wingdings 2"/>
              <a:buChar char=""/>
              <a:defRPr/>
            </a:pPr>
            <a:r>
              <a:rPr lang="ru-RU" b="1" dirty="0" smtClean="0"/>
              <a:t>Комплексообразователь</a:t>
            </a:r>
            <a:r>
              <a:rPr lang="ru-RU" dirty="0" smtClean="0"/>
              <a:t> – центральный атом комплексной частицы.</a:t>
            </a:r>
          </a:p>
          <a:p>
            <a:pPr eaLnBrk="1" fontAlgn="auto" hangingPunct="1">
              <a:spcAft>
                <a:spcPts val="0"/>
              </a:spcAft>
              <a:buFont typeface="Wingdings 2"/>
              <a:buChar char=""/>
              <a:defRPr/>
            </a:pPr>
            <a:r>
              <a:rPr lang="ru-RU" dirty="0" smtClean="0"/>
              <a:t>Обычно комплексообразователь – атом элемента, образующего металл, но это может быть и атом кислорода, азота, серы, йода и других элементов, образующих неметаллы.</a:t>
            </a:r>
          </a:p>
          <a:p>
            <a:pPr eaLnBrk="1" fontAlgn="auto" hangingPunct="1">
              <a:spcAft>
                <a:spcPts val="0"/>
              </a:spcAft>
              <a:buFont typeface="Wingdings 2"/>
              <a:buChar char=""/>
              <a:defRPr/>
            </a:pPr>
            <a:endParaRPr lang="ru-RU" dirty="0" smtClean="0"/>
          </a:p>
          <a:p>
            <a:pPr eaLnBrk="1" fontAlgn="auto" hangingPunct="1">
              <a:spcAft>
                <a:spcPts val="0"/>
              </a:spcAft>
              <a:buFont typeface="Wingdings 2"/>
              <a:buChar char=""/>
              <a:defRPr/>
            </a:pPr>
            <a:r>
              <a:rPr lang="ru-RU" b="1" dirty="0" err="1" smtClean="0"/>
              <a:t>Лиганды</a:t>
            </a:r>
            <a:r>
              <a:rPr lang="ru-RU" dirty="0" smtClean="0"/>
              <a:t> – атомы или изолированные группы атомов, располагающиеся вокруг комплексообразователя.</a:t>
            </a:r>
          </a:p>
          <a:p>
            <a:pPr eaLnBrk="1" fontAlgn="auto" hangingPunct="1">
              <a:spcAft>
                <a:spcPts val="0"/>
              </a:spcAft>
              <a:buFont typeface="Wingdings 2"/>
              <a:buChar char=""/>
              <a:defRPr/>
            </a:pPr>
            <a:r>
              <a:rPr lang="ru-RU" dirty="0" smtClean="0"/>
              <a:t>Различают </a:t>
            </a:r>
            <a:r>
              <a:rPr lang="ru-RU" dirty="0" err="1" smtClean="0"/>
              <a:t>унидентатные</a:t>
            </a:r>
            <a:r>
              <a:rPr lang="ru-RU" dirty="0" smtClean="0"/>
              <a:t> или </a:t>
            </a:r>
            <a:r>
              <a:rPr lang="ru-RU" dirty="0" err="1" smtClean="0"/>
              <a:t>монодентатные</a:t>
            </a:r>
            <a:r>
              <a:rPr lang="ru-RU" dirty="0" smtClean="0"/>
              <a:t> </a:t>
            </a:r>
            <a:r>
              <a:rPr lang="ru-RU" dirty="0" err="1" smtClean="0"/>
              <a:t>лиганды</a:t>
            </a:r>
            <a:r>
              <a:rPr lang="ru-RU" dirty="0" smtClean="0"/>
              <a:t>, </a:t>
            </a:r>
            <a:r>
              <a:rPr lang="ru-RU" dirty="0" err="1" smtClean="0"/>
              <a:t>бидентатные</a:t>
            </a:r>
            <a:r>
              <a:rPr lang="ru-RU" dirty="0" smtClean="0"/>
              <a:t>, </a:t>
            </a:r>
            <a:r>
              <a:rPr lang="ru-RU" dirty="0" err="1" smtClean="0"/>
              <a:t>тридентатные</a:t>
            </a:r>
            <a:r>
              <a:rPr lang="ru-RU" dirty="0" smtClean="0"/>
              <a:t> и т. д.</a:t>
            </a:r>
            <a:endParaRPr lang="ru-RU" dirty="0"/>
          </a:p>
        </p:txBody>
      </p:sp>
      <p:pic>
        <p:nvPicPr>
          <p:cNvPr id="1027" name="Picture 3"/>
          <p:cNvPicPr>
            <a:picLocks noGrp="1" noChangeAspect="1" noChangeArrowheads="1"/>
          </p:cNvPicPr>
          <p:nvPr>
            <p:ph sz="half" idx="2"/>
          </p:nvPr>
        </p:nvPicPr>
        <p:blipFill>
          <a:blip r:embed="rId2" cstate="print"/>
          <a:srcRect/>
          <a:stretch>
            <a:fillRect/>
          </a:stretch>
        </p:blipFill>
        <p:spPr>
          <a:xfrm>
            <a:off x="4929190" y="1285860"/>
            <a:ext cx="3643338" cy="4286280"/>
          </a:xfrm>
          <a:effectLst>
            <a:softEdge rad="112500"/>
          </a:effectLst>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C557331C-CFB8-4F47-ABDF-FCAA0C667681}" type="slidenum">
              <a:rPr lang="ru-RU"/>
              <a:pPr>
                <a:defRPr/>
              </a:pPr>
              <a:t>5</a:t>
            </a:fld>
            <a:endParaRPr lang="ru-RU"/>
          </a:p>
        </p:txBody>
      </p:sp>
      <p:sp>
        <p:nvSpPr>
          <p:cNvPr id="3" name="Содержимое 2"/>
          <p:cNvSpPr>
            <a:spLocks noGrp="1"/>
          </p:cNvSpPr>
          <p:nvPr>
            <p:ph sz="half" idx="1"/>
          </p:nvPr>
        </p:nvSpPr>
        <p:spPr>
          <a:xfrm>
            <a:off x="285750" y="500063"/>
            <a:ext cx="8339138" cy="3429000"/>
          </a:xfrm>
        </p:spPr>
        <p:txBody>
          <a:bodyPr>
            <a:normAutofit fontScale="70000" lnSpcReduction="20000"/>
          </a:bodyPr>
          <a:lstStyle/>
          <a:p>
            <a:pPr eaLnBrk="1" fontAlgn="auto" hangingPunct="1">
              <a:spcAft>
                <a:spcPts val="0"/>
              </a:spcAft>
              <a:buFont typeface="Wingdings 2"/>
              <a:buChar char=""/>
              <a:defRPr/>
            </a:pPr>
            <a:r>
              <a:rPr lang="ru-RU" b="1" dirty="0" smtClean="0"/>
              <a:t>Координационное число (КЧ) </a:t>
            </a:r>
            <a:r>
              <a:rPr lang="ru-RU" dirty="0" smtClean="0"/>
              <a:t>– число -связей, образуемых центральным атомом с </a:t>
            </a:r>
            <a:r>
              <a:rPr lang="ru-RU" dirty="0" err="1" smtClean="0"/>
              <a:t>лигандами</a:t>
            </a:r>
            <a:r>
              <a:rPr lang="ru-RU" dirty="0" smtClean="0"/>
              <a:t>.</a:t>
            </a:r>
          </a:p>
          <a:p>
            <a:pPr eaLnBrk="1" fontAlgn="auto" hangingPunct="1">
              <a:spcAft>
                <a:spcPts val="0"/>
              </a:spcAft>
              <a:buFont typeface="Wingdings 2"/>
              <a:buChar char=""/>
              <a:defRPr/>
            </a:pPr>
            <a:r>
              <a:rPr lang="ru-RU" b="1" dirty="0" smtClean="0"/>
              <a:t>Внутренняя сфера комплексного соединения </a:t>
            </a:r>
            <a:r>
              <a:rPr lang="ru-RU" dirty="0" smtClean="0"/>
              <a:t>– центральный атом со связанными с ним </a:t>
            </a:r>
            <a:r>
              <a:rPr lang="ru-RU" dirty="0" err="1" smtClean="0"/>
              <a:t>лигандами</a:t>
            </a:r>
            <a:r>
              <a:rPr lang="ru-RU" dirty="0" smtClean="0"/>
              <a:t>, то есть, собственно комплексная частица.</a:t>
            </a:r>
          </a:p>
          <a:p>
            <a:pPr eaLnBrk="1" fontAlgn="auto" hangingPunct="1">
              <a:spcAft>
                <a:spcPts val="0"/>
              </a:spcAft>
              <a:buFont typeface="Wingdings 2"/>
              <a:buChar char=""/>
              <a:defRPr/>
            </a:pPr>
            <a:r>
              <a:rPr lang="ru-RU" b="1" dirty="0" smtClean="0"/>
              <a:t>Внешняя сфера комплексного соединения </a:t>
            </a:r>
            <a:r>
              <a:rPr lang="ru-RU" dirty="0" smtClean="0"/>
              <a:t>– остальные частицы, связанные с комплексной частицей ионной или межмолекулярными связями, включая водородные.</a:t>
            </a:r>
          </a:p>
          <a:p>
            <a:pPr eaLnBrk="1" fontAlgn="auto" hangingPunct="1">
              <a:spcAft>
                <a:spcPts val="0"/>
              </a:spcAft>
              <a:buFont typeface="Wingdings 2"/>
              <a:buChar char=""/>
              <a:defRPr/>
            </a:pPr>
            <a:r>
              <a:rPr lang="ru-RU" dirty="0" smtClean="0"/>
              <a:t>Используются два вида структурных формул комплексных частиц: с указанием формального заряда центрального атома и </a:t>
            </a:r>
            <a:r>
              <a:rPr lang="ru-RU" dirty="0" err="1" smtClean="0"/>
              <a:t>лигандов</a:t>
            </a:r>
            <a:r>
              <a:rPr lang="ru-RU" dirty="0" smtClean="0"/>
              <a:t>, или с указанием формального заряда всей комплексной частицы. </a:t>
            </a:r>
            <a:endParaRPr lang="ru-RU" dirty="0"/>
          </a:p>
        </p:txBody>
      </p:sp>
      <p:pic>
        <p:nvPicPr>
          <p:cNvPr id="17410" name="Picture 2"/>
          <p:cNvPicPr>
            <a:picLocks noGrp="1" noChangeAspect="1" noChangeArrowheads="1"/>
          </p:cNvPicPr>
          <p:nvPr>
            <p:ph sz="half" idx="2"/>
          </p:nvPr>
        </p:nvPicPr>
        <p:blipFill>
          <a:blip r:embed="rId2"/>
          <a:srcRect/>
          <a:stretch>
            <a:fillRect/>
          </a:stretch>
        </p:blipFill>
        <p:spPr>
          <a:xfrm>
            <a:off x="1857375" y="3786188"/>
            <a:ext cx="5857875" cy="2857500"/>
          </a:xfrm>
        </p:spPr>
      </p:pic>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F9DB50EB-3BF3-48D8-AD1E-F238C7ED4631}" type="slidenum">
              <a:rPr lang="ru-RU"/>
              <a:pPr>
                <a:defRPr/>
              </a:pPr>
              <a:t>6</a:t>
            </a:fld>
            <a:endParaRPr lang="ru-RU"/>
          </a:p>
        </p:txBody>
      </p:sp>
      <p:sp>
        <p:nvSpPr>
          <p:cNvPr id="3" name="Содержимое 2"/>
          <p:cNvSpPr>
            <a:spLocks noGrp="1"/>
          </p:cNvSpPr>
          <p:nvPr>
            <p:ph sz="half" idx="1"/>
          </p:nvPr>
        </p:nvSpPr>
        <p:spPr>
          <a:xfrm>
            <a:off x="428625" y="1214438"/>
            <a:ext cx="7858125" cy="1571625"/>
          </a:xfrm>
        </p:spPr>
        <p:txBody>
          <a:bodyPr>
            <a:normAutofit fontScale="70000" lnSpcReduction="20000"/>
          </a:bodyPr>
          <a:lstStyle/>
          <a:p>
            <a:pPr eaLnBrk="1" fontAlgn="auto" hangingPunct="1">
              <a:spcAft>
                <a:spcPts val="0"/>
              </a:spcAft>
              <a:buFont typeface="Wingdings 2"/>
              <a:buChar char=""/>
              <a:defRPr/>
            </a:pPr>
            <a:r>
              <a:rPr lang="ru-RU" b="1" dirty="0" smtClean="0"/>
              <a:t>Координационный полиэдр </a:t>
            </a:r>
            <a:r>
              <a:rPr lang="ru-RU" dirty="0" smtClean="0"/>
              <a:t>– воображаемый многогранник, в центре которого расположен атом-комплексообразователь, а в вершинах – атомы </a:t>
            </a:r>
            <a:r>
              <a:rPr lang="ru-RU" dirty="0" err="1" smtClean="0"/>
              <a:t>лигандов</a:t>
            </a:r>
            <a:r>
              <a:rPr lang="ru-RU" dirty="0" smtClean="0"/>
              <a:t>, непосредственно связанные с комплексообразователем.</a:t>
            </a:r>
          </a:p>
          <a:p>
            <a:pPr eaLnBrk="1" fontAlgn="auto" hangingPunct="1">
              <a:spcAft>
                <a:spcPts val="0"/>
              </a:spcAft>
              <a:buFont typeface="Wingdings 2"/>
              <a:buChar char=""/>
              <a:defRPr/>
            </a:pPr>
            <a:r>
              <a:rPr lang="ru-RU" dirty="0" smtClean="0"/>
              <a:t>Примеры координационных полиэдров:</a:t>
            </a:r>
            <a:endParaRPr lang="ru-RU" dirty="0"/>
          </a:p>
        </p:txBody>
      </p:sp>
      <p:pic>
        <p:nvPicPr>
          <p:cNvPr id="18434" name="Picture 2"/>
          <p:cNvPicPr>
            <a:picLocks noGrp="1" noChangeAspect="1" noChangeArrowheads="1"/>
          </p:cNvPicPr>
          <p:nvPr>
            <p:ph sz="half" idx="2"/>
          </p:nvPr>
        </p:nvPicPr>
        <p:blipFill>
          <a:blip r:embed="rId2"/>
          <a:srcRect/>
          <a:stretch>
            <a:fillRect/>
          </a:stretch>
        </p:blipFill>
        <p:spPr>
          <a:xfrm>
            <a:off x="1285875" y="2928938"/>
            <a:ext cx="6572250" cy="3286125"/>
          </a:xfrm>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725CC5DF-2D8F-4DBA-B38C-D7BF058875F8}" type="slidenum">
              <a:rPr lang="ru-RU"/>
              <a:pPr>
                <a:defRPr/>
              </a:pPr>
              <a:t>7</a:t>
            </a:fld>
            <a:endParaRPr lang="ru-RU"/>
          </a:p>
        </p:txBody>
      </p:sp>
      <p:sp>
        <p:nvSpPr>
          <p:cNvPr id="2" name="Заголовок 1"/>
          <p:cNvSpPr>
            <a:spLocks noGrp="1"/>
          </p:cNvSpPr>
          <p:nvPr>
            <p:ph type="title"/>
          </p:nvPr>
        </p:nvSpPr>
        <p:spPr/>
        <p:txBody>
          <a:bodyPr/>
          <a:lstStyle/>
          <a:p>
            <a:pPr eaLnBrk="1" fontAlgn="auto" hangingPunct="1">
              <a:spcAft>
                <a:spcPts val="0"/>
              </a:spcAft>
              <a:defRPr/>
            </a:pPr>
            <a:r>
              <a:rPr lang="ru-RU" dirty="0" smtClean="0"/>
              <a:t>История.</a:t>
            </a:r>
            <a:endParaRPr lang="ru-RU" dirty="0"/>
          </a:p>
        </p:txBody>
      </p:sp>
      <p:sp>
        <p:nvSpPr>
          <p:cNvPr id="3" name="Содержимое 2"/>
          <p:cNvSpPr>
            <a:spLocks noGrp="1"/>
          </p:cNvSpPr>
          <p:nvPr>
            <p:ph sz="half" idx="1"/>
          </p:nvPr>
        </p:nvSpPr>
        <p:spPr>
          <a:xfrm>
            <a:off x="285750" y="1714500"/>
            <a:ext cx="4191000" cy="4286250"/>
          </a:xfrm>
        </p:spPr>
        <p:txBody>
          <a:bodyPr>
            <a:normAutofit fontScale="70000" lnSpcReduction="20000"/>
          </a:bodyPr>
          <a:lstStyle/>
          <a:p>
            <a:pPr eaLnBrk="1" fontAlgn="auto" hangingPunct="1">
              <a:spcAft>
                <a:spcPts val="0"/>
              </a:spcAft>
              <a:buFont typeface="Wingdings 2"/>
              <a:buChar char=""/>
              <a:defRPr/>
            </a:pPr>
            <a:r>
              <a:rPr lang="ru-RU" dirty="0" smtClean="0"/>
              <a:t>Основателем координационной теории комплексных соединений является швейцарский химик Альфред Вернер (1866—1919). Координационная теория Вернера 1893 года была первой попыткой объяснить структуру комплексных соединений. Эта теория была предложена до открытия электрона Томсоном в 1896 году, и до разработки электронной теории валентности. </a:t>
            </a:r>
            <a:endParaRPr lang="ru-RU" dirty="0"/>
          </a:p>
        </p:txBody>
      </p:sp>
      <p:pic>
        <p:nvPicPr>
          <p:cNvPr id="4098" name="Picture 2"/>
          <p:cNvPicPr>
            <a:picLocks noGrp="1" noChangeAspect="1" noChangeArrowheads="1"/>
          </p:cNvPicPr>
          <p:nvPr>
            <p:ph sz="half" idx="2"/>
          </p:nvPr>
        </p:nvPicPr>
        <p:blipFill>
          <a:blip r:embed="rId2" cstate="print"/>
          <a:srcRect/>
          <a:stretch>
            <a:fillRect/>
          </a:stretch>
        </p:blipFill>
        <p:spPr>
          <a:xfrm>
            <a:off x="4714876" y="1428736"/>
            <a:ext cx="3786214" cy="4419614"/>
          </a:xfrm>
          <a:effectLst>
            <a:softEdge rad="112500"/>
          </a:effectLst>
        </p:spPr>
      </p:pic>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E05552E7-3DAD-426C-93F5-2CB01DA70660}" type="slidenum">
              <a:rPr lang="ru-RU"/>
              <a:pPr>
                <a:defRPr/>
              </a:pPr>
              <a:t>8</a:t>
            </a:fld>
            <a:endParaRPr lang="ru-RU"/>
          </a:p>
        </p:txBody>
      </p:sp>
      <p:sp>
        <p:nvSpPr>
          <p:cNvPr id="3" name="Содержимое 2"/>
          <p:cNvSpPr>
            <a:spLocks noGrp="1"/>
          </p:cNvSpPr>
          <p:nvPr>
            <p:ph sz="half" idx="1"/>
          </p:nvPr>
        </p:nvSpPr>
        <p:spPr>
          <a:xfrm>
            <a:off x="428625" y="1071563"/>
            <a:ext cx="4191000" cy="5786437"/>
          </a:xfrm>
        </p:spPr>
        <p:txBody>
          <a:bodyPr>
            <a:normAutofit fontScale="70000" lnSpcReduction="20000"/>
          </a:bodyPr>
          <a:lstStyle/>
          <a:p>
            <a:pPr eaLnBrk="1" fontAlgn="auto" hangingPunct="1">
              <a:spcAft>
                <a:spcPts val="0"/>
              </a:spcAft>
              <a:buFont typeface="Wingdings 2"/>
              <a:buChar char=""/>
              <a:defRPr/>
            </a:pPr>
            <a:r>
              <a:rPr lang="ru-RU" dirty="0" smtClean="0"/>
              <a:t>В 1911 г. осуществление Вернером синтеза более чем 40 оптически активных молекул, не содержащих атомов углерода, убедило химическое сообщество в справедливости его </a:t>
            </a:r>
            <a:r>
              <a:rPr lang="ru-RU" smtClean="0"/>
              <a:t>теории.</a:t>
            </a:r>
            <a:endParaRPr lang="ru-RU" dirty="0" smtClean="0"/>
          </a:p>
          <a:p>
            <a:pPr eaLnBrk="1" fontAlgn="auto" hangingPunct="1">
              <a:spcAft>
                <a:spcPts val="0"/>
              </a:spcAft>
              <a:buFont typeface="Wingdings 2"/>
              <a:buChar char=""/>
              <a:defRPr/>
            </a:pPr>
            <a:r>
              <a:rPr lang="ru-RU" dirty="0" smtClean="0"/>
              <a:t>В 1913 г. Вернеру была присуждена Нобелевская премия по химии «в знак признания его работ о природе связей атомов в молекулах, которые позволяли по-новому взглянуть на результаты ранее проведённых исследований и открывали новые возможности для научно-исследовательской работы, особенно в области неорганической химии». </a:t>
            </a:r>
            <a:endParaRPr lang="ru-RU" dirty="0"/>
          </a:p>
        </p:txBody>
      </p:sp>
      <p:pic>
        <p:nvPicPr>
          <p:cNvPr id="20482" name="Picture 2"/>
          <p:cNvPicPr>
            <a:picLocks noGrp="1" noChangeAspect="1" noChangeArrowheads="1"/>
          </p:cNvPicPr>
          <p:nvPr>
            <p:ph sz="half" idx="2"/>
          </p:nvPr>
        </p:nvPicPr>
        <p:blipFill>
          <a:blip r:embed="rId2"/>
          <a:srcRect/>
          <a:stretch>
            <a:fillRect/>
          </a:stretch>
        </p:blipFill>
        <p:spPr>
          <a:xfrm>
            <a:off x="4643438" y="1357313"/>
            <a:ext cx="3714750" cy="4357687"/>
          </a:xfrm>
        </p:spPr>
      </p:pic>
    </p:spTree>
  </p:cSld>
  <p:clrMapOvr>
    <a:masterClrMapping/>
  </p:clrMapOvr>
  <p:transition>
    <p:wheel spokes="2"/>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153F9017-7D5F-4C2B-8387-9BF5E740DCF8}" type="slidenum">
              <a:rPr lang="ru-RU"/>
              <a:pPr>
                <a:defRPr/>
              </a:pPr>
              <a:t>9</a:t>
            </a:fld>
            <a:endParaRPr lang="ru-RU"/>
          </a:p>
        </p:txBody>
      </p:sp>
      <p:sp>
        <p:nvSpPr>
          <p:cNvPr id="2" name="Заголовок 1"/>
          <p:cNvSpPr>
            <a:spLocks noGrp="1"/>
          </p:cNvSpPr>
          <p:nvPr>
            <p:ph type="title"/>
          </p:nvPr>
        </p:nvSpPr>
        <p:spPr>
          <a:xfrm>
            <a:off x="457200" y="142852"/>
            <a:ext cx="8686800" cy="841248"/>
          </a:xfrm>
        </p:spPr>
        <p:txBody>
          <a:bodyPr>
            <a:normAutofit fontScale="90000"/>
          </a:bodyPr>
          <a:lstStyle/>
          <a:p>
            <a:pPr eaLnBrk="1" fontAlgn="auto" hangingPunct="1">
              <a:spcAft>
                <a:spcPts val="0"/>
              </a:spcAft>
              <a:defRPr/>
            </a:pPr>
            <a:r>
              <a:rPr lang="ru-RU" dirty="0" smtClean="0"/>
              <a:t>Классификация комплексных соединений.</a:t>
            </a:r>
            <a:endParaRPr lang="ru-RU" dirty="0"/>
          </a:p>
        </p:txBody>
      </p:sp>
      <p:sp>
        <p:nvSpPr>
          <p:cNvPr id="3" name="Содержимое 2"/>
          <p:cNvSpPr>
            <a:spLocks noGrp="1"/>
          </p:cNvSpPr>
          <p:nvPr>
            <p:ph sz="half" idx="1"/>
          </p:nvPr>
        </p:nvSpPr>
        <p:spPr>
          <a:xfrm>
            <a:off x="285750" y="1214438"/>
            <a:ext cx="8410575" cy="2571750"/>
          </a:xfrm>
        </p:spPr>
        <p:txBody>
          <a:bodyPr>
            <a:normAutofit fontScale="70000" lnSpcReduction="20000"/>
          </a:bodyPr>
          <a:lstStyle/>
          <a:p>
            <a:pPr eaLnBrk="1" fontAlgn="auto" hangingPunct="1">
              <a:spcAft>
                <a:spcPts val="0"/>
              </a:spcAft>
              <a:buFont typeface="Wingdings 2"/>
              <a:buChar char=""/>
              <a:defRPr/>
            </a:pPr>
            <a:r>
              <a:rPr lang="ru-RU" b="1" dirty="0" smtClean="0"/>
              <a:t>Ионные </a:t>
            </a:r>
            <a:r>
              <a:rPr lang="ru-RU" dirty="0" smtClean="0"/>
              <a:t>комплексные</a:t>
            </a:r>
            <a:r>
              <a:rPr lang="ru-RU" b="1" dirty="0" smtClean="0"/>
              <a:t> </a:t>
            </a:r>
            <a:r>
              <a:rPr lang="ru-RU" dirty="0" smtClean="0"/>
              <a:t>соединения содержат заряженные комплексные частицы – ионы – и являются кислотами, основаниями или солями. </a:t>
            </a:r>
          </a:p>
          <a:p>
            <a:pPr eaLnBrk="1" fontAlgn="auto" hangingPunct="1">
              <a:spcAft>
                <a:spcPts val="0"/>
              </a:spcAft>
              <a:buFont typeface="Wingdings 2"/>
              <a:buChar char=""/>
              <a:defRPr/>
            </a:pPr>
            <a:r>
              <a:rPr lang="ru-RU" b="1" dirty="0" smtClean="0"/>
              <a:t>Молекулярные</a:t>
            </a:r>
            <a:r>
              <a:rPr lang="ru-RU" dirty="0" smtClean="0"/>
              <a:t> комплексные соединения состоят из незаряженных комплексных частиц (молекул).</a:t>
            </a:r>
          </a:p>
          <a:p>
            <a:pPr eaLnBrk="1" fontAlgn="auto" hangingPunct="1">
              <a:spcAft>
                <a:spcPts val="0"/>
              </a:spcAft>
              <a:buFont typeface="Wingdings 2"/>
              <a:buChar char=""/>
              <a:defRPr/>
            </a:pPr>
            <a:r>
              <a:rPr lang="ru-RU" dirty="0" smtClean="0"/>
              <a:t>По числу центральных атомов комплексные частицы делятся на одноядерные и многоядерные. Центральные атомы многоядерных комплексных частиц могут быть связаны между собой либо непосредственно, либо через </a:t>
            </a:r>
            <a:r>
              <a:rPr lang="ru-RU" dirty="0" err="1" smtClean="0"/>
              <a:t>лиганды</a:t>
            </a:r>
            <a:r>
              <a:rPr lang="ru-RU" dirty="0" smtClean="0"/>
              <a:t>.</a:t>
            </a:r>
            <a:endParaRPr lang="ru-RU" dirty="0"/>
          </a:p>
        </p:txBody>
      </p:sp>
      <p:pic>
        <p:nvPicPr>
          <p:cNvPr id="21507" name="Picture 2"/>
          <p:cNvPicPr>
            <a:picLocks noGrp="1" noChangeAspect="1" noChangeArrowheads="1"/>
          </p:cNvPicPr>
          <p:nvPr>
            <p:ph sz="half" idx="2"/>
          </p:nvPr>
        </p:nvPicPr>
        <p:blipFill>
          <a:blip r:embed="rId2"/>
          <a:srcRect/>
          <a:stretch>
            <a:fillRect/>
          </a:stretch>
        </p:blipFill>
        <p:spPr>
          <a:xfrm>
            <a:off x="1285875" y="4143375"/>
            <a:ext cx="6143625" cy="1928813"/>
          </a:xfrm>
        </p:spPr>
      </p:pic>
    </p:spTree>
  </p:cSld>
  <p:clrMapOvr>
    <a:masterClrMapping/>
  </p:clrMapOvr>
  <p:transition>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560</TotalTime>
  <Words>1063</Words>
  <Application>Microsoft Office PowerPoint</Application>
  <PresentationFormat>Экран (4:3)</PresentationFormat>
  <Paragraphs>75</Paragraphs>
  <Slides>23</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9</vt:i4>
      </vt:variant>
      <vt:variant>
        <vt:lpstr>Заголовки слайдов</vt:lpstr>
      </vt:variant>
      <vt:variant>
        <vt:i4>23</vt:i4>
      </vt:variant>
    </vt:vector>
  </HeadingPairs>
  <TitlesOfParts>
    <vt:vector size="37" baseType="lpstr">
      <vt:lpstr>Arial</vt:lpstr>
      <vt:lpstr>Franklin Gothic Medium</vt:lpstr>
      <vt:lpstr>Franklin Gothic Book</vt:lpstr>
      <vt:lpstr>Wingdings 2</vt:lpstr>
      <vt:lpstr>Calibri</vt:lpstr>
      <vt:lpstr>Трек</vt:lpstr>
      <vt:lpstr>Трек</vt:lpstr>
      <vt:lpstr>Трек</vt:lpstr>
      <vt:lpstr>Трек</vt:lpstr>
      <vt:lpstr>Трек</vt:lpstr>
      <vt:lpstr>Трек</vt:lpstr>
      <vt:lpstr>Трек</vt:lpstr>
      <vt:lpstr>Трек</vt: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Комплексные соединения.</dc:title>
  <cp:lastModifiedBy>Student</cp:lastModifiedBy>
  <cp:revision>59</cp:revision>
  <dcterms:modified xsi:type="dcterms:W3CDTF">2013-05-02T10:19:13Z</dcterms:modified>
</cp:coreProperties>
</file>