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10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0A7E3-AEA7-43A5-A83E-4D5BDAA8C2AA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4FF2F4F-C4E6-4D79-9290-1E7B2C1158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339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0A7E3-AEA7-43A5-A83E-4D5BDAA8C2AA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4FF2F4F-C4E6-4D79-9290-1E7B2C1158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162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0A7E3-AEA7-43A5-A83E-4D5BDAA8C2AA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4FF2F4F-C4E6-4D79-9290-1E7B2C1158E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049098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0A7E3-AEA7-43A5-A83E-4D5BDAA8C2AA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4FF2F4F-C4E6-4D79-9290-1E7B2C1158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6661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0A7E3-AEA7-43A5-A83E-4D5BDAA8C2AA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4FF2F4F-C4E6-4D79-9290-1E7B2C1158E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393244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0A7E3-AEA7-43A5-A83E-4D5BDAA8C2AA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4FF2F4F-C4E6-4D79-9290-1E7B2C1158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6668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0A7E3-AEA7-43A5-A83E-4D5BDAA8C2AA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2F4F-C4E6-4D79-9290-1E7B2C1158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876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0A7E3-AEA7-43A5-A83E-4D5BDAA8C2AA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2F4F-C4E6-4D79-9290-1E7B2C1158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910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0A7E3-AEA7-43A5-A83E-4D5BDAA8C2AA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2F4F-C4E6-4D79-9290-1E7B2C1158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671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0A7E3-AEA7-43A5-A83E-4D5BDAA8C2AA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4FF2F4F-C4E6-4D79-9290-1E7B2C1158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746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0A7E3-AEA7-43A5-A83E-4D5BDAA8C2AA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4FF2F4F-C4E6-4D79-9290-1E7B2C1158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594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0A7E3-AEA7-43A5-A83E-4D5BDAA8C2AA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4FF2F4F-C4E6-4D79-9290-1E7B2C1158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748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0A7E3-AEA7-43A5-A83E-4D5BDAA8C2AA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2F4F-C4E6-4D79-9290-1E7B2C1158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951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0A7E3-AEA7-43A5-A83E-4D5BDAA8C2AA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2F4F-C4E6-4D79-9290-1E7B2C1158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01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0A7E3-AEA7-43A5-A83E-4D5BDAA8C2AA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2F4F-C4E6-4D79-9290-1E7B2C1158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289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0A7E3-AEA7-43A5-A83E-4D5BDAA8C2AA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4FF2F4F-C4E6-4D79-9290-1E7B2C1158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782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40A7E3-AEA7-43A5-A83E-4D5BDAA8C2AA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4FF2F4F-C4E6-4D79-9290-1E7B2C1158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479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  <p:sldLayoutId id="2147483788" r:id="rId15"/>
    <p:sldLayoutId id="214748378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pharmax.ru/search.html&amp;CODE=pharmax_search&amp;keywords=%F0%E0%F1%F2%E2%EE%F0&amp;s_glossary=1&amp;s_files=1&amp;s_catalog=1&amp;s_articles=1&amp;s_forum=1&amp;forums=al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hyperlink" Target="http://pharmax.ru/search.html&amp;CODE=pharmax_search&amp;keywords=%E4%EE%E7%E0&amp;s_glossary=1&amp;s_files=1&amp;s_catalog=1&amp;s_articles=1&amp;s_forum=1&amp;forums=al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Тема: «Тяжёлые металлы»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                                                                                           </a:t>
            </a:r>
          </a:p>
          <a:p>
            <a:endParaRPr lang="ru-RU" dirty="0"/>
          </a:p>
          <a:p>
            <a:r>
              <a:rPr lang="ru-RU" dirty="0" smtClean="0"/>
              <a:t>                                                                                         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750" y="0"/>
            <a:ext cx="3143250" cy="27527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05" y="812800"/>
            <a:ext cx="2275840" cy="1701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021" y="94797"/>
            <a:ext cx="3196452" cy="2027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24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9411" y="123368"/>
            <a:ext cx="10371960" cy="1553032"/>
          </a:xfrm>
        </p:spPr>
        <p:txBody>
          <a:bodyPr/>
          <a:lstStyle/>
          <a:p>
            <a:r>
              <a:rPr lang="ru-RU" dirty="0"/>
              <a:t>НЕОТЛОЖНАЯ ПОМОЩЬ ПРИ ОТРАВЛЕНИЯХ СОЛЯМИ ТЯЖЕЛЫХ МЕТАЛЛОВ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6829" y="1197429"/>
            <a:ext cx="11985171" cy="5660571"/>
          </a:xfrm>
        </p:spPr>
        <p:txBody>
          <a:bodyPr>
            <a:normAutofit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удалить яд с места его попаданиям организм: обработкам кожи и слизистых оболочек, промывание рта, носа, глаз, желудка, применения рвотных средств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апоморфин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солевых слабительных (сульфат натрия, сульфат магния);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уменьшить всасывание яда и тем самым уменьшить токсическое действие его на организм; использование адсорбирующих (активированный уголь), вяжущих и обволакивающих (танин, кисель, молоко, яичный белок) и солевых слабительных;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уменьшить концентрацию всосавшегося яда в крови и органах, для чего пострадавшему дают усиленное питье, внутривенно вводят изотонический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раствор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хлорида натрия,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раствор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глюкозы или гидрокарбоната натрия, назначают мочегонные, средства. При отравлениях газообразными веществами и летучими жидкостями для ускорения их выведения из организма делают искусственное дыхание и вводят вещества, возбуждающие дыхательный центр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цититон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гидрохлорид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лобелина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др.).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если возможно, обезвредить яд, применением антидотов. При отравлении кислотами вводят слабые растворы щелочей (окись магния), для; нейтрализации щелочей – слабые растворы кислот (лимонной, уксусной), при отравлении солями тяжелых металлов используют антидоты, при отравлении мышьяком и другими ядами, блокирующие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тиоловые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ферменты (ртуть, висмут), —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унитиол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средство, содержащее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тиоловые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группы), при отравлении синильной кислотой —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амилнитрит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т. д.;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в дальнейшем лечение отравлений ведут по показаниям. Прежде всего устраняют возникшие нарушения жизненно важных функций.</a:t>
            </a:r>
          </a:p>
        </p:txBody>
      </p:sp>
    </p:spTree>
    <p:extLst>
      <p:ext uri="{BB962C8B-B14F-4D97-AF65-F5344CB8AC3E}">
        <p14:creationId xmlns:p14="http://schemas.microsoft.com/office/powerpoint/2010/main" val="51462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46042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30829" y="468086"/>
            <a:ext cx="10112828" cy="60198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Тяжёлые металлы-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химических элементов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со свойствами 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металлов(в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 числе и 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полуметаллы)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значительным атомным весом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либо плотностью. Известно около сорока различных определений термина тяжёлые металлы, и невозможно указать на одно из них, как наиболее принятое. Соответственно, список тяжёлых металлов согласно разным определениям будет включать разные элементы.</a:t>
            </a:r>
          </a:p>
        </p:txBody>
      </p:sp>
    </p:spTree>
    <p:extLst>
      <p:ext uri="{BB962C8B-B14F-4D97-AF65-F5344CB8AC3E}">
        <p14:creationId xmlns:p14="http://schemas.microsoft.com/office/powerpoint/2010/main" val="263545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30829" y="206829"/>
            <a:ext cx="9982200" cy="6466114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Используемым критерием может быть атомный вес свыше 50, и тогда в список попадают все металлы, начиная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ванадия,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независимо от плотности. Другим часто используемым критерием является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плотность,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 равная или большая плотности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(8 г/см</a:t>
            </a:r>
            <a:r>
              <a:rPr 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тогда в список попадают такие элементы как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свинец, ртуть,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медь, кадмий,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кобальт,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а, например, более легкое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олово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выпадает из списка. Существуют классификации, основанные и на других значениях пороговой плотности (например — плотность 5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г/см</a:t>
            </a:r>
            <a:r>
              <a:rPr lang="ru-RU" sz="2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атомного веса. Некоторые классификации делают исключения для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благородных и редких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металлов, не относя их к тяжёлым, некоторые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исключают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нецветные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металлы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железо,марганец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0258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65514" y="348343"/>
            <a:ext cx="9839098" cy="5562879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Термин 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тяжёлые металлы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чаще всего рассматривается не с химической, а с медицинской и природоохранной точек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зрения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и, таким образом, при включении в эту категорию учитываются не только химические и физические свойства элемента, но и его биологическая активность и токсичность, а также объём использования в хозяйственной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998" y="3907291"/>
            <a:ext cx="3934279" cy="295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5541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54629" y="206829"/>
            <a:ext cx="10319657" cy="6444342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Многие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тяжёлые металлы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такие как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железо, медь,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цинк,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молибден,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участвуют в биологических процессах и в определенных количествах являются необходимыми для функционирования растений, животных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микроэлементами.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другой стороны,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тяжёлые металлы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их соединения могут оказывать вредное воздействие на организм человека, способны накапливаться в тканях, вызывая ряд заболеваний. Не имеющие полезной роли в биологических процессах металлы, такие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свинец и ртуть,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определяются как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токсичные металлы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Некоторые элементы, такие как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ванадий или кадмий,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имеющие токсичное влияние на живые организмы, могут быть полезны для некоторых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видов.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26" y="4366532"/>
            <a:ext cx="3171145" cy="23752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822" y="4091043"/>
            <a:ext cx="2975883" cy="26507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9869" y="4426516"/>
            <a:ext cx="2989961" cy="1979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302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9314" y="0"/>
            <a:ext cx="9915299" cy="662940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всех известных человечеству хронических отравлений наиболее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принадлежит отравлениям солями тяжелых металлов.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Соли тяжёлых металлов содержатся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промышленных органических и неорганических соединениях, гербицидах и инсектицидах сельскохозяйственного значения, а также в медицинских препаратах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 соли металлов попадают вместе с пищевыми продуктами, с воздухом, через кожные покровы и слизистые ткани. В организме соли накапливаются в органах и тканях месяцами, вызывая повреждения с последующими нарушениями их функций. Таким образом, хроническое отравление солями тяжелых металлов характеризуется поступлением небольших доз металлов в организм в течение длительного периода. Первые проявления отравления остаются незаметными: слабость, снижение работоспособности вследствие быстрой утомляемости. В более позднем периоде поступления токсических соединений в организм формируется развернутая картина нарушений, связанных с хроническим отравлением конкретным металлом.</a:t>
            </a:r>
          </a:p>
        </p:txBody>
      </p:sp>
    </p:spTree>
    <p:extLst>
      <p:ext uri="{BB962C8B-B14F-4D97-AF65-F5344CB8AC3E}">
        <p14:creationId xmlns:p14="http://schemas.microsoft.com/office/powerpoint/2010/main" val="328952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0886" y="76200"/>
            <a:ext cx="7683726" cy="1164771"/>
          </a:xfrm>
        </p:spPr>
        <p:txBody>
          <a:bodyPr>
            <a:normAutofit/>
          </a:bodyPr>
          <a:lstStyle/>
          <a:p>
            <a:r>
              <a:rPr lang="ru-RU" dirty="0"/>
              <a:t>ОТРАВЛЕНИЕ РТУТЬЮ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2857" y="751113"/>
            <a:ext cx="10330543" cy="5932715"/>
          </a:xfrm>
        </p:spPr>
        <p:txBody>
          <a:bodyPr>
            <a:normAutofit/>
          </a:bodyPr>
          <a:lstStyle/>
          <a:p>
            <a:r>
              <a:rPr lang="ru-RU" dirty="0"/>
              <a:t>Отравление ртутью </a:t>
            </a:r>
            <a:r>
              <a:rPr lang="ru-RU" dirty="0" smtClean="0"/>
              <a:t>встречается </a:t>
            </a:r>
            <a:r>
              <a:rPr lang="ru-RU" dirty="0"/>
              <a:t>среди рабочих </a:t>
            </a:r>
            <a:r>
              <a:rPr lang="ru-RU" dirty="0" smtClean="0"/>
              <a:t>на </a:t>
            </a:r>
            <a:r>
              <a:rPr lang="ru-RU" dirty="0"/>
              <a:t>предприятиях по изготовлению ртутных измерительных приборов (термометры, манометры), кварцевых ламп</a:t>
            </a:r>
            <a:r>
              <a:rPr lang="ru-RU" dirty="0" smtClean="0"/>
              <a:t>,, </a:t>
            </a:r>
            <a:r>
              <a:rPr lang="ru-RU" dirty="0"/>
              <a:t>ртутных лечебных препаратов, содержащих ртуть ядохимикатов для борьбы с сельскохозяйственными вредителями.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Ртуть, являясь жидким металлом, легко испаряется при комнатной температуре и в виде паров проникает в организм через верхние дыхательные пути. </a:t>
            </a:r>
            <a:endParaRPr lang="ru-RU" dirty="0" smtClean="0"/>
          </a:p>
          <a:p>
            <a:r>
              <a:rPr lang="ru-RU" dirty="0"/>
              <a:t>Клиническая картина острого отравления ртутью характеризуется появлением металлического вкуса во рту, головной боли, рвоты, поноса. Через несколько дней обнаруживаются язвенный стоматит, язвы на слизистой оболочке верхних дыхательных путей.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Хроническое отравление в начальной стадии проявляется синдромом раздражительной слабости с явлениями </a:t>
            </a:r>
            <a:r>
              <a:rPr lang="ru-RU" dirty="0" smtClean="0"/>
              <a:t>головной боли, бессонницы, снижением </a:t>
            </a:r>
            <a:r>
              <a:rPr lang="ru-RU" dirty="0"/>
              <a:t>памяти, </a:t>
            </a:r>
            <a:r>
              <a:rPr lang="ru-RU" dirty="0" smtClean="0"/>
              <a:t>повышенной утомляемости, тахикардии. Характерной </a:t>
            </a:r>
            <a:r>
              <a:rPr lang="ru-RU" dirty="0"/>
              <a:t>особенностью ртутного отравления на этой стадии является тремор пальцев вытянутых рук.</a:t>
            </a:r>
            <a:br>
              <a:rPr lang="ru-RU" dirty="0"/>
            </a:br>
            <a:r>
              <a:rPr lang="ru-RU" dirty="0"/>
              <a:t>В стадии функциональных расстройств нервной системы отмечаются также эндокринные нарушения со стороны щитовидной железы, </a:t>
            </a:r>
            <a:r>
              <a:rPr lang="ru-RU" dirty="0" smtClean="0"/>
              <a:t>яичников.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01343"/>
            <a:ext cx="2046514" cy="1556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5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3829" y="97971"/>
            <a:ext cx="8630783" cy="1807029"/>
          </a:xfrm>
        </p:spPr>
        <p:txBody>
          <a:bodyPr/>
          <a:lstStyle/>
          <a:p>
            <a:r>
              <a:rPr lang="ru-RU" dirty="0"/>
              <a:t>ОТРАВЛЕНИЕ СВИНЦОМ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8686" y="576942"/>
            <a:ext cx="10733314" cy="6498771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Отравление свинцом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встречается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свинцовых рудниках, на предприятиях, где производится выплавка свинца, изготовление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аккумуляторов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пуль, дроби,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Отравление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посредством вдыхания свинцовой пыли или паров. Возможны бытовые отравления свинцом при употреблении варенья или маринадов, хранящихся в глиняной посуде, покрытой свинцовой глазурью.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Свинцовые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полинейропатии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характеризуются преимущественным поражением двигательных волокон периферических нервов с развитием параличей периферического типа (свинцовые параличи).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Антибрахиальный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тип паралича наиболее характерен для хронического отравления свинцом. Парализуется прежде всего -общий разгибатель пальцев, затем наступает паралич остальных разгибателей пальцев и кисти: кисть свисает под прямым углом,. пальцы согнуты, постепенно нарастают атрофии парализованных мышц, исчезают сухожильные и надкостничные рефлексы.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Брахиальный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тип паралича (тип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Дюшенна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Эрба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характеризуется наиболее значительным поражением дельтовидной мышцы с вовлечением в процесс над- и подлопаточных мышц.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Арандюшенновский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тип свинцового паралича характеризуется поражением мелких мышц кистей,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тенара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гипотенара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развитием вынужденного положения кисти (“обезьянья кисть”).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78" y="0"/>
            <a:ext cx="1724967" cy="132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80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ОТРАВЛЕНИЯ СОЛЯМИ КАДМИЯ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3371" y="1219200"/>
            <a:ext cx="10657115" cy="5497286"/>
          </a:xfrm>
        </p:spPr>
        <p:txBody>
          <a:bodyPr/>
          <a:lstStyle/>
          <a:p>
            <a:r>
              <a:rPr lang="ru-RU" dirty="0"/>
              <a:t>Основные представители: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Кадмия хлорид, нитрат, сульфат. Смертельная </a:t>
            </a:r>
            <a:r>
              <a:rPr lang="ru-RU" dirty="0">
                <a:hlinkClick r:id="rId2"/>
              </a:rPr>
              <a:t>доза</a:t>
            </a:r>
            <a:r>
              <a:rPr lang="ru-RU" dirty="0"/>
              <a:t> внутрь = 50-60 мг. Токсическая </a:t>
            </a:r>
            <a:r>
              <a:rPr lang="ru-RU" dirty="0">
                <a:hlinkClick r:id="rId2"/>
              </a:rPr>
              <a:t>доза</a:t>
            </a:r>
            <a:r>
              <a:rPr lang="ru-RU" dirty="0"/>
              <a:t> - с 10 мг.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Клиническая картина отравления:</a:t>
            </a:r>
            <a:br>
              <a:rPr lang="ru-RU" dirty="0"/>
            </a:br>
            <a:r>
              <a:rPr lang="ru-RU" dirty="0"/>
              <a:t>Механизм токсического действия заключается в угнетении активности многих ферментов и в первую очередь ферментов, содержащих сульфгидрильные группы.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После попадания солей кадмия внутрь возникают тошнота, саливация, рвота, боли в животе, понос, мышечные боли, головная боль. Ингаляция паров кадмия приводит к появлению металлического вкуса в полости рта, поверхностному дыханию, болям в груди. У пострадавшего развивается воспаление </a:t>
            </a:r>
            <a:r>
              <a:rPr lang="ru-RU" dirty="0" smtClean="0"/>
              <a:t>легких</a:t>
            </a:r>
            <a:r>
              <a:rPr lang="ru-RU" dirty="0"/>
              <a:t>,</a:t>
            </a:r>
            <a:r>
              <a:rPr lang="ru-RU" dirty="0" smtClean="0"/>
              <a:t> </a:t>
            </a:r>
            <a:r>
              <a:rPr lang="ru-RU" dirty="0"/>
              <a:t> анемия и лейкопения, страдает функция печени.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0000" y="4912860"/>
            <a:ext cx="2150588" cy="180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85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39</TotalTime>
  <Words>265</Words>
  <Application>Microsoft Office PowerPoint</Application>
  <PresentationFormat>Произвольный</PresentationFormat>
  <Paragraphs>20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Легкий дым</vt:lpstr>
      <vt:lpstr>Тема: «Тяжёлые металлы»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ОТРАВЛЕНИЕ РТУТЬЮ</vt:lpstr>
      <vt:lpstr>ОТРАВЛЕНИЕ СВИНЦОМ</vt:lpstr>
      <vt:lpstr>ОТРАВЛЕНИЯ СОЛЯМИ КАДМИЯ</vt:lpstr>
      <vt:lpstr>НЕОТЛОЖНАЯ ПОМОЩЬ ПРИ ОТРАВЛЕНИЯХ СОЛЯМИ ТЯЖЕЛЫХ МЕТАЛЛОВ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«Тяжёлые металлы»</dc:title>
  <dc:creator>Vova</dc:creator>
  <cp:lastModifiedBy>RePack by Diakov</cp:lastModifiedBy>
  <cp:revision>7</cp:revision>
  <dcterms:created xsi:type="dcterms:W3CDTF">2016-10-12T14:47:21Z</dcterms:created>
  <dcterms:modified xsi:type="dcterms:W3CDTF">2016-11-19T17:07:34Z</dcterms:modified>
</cp:coreProperties>
</file>