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3109"/>
        <p:guide pos="212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914421-B3B8-45FB-B3B6-FA83CF1DE885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70EDD-A3AA-48CA-8B8F-B19682714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AFE75D-E55F-4742-89B4-5957D22C1305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anchor="t">
            <a:normAutofit fontScale="90000"/>
          </a:bodyPr>
          <a:lstStyle/>
          <a:p>
            <a:r>
              <a:rPr lang="ru-RU" sz="1600" b="1" smtClean="0">
                <a:solidFill>
                  <a:srgbClr val="006600"/>
                </a:solidFill>
                <a:cs typeface="Arial" charset="0"/>
              </a:rPr>
              <a:t/>
            </a:r>
            <a:br>
              <a:rPr lang="ru-RU" sz="1600" b="1" smtClean="0">
                <a:solidFill>
                  <a:srgbClr val="006600"/>
                </a:solidFill>
                <a:cs typeface="Arial" charset="0"/>
              </a:rPr>
            </a:br>
            <a:r>
              <a:rPr lang="ru-RU" sz="1200" b="1" smtClean="0">
                <a:solidFill>
                  <a:srgbClr val="006600"/>
                </a:solidFill>
                <a:cs typeface="Arial" charset="0"/>
              </a:rPr>
              <a:t>Костанайский государственный университет им.А.Байтурсынова</a:t>
            </a:r>
            <a:br>
              <a:rPr lang="ru-RU" sz="1200" b="1" smtClean="0">
                <a:solidFill>
                  <a:srgbClr val="006600"/>
                </a:solidFill>
                <a:cs typeface="Arial" charset="0"/>
              </a:rPr>
            </a:br>
            <a:endParaRPr lang="ru-RU" sz="1200" b="1" smtClean="0">
              <a:solidFill>
                <a:srgbClr val="006600"/>
              </a:solidFill>
              <a:cs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412875"/>
            <a:ext cx="7272338" cy="4968875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endParaRPr lang="ru-RU" sz="700" b="1" dirty="0" smtClean="0">
              <a:solidFill>
                <a:srgbClr val="000099"/>
              </a:solidFill>
              <a:latin typeface="Garamond" pitchFamily="18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altLang="zh-CN" sz="1600" b="1" dirty="0" smtClean="0">
              <a:solidFill>
                <a:srgbClr val="006600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altLang="zh-CN" sz="1600" b="1" dirty="0" smtClean="0">
              <a:solidFill>
                <a:srgbClr val="006600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altLang="zh-CN" sz="1600" b="1" dirty="0" smtClean="0">
              <a:solidFill>
                <a:srgbClr val="006600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altLang="zh-CN" sz="1600" b="1" dirty="0" smtClean="0">
              <a:solidFill>
                <a:srgbClr val="006600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chemeClr val="hlink"/>
                </a:solidFill>
                <a:latin typeface="Arial" charset="0"/>
              </a:rPr>
              <a:t>Земельные ресурсы</a:t>
            </a:r>
            <a:endParaRPr lang="ru-RU" sz="1800" b="1" dirty="0" smtClean="0">
              <a:solidFill>
                <a:schemeClr val="hlink"/>
              </a:solidFill>
              <a:cs typeface="Arial" charset="0"/>
            </a:endParaRPr>
          </a:p>
          <a:p>
            <a:pPr algn="r">
              <a:lnSpc>
                <a:spcPct val="80000"/>
              </a:lnSpc>
              <a:buFontTx/>
              <a:buNone/>
            </a:pPr>
            <a:endParaRPr lang="ru-RU" sz="1800" b="1" dirty="0" smtClean="0">
              <a:solidFill>
                <a:schemeClr val="hlink"/>
              </a:solidFill>
              <a:latin typeface="Arial" charset="0"/>
              <a:cs typeface="Arial" charset="0"/>
            </a:endParaRPr>
          </a:p>
          <a:p>
            <a:pPr algn="r">
              <a:lnSpc>
                <a:spcPct val="80000"/>
              </a:lnSpc>
              <a:buFontTx/>
              <a:buNone/>
            </a:pPr>
            <a:endParaRPr lang="ru-RU" sz="2400" b="1" dirty="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r">
              <a:lnSpc>
                <a:spcPct val="80000"/>
              </a:lnSpc>
              <a:buFontTx/>
              <a:buNone/>
            </a:pPr>
            <a:endParaRPr lang="ru-RU" sz="2400" b="1" dirty="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r">
              <a:lnSpc>
                <a:spcPct val="80000"/>
              </a:lnSpc>
              <a:buFontTx/>
              <a:buNone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                    </a:t>
            </a:r>
          </a:p>
          <a:p>
            <a:pPr algn="r">
              <a:lnSpc>
                <a:spcPct val="80000"/>
              </a:lnSpc>
              <a:buFontTx/>
              <a:buNone/>
            </a:pPr>
            <a:endParaRPr lang="ru-RU" sz="1200" b="1" dirty="0" smtClean="0">
              <a:solidFill>
                <a:srgbClr val="006600"/>
              </a:solidFill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400" b="1" dirty="0" smtClean="0">
                <a:solidFill>
                  <a:srgbClr val="006600"/>
                </a:solidFill>
                <a:cs typeface="Arial" charset="0"/>
              </a:rPr>
              <a:t>              </a:t>
            </a:r>
            <a:endParaRPr lang="ru-RU" sz="1600" b="1" dirty="0" smtClean="0">
              <a:solidFill>
                <a:srgbClr val="006600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endParaRPr lang="ru-RU" sz="1600" b="1" dirty="0" smtClean="0">
              <a:solidFill>
                <a:srgbClr val="006600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endParaRPr lang="ru-RU" sz="1600" b="1" dirty="0" smtClean="0">
              <a:solidFill>
                <a:srgbClr val="006600"/>
              </a:solidFill>
              <a:latin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1200" b="1" dirty="0" smtClean="0">
              <a:solidFill>
                <a:srgbClr val="006600"/>
              </a:solidFill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200" b="1" dirty="0" smtClean="0">
                <a:solidFill>
                  <a:srgbClr val="006600"/>
                </a:solidFill>
                <a:cs typeface="Arial" charset="0"/>
              </a:rPr>
              <a:t>Костанай, </a:t>
            </a:r>
            <a:r>
              <a:rPr lang="ru-RU" sz="1200" b="1" dirty="0" smtClean="0">
                <a:solidFill>
                  <a:srgbClr val="006600"/>
                </a:solidFill>
                <a:latin typeface="Arial" charset="0"/>
                <a:cs typeface="Arial" charset="0"/>
              </a:rPr>
              <a:t>2017</a:t>
            </a:r>
          </a:p>
          <a:p>
            <a:pPr>
              <a:lnSpc>
                <a:spcPct val="80000"/>
              </a:lnSpc>
            </a:pPr>
            <a:r>
              <a:rPr lang="ru-RU" sz="1400" dirty="0" smtClean="0">
                <a:solidFill>
                  <a:srgbClr val="006600"/>
                </a:solidFill>
              </a:rPr>
              <a:t>                                                                                                                                                                                 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Паспорт почв и земель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Форма паспорта земельных участков сельскохозяйственного назначения утверждается </a:t>
            </a:r>
            <a:r>
              <a:rPr lang="ru-RU" i="1" dirty="0" smtClean="0"/>
              <a:t>центральным уполномоченным органом по управлению земельными ресурсами.</a:t>
            </a:r>
            <a:r>
              <a:rPr lang="ru-RU" dirty="0" smtClean="0"/>
              <a:t> Организацию работ по составлению паспорта земельного участка и его выдачу осуществляют уполномоченные органы областей (города республиканского значения, столицы), районов (городов областного значения) по месту нахождения земельного участка.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Паспорт почв и земель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При первичном внесении записи данных в Паспорте указываются источник материалов, дата и масштаб изготовления. При последующей записи – указывается обосновывающий документ для внесения изменения в земельно-кадастровые данные Паспорта. Последующее обновление данных Паспорта производится один раз в </a:t>
            </a:r>
            <a:r>
              <a:rPr lang="ru-RU" b="1" dirty="0" smtClean="0"/>
              <a:t>5 лет на пахотных землях и 10 лет на кормовых угодьях</a:t>
            </a:r>
            <a:r>
              <a:rPr lang="ru-RU" dirty="0" smtClean="0"/>
              <a:t>. Для этих целей собственники земельных участков и землепользователи предоставляют Паспорт в территориальный орган по управлению земельными ресурсами.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4525963"/>
          </a:xfrm>
        </p:spPr>
        <p:txBody>
          <a:bodyPr/>
          <a:lstStyle/>
          <a:p>
            <a:r>
              <a:rPr lang="ru-RU" dirty="0" smtClean="0"/>
              <a:t>Казахстан занимает площадь 2717300 км2.</a:t>
            </a:r>
          </a:p>
          <a:p>
            <a:r>
              <a:rPr lang="ru-RU" dirty="0" smtClean="0"/>
              <a:t>Казахстан простирается на 3000 км с запада на восток и на 1700 км с севера на юг.</a:t>
            </a:r>
          </a:p>
          <a:p>
            <a:endParaRPr lang="ru-RU" dirty="0"/>
          </a:p>
        </p:txBody>
      </p:sp>
      <p:pic>
        <p:nvPicPr>
          <p:cNvPr id="4" name="Рисунок 3" descr="eurasi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132856"/>
            <a:ext cx="7211821" cy="42881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Страновые</a:t>
            </a:r>
            <a:r>
              <a:rPr lang="ru-RU" dirty="0" smtClean="0"/>
              <a:t> особенности.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Сельскохозяйственные угодья занимают 223 </a:t>
            </a:r>
            <a:r>
              <a:rPr lang="ru-RU" dirty="0" err="1" smtClean="0"/>
              <a:t>млн</a:t>
            </a:r>
            <a:r>
              <a:rPr lang="ru-RU" dirty="0" smtClean="0"/>
              <a:t> га., причем 190 </a:t>
            </a:r>
            <a:r>
              <a:rPr lang="ru-RU" dirty="0" err="1" smtClean="0"/>
              <a:t>млн</a:t>
            </a:r>
            <a:r>
              <a:rPr lang="ru-RU" dirty="0" smtClean="0"/>
              <a:t> га приходится на пастбища</a:t>
            </a:r>
          </a:p>
          <a:p>
            <a:r>
              <a:rPr lang="ru-RU" dirty="0" smtClean="0"/>
              <a:t>Около 55% территории приходится на полупустынные и пустынные зоны, что обусловило характер использования и охраны земельных ресурсов, особенно в животноводческих отраслях агропромышленного комплекса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Страновые</a:t>
            </a:r>
            <a:r>
              <a:rPr lang="ru-RU" dirty="0" smtClean="0"/>
              <a:t> особенности.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Основные площади пашни находятся в лесостепной, степной и сухостепной зонах. Орошаемая пашня размещена, в основном, в южных регионах республики.</a:t>
            </a:r>
          </a:p>
          <a:p>
            <a:r>
              <a:rPr lang="ru-RU" dirty="0" smtClean="0"/>
              <a:t>С начала культивации в 50х годах 20 века было потеряно более 50% почвенного органического вещества.</a:t>
            </a:r>
          </a:p>
          <a:p>
            <a:r>
              <a:rPr lang="ru-RU" dirty="0" smtClean="0"/>
              <a:t>К середины 90х годов опустынивание разной степени охватило порядка 60% пастбищных угодий страны.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9775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dirty="0" smtClean="0"/>
              <a:t>Земельный фонд Республики Казахстан (по категориям) (2007г)</a:t>
            </a:r>
          </a:p>
        </p:txBody>
      </p:sp>
      <p:graphicFrame>
        <p:nvGraphicFramePr>
          <p:cNvPr id="1026" name="Диаграмма 5"/>
          <p:cNvGraphicFramePr>
            <a:graphicFrameLocks/>
          </p:cNvGraphicFramePr>
          <p:nvPr/>
        </p:nvGraphicFramePr>
        <p:xfrm>
          <a:off x="0" y="260350"/>
          <a:ext cx="9155113" cy="5864225"/>
        </p:xfrm>
        <a:graphic>
          <a:graphicData uri="http://schemas.openxmlformats.org/presentationml/2006/ole">
            <p:oleObj spid="_x0000_s1026" name="Worksheet" r:id="rId3" imgW="9058257" imgH="6124680" progId="Excel.Sheet.8">
              <p:embed/>
            </p:oleObj>
          </a:graphicData>
        </a:graphic>
      </p:graphicFrame>
      <p:sp>
        <p:nvSpPr>
          <p:cNvPr id="1028" name="TextBox 1"/>
          <p:cNvSpPr txBox="1">
            <a:spLocks noChangeArrowheads="1"/>
          </p:cNvSpPr>
          <p:nvPr/>
        </p:nvSpPr>
        <p:spPr bwMode="auto">
          <a:xfrm>
            <a:off x="4968875" y="2262188"/>
            <a:ext cx="2362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400" b="1" dirty="0"/>
              <a:t>Земли сельхоз назначения </a:t>
            </a:r>
            <a:r>
              <a:rPr lang="ru-RU" altLang="ru-RU" sz="1400" b="1" dirty="0" smtClean="0"/>
              <a:t>86824,1 тыс.га </a:t>
            </a:r>
            <a:endParaRPr lang="en-US" altLang="ru-RU" sz="14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3519488" y="5370513"/>
            <a:ext cx="1052512" cy="315912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634413" y="104775"/>
            <a:ext cx="509587" cy="4159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cs typeface="Arial" panose="020B0604020202020204" pitchFamily="34" charset="0"/>
              </a:rPr>
              <a:t>1</a:t>
            </a:r>
            <a:endParaRPr lang="ru-RU" sz="16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Загрязнение земель.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Основными загрязняющими веществами являются </a:t>
            </a:r>
            <a:r>
              <a:rPr lang="ru-RU" dirty="0" err="1" smtClean="0"/>
              <a:t>радионуклеиды</a:t>
            </a:r>
            <a:r>
              <a:rPr lang="ru-RU" dirty="0" smtClean="0"/>
              <a:t>, тяжелые металлы, нефть и нефтепродукты.</a:t>
            </a:r>
          </a:p>
          <a:p>
            <a:r>
              <a:rPr lang="ru-RU" dirty="0" smtClean="0"/>
              <a:t>Загрязнения земель происходит на территории космодрома «</a:t>
            </a:r>
            <a:r>
              <a:rPr lang="ru-RU" dirty="0" err="1" smtClean="0"/>
              <a:t>байконур</a:t>
            </a:r>
            <a:r>
              <a:rPr lang="ru-RU" dirty="0" smtClean="0"/>
              <a:t>» и полигонов «Сарышаган» и «Капустин Яр», а также в районах падения отделяющихся частей космических ракет и на протяжении трасс полета ракет </a:t>
            </a:r>
            <a:r>
              <a:rPr lang="ru-RU" b="1" dirty="0" smtClean="0"/>
              <a:t>(В Карагандинской, </a:t>
            </a:r>
            <a:r>
              <a:rPr lang="ru-RU" b="1" dirty="0" err="1" smtClean="0"/>
              <a:t>Акмолинской</a:t>
            </a:r>
            <a:r>
              <a:rPr lang="ru-RU" b="1" dirty="0" smtClean="0"/>
              <a:t>, Павлодарской и ВКО областях), </a:t>
            </a:r>
            <a:r>
              <a:rPr lang="ru-RU" dirty="0" smtClean="0"/>
              <a:t>общая площадь загрязнения около 9,6 </a:t>
            </a:r>
            <a:r>
              <a:rPr lang="ru-RU" dirty="0" err="1" smtClean="0"/>
              <a:t>млн</a:t>
            </a:r>
            <a:r>
              <a:rPr lang="ru-RU" dirty="0" smtClean="0"/>
              <a:t> га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Загрязнение земель.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В ВКО и Павлодарской земли загрязняются соединениями цинка, меди, кадмия, свинца, мышьяка</a:t>
            </a:r>
          </a:p>
          <a:p>
            <a:r>
              <a:rPr lang="ru-RU" sz="2400" dirty="0" smtClean="0">
                <a:latin typeface="Times New Roman" pitchFamily="18" charset="0"/>
              </a:rPr>
              <a:t>Загрязнения земель связанные с отходами угольной, горнодобывающей и металлургической промышленности находятся в Карагандинской области </a:t>
            </a:r>
          </a:p>
          <a:p>
            <a:r>
              <a:rPr lang="ru-RU" sz="2400" dirty="0" smtClean="0">
                <a:latin typeface="Times New Roman" pitchFamily="18" charset="0"/>
              </a:rPr>
              <a:t>В </a:t>
            </a:r>
            <a:r>
              <a:rPr lang="ru-RU" sz="2400" dirty="0" err="1" smtClean="0">
                <a:latin typeface="Times New Roman" pitchFamily="18" charset="0"/>
              </a:rPr>
              <a:t>Кызылординской</a:t>
            </a:r>
            <a:r>
              <a:rPr lang="ru-RU" sz="2400" dirty="0" smtClean="0">
                <a:latin typeface="Times New Roman" pitchFamily="18" charset="0"/>
              </a:rPr>
              <a:t> области основным источником загрязнения являются предприятия </a:t>
            </a:r>
            <a:r>
              <a:rPr lang="ru-RU" sz="2400" dirty="0" err="1" smtClean="0">
                <a:latin typeface="Times New Roman" pitchFamily="18" charset="0"/>
              </a:rPr>
              <a:t>нефтегазодобычи</a:t>
            </a:r>
            <a:endParaRPr lang="ru-RU" sz="2400" dirty="0" smtClean="0">
              <a:latin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</a:rPr>
              <a:t>В </a:t>
            </a:r>
            <a:r>
              <a:rPr lang="ru-RU" sz="2400" dirty="0" err="1" smtClean="0">
                <a:latin typeface="Times New Roman" pitchFamily="18" charset="0"/>
              </a:rPr>
              <a:t>Костанайской</a:t>
            </a:r>
            <a:r>
              <a:rPr lang="ru-RU" sz="2400" dirty="0" smtClean="0">
                <a:latin typeface="Times New Roman" pitchFamily="18" charset="0"/>
              </a:rPr>
              <a:t> области земли загрязнены </a:t>
            </a:r>
            <a:r>
              <a:rPr lang="ru-RU" sz="2400" dirty="0" err="1" smtClean="0">
                <a:latin typeface="Times New Roman" pitchFamily="18" charset="0"/>
              </a:rPr>
              <a:t>золотоотвалами</a:t>
            </a:r>
            <a:r>
              <a:rPr lang="ru-RU" sz="2400" dirty="0" smtClean="0">
                <a:latin typeface="Times New Roman" pitchFamily="18" charset="0"/>
              </a:rPr>
              <a:t> Троицкой ГРЭС и </a:t>
            </a:r>
            <a:r>
              <a:rPr lang="ru-RU" sz="2400" dirty="0" err="1" smtClean="0">
                <a:latin typeface="Times New Roman" pitchFamily="18" charset="0"/>
              </a:rPr>
              <a:t>хвостохранилищами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Соколовско-Сарбайского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горно-обогатитьного</a:t>
            </a:r>
            <a:r>
              <a:rPr lang="ru-RU" sz="2400" dirty="0" smtClean="0">
                <a:latin typeface="Times New Roman" pitchFamily="18" charset="0"/>
              </a:rPr>
              <a:t> комбината</a:t>
            </a:r>
          </a:p>
          <a:p>
            <a:r>
              <a:rPr lang="ru-RU" sz="2400" dirty="0" smtClean="0"/>
              <a:t>На территории СКО разработка золотоносных и </a:t>
            </a:r>
            <a:r>
              <a:rPr lang="ru-RU" sz="2400" dirty="0" err="1" smtClean="0"/>
              <a:t>полиметалических</a:t>
            </a:r>
            <a:r>
              <a:rPr lang="ru-RU" sz="2400" dirty="0" smtClean="0"/>
              <a:t> месторождений вызывает загрязнение земель мышьяком и тяжелыми </a:t>
            </a:r>
            <a:r>
              <a:rPr lang="ru-RU" sz="2400" dirty="0" err="1" smtClean="0"/>
              <a:t>металами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Паспорт почв и земель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Согласно ГОСТ 17.4.2.03-86</a:t>
            </a:r>
            <a:r>
              <a:rPr lang="ru-RU" b="1" dirty="0" smtClean="0"/>
              <a:t> </a:t>
            </a:r>
            <a:r>
              <a:rPr lang="ru-RU" dirty="0" smtClean="0"/>
              <a:t>Охрана природы. Почвы. Паспорт почв необходимо составлять с целью определения и контроля загрязненности и деградации для установления мероприятий по их охране, повышению плодородия и рациональному использованию.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паспорте почв должна быть собрана информация по 7 разделам: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1. географическое положение почвы;</a:t>
            </a:r>
          </a:p>
          <a:p>
            <a:r>
              <a:rPr lang="ru-RU" dirty="0" smtClean="0"/>
              <a:t>2. физико-географические условия местности;</a:t>
            </a:r>
          </a:p>
          <a:p>
            <a:r>
              <a:rPr lang="ru-RU" dirty="0" smtClean="0"/>
              <a:t>3. хозяйственное использование местности;</a:t>
            </a:r>
          </a:p>
          <a:p>
            <a:r>
              <a:rPr lang="ru-RU" dirty="0" smtClean="0"/>
              <a:t>4. характеристика источников загрязнения и деградация почв;</a:t>
            </a:r>
          </a:p>
          <a:p>
            <a:r>
              <a:rPr lang="ru-RU" dirty="0" smtClean="0"/>
              <a:t>5. характеристика почвы;</a:t>
            </a:r>
          </a:p>
          <a:p>
            <a:r>
              <a:rPr lang="ru-RU" dirty="0" smtClean="0"/>
              <a:t>6. характеристика почвенных горизонтов;</a:t>
            </a:r>
          </a:p>
          <a:p>
            <a:r>
              <a:rPr lang="ru-RU" dirty="0" smtClean="0"/>
              <a:t>7. санитарное состояние почвы.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499</Words>
  <Application>Microsoft Office PowerPoint</Application>
  <PresentationFormat>Экран (4:3)</PresentationFormat>
  <Paragraphs>54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Worksheet</vt:lpstr>
      <vt:lpstr> Костанайский государственный университет им.А.Байтурсынова </vt:lpstr>
      <vt:lpstr>Слайд 2</vt:lpstr>
      <vt:lpstr>Страновые особенности.</vt:lpstr>
      <vt:lpstr>Страновые особенности.</vt:lpstr>
      <vt:lpstr> Земельный фонд Республики Казахстан (по категориям) (2007г)</vt:lpstr>
      <vt:lpstr>Загрязнение земель.</vt:lpstr>
      <vt:lpstr>Загрязнение земель.</vt:lpstr>
      <vt:lpstr>Паспорт почв и земель</vt:lpstr>
      <vt:lpstr>В паспорте почв должна быть собрана информация по 7 разделам: </vt:lpstr>
      <vt:lpstr>Паспорт почв и земель</vt:lpstr>
      <vt:lpstr>Паспорт почв и земель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Костанайский государственный университет им.А.Байтурсынова </dc:title>
  <dc:creator>Алишер Баймухаметов</dc:creator>
  <cp:lastModifiedBy>User</cp:lastModifiedBy>
  <cp:revision>9</cp:revision>
  <dcterms:created xsi:type="dcterms:W3CDTF">2017-12-10T14:40:47Z</dcterms:created>
  <dcterms:modified xsi:type="dcterms:W3CDTF">2018-10-31T19:19:05Z</dcterms:modified>
</cp:coreProperties>
</file>