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4"/>
  </p:notesMasterIdLst>
  <p:sldIdLst>
    <p:sldId id="258" r:id="rId2"/>
    <p:sldId id="287" r:id="rId3"/>
    <p:sldId id="291" r:id="rId4"/>
    <p:sldId id="260" r:id="rId5"/>
    <p:sldId id="285" r:id="rId6"/>
    <p:sldId id="261" r:id="rId7"/>
    <p:sldId id="286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62" r:id="rId16"/>
    <p:sldId id="288" r:id="rId17"/>
    <p:sldId id="290" r:id="rId18"/>
    <p:sldId id="264" r:id="rId19"/>
    <p:sldId id="265" r:id="rId20"/>
    <p:sldId id="266" r:id="rId21"/>
    <p:sldId id="267" r:id="rId22"/>
    <p:sldId id="26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9C754B-6092-4C15-852A-D8C547E2F136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BDD6D3-DC0C-4E52-A1E9-2C7B6CDECA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DD6D3-DC0C-4E52-A1E9-2C7B6CDECA1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DD6D3-DC0C-4E52-A1E9-2C7B6CDECA1D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DD6D3-DC0C-4E52-A1E9-2C7B6CDECA1D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DD6D3-DC0C-4E52-A1E9-2C7B6CDECA1D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DD6D3-DC0C-4E52-A1E9-2C7B6CDECA1D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DD6D3-DC0C-4E52-A1E9-2C7B6CDECA1D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DD6D3-DC0C-4E52-A1E9-2C7B6CDECA1D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DD6D3-DC0C-4E52-A1E9-2C7B6CDECA1D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DD6D3-DC0C-4E52-A1E9-2C7B6CDECA1D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DD6D3-DC0C-4E52-A1E9-2C7B6CDECA1D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DD6D3-DC0C-4E52-A1E9-2C7B6CDECA1D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DD6D3-DC0C-4E52-A1E9-2C7B6CDECA1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DD6D3-DC0C-4E52-A1E9-2C7B6CDECA1D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DD6D3-DC0C-4E52-A1E9-2C7B6CDECA1D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DD6D3-DC0C-4E52-A1E9-2C7B6CDECA1D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DD6D3-DC0C-4E52-A1E9-2C7B6CDECA1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DD6D3-DC0C-4E52-A1E9-2C7B6CDECA1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DD6D3-DC0C-4E52-A1E9-2C7B6CDECA1D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DD6D3-DC0C-4E52-A1E9-2C7B6CDECA1D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DD6D3-DC0C-4E52-A1E9-2C7B6CDECA1D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DD6D3-DC0C-4E52-A1E9-2C7B6CDECA1D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DD6D3-DC0C-4E52-A1E9-2C7B6CDECA1D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7CF3-F783-4B27-96EF-19064934CCEB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2C8DE-6651-43AD-AD46-461A22DE93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7CF3-F783-4B27-96EF-19064934CCEB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2C8DE-6651-43AD-AD46-461A22DE93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7CF3-F783-4B27-96EF-19064934CCEB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2C8DE-6651-43AD-AD46-461A22DE93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7CF3-F783-4B27-96EF-19064934CCEB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2C8DE-6651-43AD-AD46-461A22DE93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7CF3-F783-4B27-96EF-19064934CCEB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A02C8DE-6651-43AD-AD46-461A22DE93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7CF3-F783-4B27-96EF-19064934CCEB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2C8DE-6651-43AD-AD46-461A22DE93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7CF3-F783-4B27-96EF-19064934CCEB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2C8DE-6651-43AD-AD46-461A22DE93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7CF3-F783-4B27-96EF-19064934CCEB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2C8DE-6651-43AD-AD46-461A22DE93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7CF3-F783-4B27-96EF-19064934CCEB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2C8DE-6651-43AD-AD46-461A22DE93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7CF3-F783-4B27-96EF-19064934CCEB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2C8DE-6651-43AD-AD46-461A22DE93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7CF3-F783-4B27-96EF-19064934CCEB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2C8DE-6651-43AD-AD46-461A22DE93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6027CF3-F783-4B27-96EF-19064934CCEB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A02C8DE-6651-43AD-AD46-461A22DE93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3786214"/>
          </a:xfrm>
        </p:spPr>
        <p:txBody>
          <a:bodyPr>
            <a:normAutofit/>
          </a:bodyPr>
          <a:lstStyle/>
          <a:p>
            <a:r>
              <a:rPr lang="ru-RU" dirty="0" smtClean="0"/>
              <a:t>Основы физической и коллоидной химии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14678" y="5786454"/>
            <a:ext cx="5472122" cy="522906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Растворы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Определение понятия «раствор». Типы растворов. Теории растворов. Термодинамические свойства идеальных растворов. Функции смешения. Закон Рауля и его термодинамический вывод. Диаграммы; давление насыщенного пара – состав раствора, давление пара – состав пара, состав раствора. Реальные системы. Вид диаграмм: давление пара – состав пара, состав раствора; температура кипения – состав пара, состав раствора. Термодинамические свойства реальных растворов. Понятие об избыточных функциях. Стандартные состояния растворов. </a:t>
            </a:r>
          </a:p>
          <a:p>
            <a:r>
              <a:rPr lang="ru-RU" dirty="0" smtClean="0"/>
              <a:t>        Парциальные мольные величины и их зависимость от состава раствора. Методы определения парциальных мольных величин.</a:t>
            </a:r>
          </a:p>
          <a:p>
            <a:r>
              <a:rPr lang="ru-RU" dirty="0" smtClean="0"/>
              <a:t>        </a:t>
            </a:r>
            <a:r>
              <a:rPr lang="ru-RU" dirty="0" err="1" smtClean="0"/>
              <a:t>Коллигативные</a:t>
            </a:r>
            <a:r>
              <a:rPr lang="ru-RU" dirty="0" smtClean="0"/>
              <a:t> свойства растворов </a:t>
            </a:r>
            <a:r>
              <a:rPr lang="ru-RU" dirty="0" err="1" smtClean="0"/>
              <a:t>неэлектролитов</a:t>
            </a:r>
            <a:r>
              <a:rPr lang="ru-RU" dirty="0" smtClean="0"/>
              <a:t> и их использование для определения коэффициентов активности. Закон Генри. Растворимость газов и твердых веществ в жидкостях. Взаимная растворимость жидкостей. Ограниченная растворимость. Закон распределения и метод экстракции.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Растворы электролитов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Свойства растворов электролитов. Изотонический коэффициент. Теория электролитической диссоциации Аррениуса. Основные положения, значение теории и недостатки. Закон разведения </a:t>
            </a:r>
            <a:r>
              <a:rPr lang="ru-RU" dirty="0" err="1" smtClean="0"/>
              <a:t>Оствальда</a:t>
            </a:r>
            <a:r>
              <a:rPr lang="ru-RU" dirty="0" smtClean="0"/>
              <a:t>. Теория Дебая–</a:t>
            </a:r>
            <a:r>
              <a:rPr lang="ru-RU" dirty="0" err="1" smtClean="0"/>
              <a:t>Гюккеля</a:t>
            </a:r>
            <a:r>
              <a:rPr lang="ru-RU" dirty="0" smtClean="0"/>
              <a:t>. Основные положения, принятые допущения. Современные представления о растворах электролитов. Активность электролитов. Средняя ионная активность, средний ионный коэффициент активности. Выражение для общей активности электролита через средний ионный коэффициент активности и </a:t>
            </a:r>
            <a:r>
              <a:rPr lang="ru-RU" dirty="0" err="1" smtClean="0"/>
              <a:t>моляльность</a:t>
            </a:r>
            <a:r>
              <a:rPr lang="ru-RU" dirty="0" smtClean="0"/>
              <a:t> раствора. Выбор стандартного состояния для растворов электролитов. Понятие о методах определения коэффициентов активности электролитов. Уравнение Дебая–</a:t>
            </a:r>
            <a:r>
              <a:rPr lang="ru-RU" dirty="0" err="1" smtClean="0"/>
              <a:t>Гюккеля</a:t>
            </a:r>
            <a:r>
              <a:rPr lang="ru-RU" dirty="0" smtClean="0"/>
              <a:t> для расчета среднего ионного коэффициента активности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Электропроводность электролитов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Удельная электропроводность. Понятие, размерность, методы экспериментального определения, влияние температуры. Зависимость удельной электропроводности от концентрации для сильных и слабых электролитов. Электрофоретическое и релаксационное торможение. Эффекты Вина и Дебая–</a:t>
            </a:r>
            <a:r>
              <a:rPr lang="ru-RU" dirty="0" err="1" smtClean="0"/>
              <a:t>Фолькенгагена</a:t>
            </a:r>
            <a:r>
              <a:rPr lang="ru-RU" dirty="0" smtClean="0"/>
              <a:t>. </a:t>
            </a:r>
          </a:p>
          <a:p>
            <a:r>
              <a:rPr lang="ru-RU" dirty="0" smtClean="0"/>
              <a:t>        Эквивалентная электропроводность. Понятие, размерность, связь с удельной электропроводностью, экспериментальное определение, зависимость от концентрации раствора: уравнения Аррениуса, </a:t>
            </a:r>
            <a:r>
              <a:rPr lang="ru-RU" dirty="0" err="1" smtClean="0"/>
              <a:t>Кольрауша</a:t>
            </a:r>
            <a:r>
              <a:rPr lang="ru-RU" dirty="0" smtClean="0"/>
              <a:t>, </a:t>
            </a:r>
            <a:r>
              <a:rPr lang="ru-RU" dirty="0" err="1" smtClean="0"/>
              <a:t>Онзагера</a:t>
            </a:r>
            <a:r>
              <a:rPr lang="ru-RU" dirty="0" smtClean="0"/>
              <a:t>. Понятия об абсолютной скорости движения ионов, подвижности ионов, числе переноса ионов. Аномальная подвижность ионов </a:t>
            </a:r>
            <a:r>
              <a:rPr lang="ru-RU" dirty="0" err="1" smtClean="0"/>
              <a:t>гидроксония</a:t>
            </a:r>
            <a:r>
              <a:rPr lang="ru-RU" dirty="0" smtClean="0"/>
              <a:t> и гидроксила. Закон </a:t>
            </a:r>
            <a:r>
              <a:rPr lang="ru-RU" dirty="0" err="1" smtClean="0"/>
              <a:t>Кольрауша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        Применение метода электропроводности (кондуктометрия). Экспериментальное определение константы диссоциации слабой кислоты. Кондуктометрическое титрование сильных и слабых кислот. Определение произведения активности ионов.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Электродные равновесия. Электродвижущие силы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Электрохимические цепи. Гальванические элементы. Схема и форма записи простейшего элемента. Скачок потенциала на границе металл–раствор. Контактный и диффузионный потенциалы. Электродвижущие силы. Компенсационный метод их определения. Примеры простейших элементов. Уравнение Нернста - уравнение зависимости ЭДС гальванического элемента от активностей ионов в растворе. Термодинамика гальванического элемента. Зависимость ЭДС от температуры.</a:t>
            </a:r>
          </a:p>
          <a:p>
            <a:r>
              <a:rPr lang="ru-RU" dirty="0" smtClean="0"/>
              <a:t>       Электродный потенциал. Зависимость от активности ионов в растворе. Стандартный электродный потенциал. Нормальный водородный электрод. Определение знака электродного потенциала. Электроды сравнения. Классификация электродов: электроды первого и второго рода, газовые, окислительно-восстановительные, мембранный электрод, стеклянный электрод. Классификация электрохимических цепей. Химические, концентрационные, окислительно-восстановительные цепи (примеры).</a:t>
            </a:r>
          </a:p>
          <a:p>
            <a:r>
              <a:rPr lang="ru-RU" dirty="0" smtClean="0"/>
              <a:t>       Применение метода ЭДС (потенциометрия): определение термодинамических величин, среднего ионного коэффициента активности, </a:t>
            </a:r>
            <a:r>
              <a:rPr lang="ru-RU" dirty="0" err="1" smtClean="0"/>
              <a:t>рН</a:t>
            </a:r>
            <a:r>
              <a:rPr lang="ru-RU" dirty="0" smtClean="0"/>
              <a:t> растворов, потенциометрическое титрование.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Кинетика реакций. Катализ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Скорость химической реакции и методы ее экспериментального определения. Основной постулат химической кинетики. Константа скорости реакции, </a:t>
            </a:r>
            <a:r>
              <a:rPr lang="ru-RU" dirty="0" err="1" smtClean="0"/>
              <a:t>молекулярность</a:t>
            </a:r>
            <a:r>
              <a:rPr lang="ru-RU" dirty="0" smtClean="0"/>
              <a:t> и порядок реакции. Методы определения порядка и константы скорости реакции. Кинетические уравнения реакций нулевого, первого и второго порядков. Зависимость константы скорости от температуры. Энергия активации. Уравнение Аррениуса. Понятия о сложных, цепных и фотохимических реакциях.</a:t>
            </a:r>
          </a:p>
          <a:p>
            <a:r>
              <a:rPr lang="ru-RU" dirty="0" smtClean="0"/>
              <a:t>       Катализ. Представление о механизме действия катализаторов. Ферментативный катализ.</a:t>
            </a:r>
            <a:endParaRPr lang="ru-RU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Различие между физической химией и химической физикой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Обе эти науки находятся на стыке между химией и физикой, иногда химическую физику включают в состав физической химии. Провести чёткую границу между этими науками не всегда возможно. Однако с достаточной степенью точности это отличие можно определить следующим образом:</a:t>
            </a:r>
          </a:p>
          <a:p>
            <a:r>
              <a:rPr lang="ru-RU" dirty="0" smtClean="0"/>
              <a:t>физическая химия рассматривает суммарно процессы, протекающие с одновременным участием множества частиц;</a:t>
            </a:r>
          </a:p>
          <a:p>
            <a:r>
              <a:rPr lang="ru-RU" dirty="0" smtClean="0"/>
              <a:t>химическая физика рассматривает отдельные частицы и взаимодействие между ними, то есть конкретные атомы и молекулы (таким образом, в ней нет места понятию «идеальный газ», которое широко используется в </a:t>
            </a:r>
            <a:r>
              <a:rPr lang="ru-RU" dirty="0" err="1" smtClean="0"/>
              <a:t>физхимии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Основоположник коллоидной химии Томас </a:t>
            </a:r>
            <a:r>
              <a:rPr lang="ru-RU" dirty="0" err="1" smtClean="0"/>
              <a:t>Грэм</a:t>
            </a:r>
            <a:endParaRPr lang="ru-RU" dirty="0"/>
          </a:p>
        </p:txBody>
      </p:sp>
      <p:pic>
        <p:nvPicPr>
          <p:cNvPr id="4" name="Содержимое 3" descr="20111007-graeme-clark-and-bionic-ear.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14480" y="1785926"/>
            <a:ext cx="5801494" cy="428628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329642" cy="1162050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Коллоидная химия.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4972056" cy="4602163"/>
          </a:xfrm>
        </p:spPr>
        <p:txBody>
          <a:bodyPr/>
          <a:lstStyle/>
          <a:p>
            <a:r>
              <a:rPr lang="ru-RU" dirty="0" smtClean="0"/>
              <a:t>Современная коллоидная химия-это большая, самостоятельная часть химической науки, изучающая дисперсное состояние вещества и поверхностные явления в дисперсных системах. Курс коллоидной химии ставит целью дать четкое представление о теоретических и экспериментальных основах этой науки, выделяя ее особую роль как междисциплинарной науки, синтезирующей знания из смежных разделов химии, физики, биологии и других естественных наук.</a:t>
            </a:r>
            <a:endParaRPr lang="ru-RU" dirty="0"/>
          </a:p>
        </p:txBody>
      </p:sp>
      <p:pic>
        <p:nvPicPr>
          <p:cNvPr id="5" name="Содержимое 4" descr="138.gif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5572132" y="1785926"/>
            <a:ext cx="3143272" cy="4006072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Адсорбция и ее движущие силы. Объяснение с точки зрения межмолекулярных сил.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666310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Адсорбция (от лат. </a:t>
            </a:r>
            <a:r>
              <a:rPr lang="ru-RU" dirty="0" err="1" smtClean="0"/>
              <a:t>ad</a:t>
            </a:r>
            <a:r>
              <a:rPr lang="ru-RU" dirty="0" smtClean="0"/>
              <a:t> — на, при и </a:t>
            </a:r>
            <a:r>
              <a:rPr lang="ru-RU" dirty="0" err="1" smtClean="0"/>
              <a:t>sorbeo</a:t>
            </a:r>
            <a:r>
              <a:rPr lang="ru-RU" dirty="0" smtClean="0"/>
              <a:t> — поглощаю), поглощение количества вещества из газообразной среды или раствора поверхностным слоем жидкости или твёрдого тела. Например, если поместить в водный раствор уксусной кислоты кусочек угля, то произойдёт адсорбция — количество кислоты в растворе уменьшится, молекулы кислоты сконцентрируются на поверхности угля. адсорбция  и абсорбция — поглощение в объёме тела, объединяются общим термином сорбция. Явление А. тесно связано с особыми свойствами вещества в поверхностном слое. например, молекулы, лежащие на поверхности раздела фаз жидкость — пар, втягиваются внутрь жидкости, т. к. испытывают большее притяжение со стороны молекул, находящихся в объёме жидкости, чем со стороны молекул пара, концентрация которых во много раз меньше концентрации жидкости. Это внутреннее притяжение заставляет поверхность сокращаться и количественно характеризуется поверхностным натяжением. По той же причине молекулы какого-либо другого вещества, оказавшиеся вблизи поверхности, притянутся к ней и произойдёт адсорбция. После адсорбции  внутреннее притяжение частично компенсируется притяжением со стороны адсорбционного слоя и поверхностное натяжение уменьшается. Гиббс вывел формулу, связывающую значение А. с изменением поверхностного натяжения. Т.е. вещества, адсорбция которых сильно уменьшает поверхностное натяжение, принято называть поверхностно-активными.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err="1" smtClean="0"/>
              <a:t>Диспергационные</a:t>
            </a:r>
            <a:r>
              <a:rPr lang="ru-RU" sz="2400" dirty="0" smtClean="0"/>
              <a:t> методы получения дисперсных систем. Работа диспергирования и степень диспергирования.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Метод диспергирования. Заключается в механическом дроблении твердых тел до заданной дисперсности; диспергирование ультразвуковыми колебаниями; электрическое диспергирование под действием переменного и постоянного тока. Для получения дисперсных систем методом диспергирования широко используют механические аппараты: дробилки, мельницы, ступки, вальцы, краскотерки, </a:t>
            </a:r>
            <a:r>
              <a:rPr lang="ru-RU" dirty="0" err="1" smtClean="0"/>
              <a:t>встряхиватели</a:t>
            </a:r>
            <a:r>
              <a:rPr lang="ru-RU" dirty="0" smtClean="0"/>
              <a:t>. Жидкости распыляются и разбрызгиваются с помощью форсунок, волчков, вращающихся дисков, центрифуг. Диспергирование газов осуществляют главным образом с помощью </a:t>
            </a:r>
            <a:r>
              <a:rPr lang="ru-RU" dirty="0" err="1" smtClean="0"/>
              <a:t>барботирования</a:t>
            </a:r>
            <a:r>
              <a:rPr lang="ru-RU" dirty="0" smtClean="0"/>
              <a:t> их через жидкость. В </a:t>
            </a:r>
            <a:r>
              <a:rPr lang="ru-RU" dirty="0" err="1" smtClean="0"/>
              <a:t>пенополимерах</a:t>
            </a:r>
            <a:r>
              <a:rPr lang="ru-RU" dirty="0" smtClean="0"/>
              <a:t>, пенобетоне, пеногипсе газы получают с помощью веществ, выделяющих газ при повышенной температуре или в химических реакциях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Основоположник физической химии </a:t>
            </a:r>
            <a:r>
              <a:rPr lang="ru-RU" dirty="0" err="1" smtClean="0"/>
              <a:t>М.В.Ломонносов</a:t>
            </a:r>
            <a:endParaRPr lang="ru-RU" dirty="0"/>
          </a:p>
        </p:txBody>
      </p:sp>
      <p:pic>
        <p:nvPicPr>
          <p:cNvPr id="4" name="Содержимое 3" descr="lomonosov456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643174" y="1928802"/>
            <a:ext cx="4010837" cy="4535049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/>
              <a:t>Как классифицируются эмульсии в зависимости от концентрации дисперсной фазы. Как определяется концентрация дисперсной фазы эмульсии?</a:t>
            </a:r>
            <a:endParaRPr lang="ru-RU" sz="27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Эмульсиями называются дисперсные системы, в которых дисперсионная среда и дисперсная фаза находятся в жидком состоянии. Эмульсии являются обычно грубодисперсными системами. Такие системы часто встречаются в природе, например, молоко, млечный сок каучуконосных растений. В первом случае жир, а во втором - углеводород каучука </a:t>
            </a:r>
            <a:r>
              <a:rPr lang="ru-RU" dirty="0" err="1" smtClean="0"/>
              <a:t>диспергированы</a:t>
            </a:r>
            <a:r>
              <a:rPr lang="ru-RU" dirty="0" smtClean="0"/>
              <a:t> в воде. Оба эти вещества почти совершенно не растворяются в дисперсионной среде т.е. в воде. Таким образом, эмульсии - это микрогетерогенные системы, состоящие из двух практически взаимно-нерастворимых жидкостей, которые очень сильно отличаются от </a:t>
            </a:r>
            <a:r>
              <a:rPr lang="ru-RU" dirty="0" err="1" smtClean="0"/>
              <a:t>друг-друга</a:t>
            </a:r>
            <a:r>
              <a:rPr lang="ru-RU" dirty="0" smtClean="0"/>
              <a:t> по характеру молекул. Если одна из жидкостей является полярной, например вода, то вторая - должна быть неполярной или малополярной, например, органическая жидкость.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Высокомолекулярные системы (ВМС) и их классификация. Примеры разных ВМС.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Среди многочисленных веществ, встречающихся в природе, резко выделяется группа соединений, отличающихся от других особыми физическими свойствами, высокой вязкостью растворов, способностью образовывать волокна, пленки и т.д. К этим веществам относятся целлюлоза, </a:t>
            </a:r>
            <a:r>
              <a:rPr lang="ru-RU" dirty="0" err="1" smtClean="0"/>
              <a:t>лигпин</a:t>
            </a:r>
            <a:r>
              <a:rPr lang="ru-RU" dirty="0" smtClean="0"/>
              <a:t>, </a:t>
            </a:r>
            <a:r>
              <a:rPr lang="ru-RU" dirty="0" err="1" smtClean="0"/>
              <a:t>пентозаны</a:t>
            </a:r>
            <a:r>
              <a:rPr lang="ru-RU" dirty="0" smtClean="0"/>
              <a:t>, крахмал, белки и нуклеиновые кислоты, широко распространенные в растительном и животном мире, где они образуются в результате жизнедеятельности организмов.</a:t>
            </a:r>
          </a:p>
          <a:p>
            <a:r>
              <a:rPr lang="ru-RU" dirty="0" smtClean="0"/>
              <a:t>Высокомолекулярные соединения получили свое название вследствие большой величины их молекулярного веса, отличающие их от низкомолекулярных веществ, молекулярный вес которых лишь сравнительно редко достигает нескольких сотен. В настоящее время принято относить к ВМС вещества с молекулярным весом более 5000.</a:t>
            </a:r>
          </a:p>
          <a:p>
            <a:r>
              <a:rPr lang="ru-RU" dirty="0" smtClean="0"/>
              <a:t>Молекулы ВМС называют макромолекулами, а химию ВМС – химией макромолекул и макромолекулярной химией.</a:t>
            </a:r>
          </a:p>
          <a:p>
            <a:r>
              <a:rPr lang="ru-RU" dirty="0" smtClean="0"/>
              <a:t>В результате многочисленных соединений, осуществленных огромной армией химиков, физиков и технологов, было установлено не только строение некоторых природных ВМС, но и найдены пути синтеза их заменителей из доступных видов сырья. Возникли новые виды промышленности, началось производство синтетического каучука, искусственных синтетических волокон, пластических масс, лаков и красок, заменителей кожи и т.д. На первых парах синтетические материалы носили характер заменителей природных материалов. В настоящее время в результате успехов в химии и физике ВМС и усовершенствования технологий их производства, благодаря принципиальной возможности сочетать в одном веществе любые желаемые свойства, синтетические ВМС постепенно проникают во все области промышленности, где они становятся совершенно незаменимыми конструкционными и антикоррозийными материалами.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 smtClean="0"/>
              <a:t>Органические и неорганические ВМС.</a:t>
            </a:r>
          </a:p>
          <a:p>
            <a:r>
              <a:rPr lang="ru-RU" dirty="0" smtClean="0"/>
              <a:t>Органические ВМС являются основой живой природы входящие в состав растений, - полисахариды, </a:t>
            </a:r>
            <a:r>
              <a:rPr lang="ru-RU" dirty="0" err="1" smtClean="0"/>
              <a:t>лигпин</a:t>
            </a:r>
            <a:r>
              <a:rPr lang="ru-RU" dirty="0" smtClean="0"/>
              <a:t>, белки, пектиновые вещества – </a:t>
            </a:r>
            <a:r>
              <a:rPr lang="ru-RU" dirty="0" err="1" smtClean="0"/>
              <a:t>высокомолекулярны</a:t>
            </a:r>
            <a:r>
              <a:rPr lang="ru-RU" dirty="0" smtClean="0"/>
              <a:t>. Ценные механические свойства древесины, хлопка, льны обусловлены значительным содержанием в них высокомолекулярного полисахарида – целлюлозы. Главной составной частью картофеля, пшеницы, ржи, овса, риса, кукурузы, ячменя являются другой высокомолекулярный полисахарид – крахмал. Торф, бурый уголь, каменные угли представляют собой продукты геологического превращения растительных тканей, главным образом целлюлозы и лигнина, а также должны быть отнесены к высокомолекулярным соединениям.</a:t>
            </a:r>
          </a:p>
          <a:p>
            <a:r>
              <a:rPr lang="ru-RU" dirty="0" smtClean="0"/>
              <a:t>В основе живого мира также лежат ВМС – белки, являющиеся главной составной частью почти всех веществ животного происхождения. Мышцы, соединительные ткани, мозг, кровь, кожа, волосы, шерсть, рог состоят в основном из высокомолекулярных белковых веществ.</a:t>
            </a:r>
          </a:p>
          <a:p>
            <a:r>
              <a:rPr lang="ru-RU" dirty="0" smtClean="0"/>
              <a:t>Неорганические высокомолекулярные соединения играют такую же большую роль и так же распространены в минеральном мире, как органические ВМП в живой природе.</a:t>
            </a:r>
          </a:p>
          <a:p>
            <a:r>
              <a:rPr lang="ru-RU" dirty="0" smtClean="0"/>
              <a:t>Основная часть земной коры состоит из окислов кремния, алюминия и других многовалентных элементов, соединенных, по-видимому, в макромолекулы. Наиболее распространен среди этих окислов кремниевый ангидрид [SiO2]</a:t>
            </a:r>
            <a:r>
              <a:rPr lang="ru-RU" dirty="0" err="1" smtClean="0"/>
              <a:t>n</a:t>
            </a:r>
            <a:r>
              <a:rPr lang="ru-RU" dirty="0" smtClean="0"/>
              <a:t>, являющийся, бесспорно, высокомолекулярным соединением. Более 50% всей массы земного шара состоит из кремниевого ангидрида, а в наружной части земной коры содержание его достигает 60%. Наиболее распространенной модификацией кремниевого ангидрида является кварц – важнейшая составная часть большинства горных пород и песка.</a:t>
            </a:r>
          </a:p>
          <a:p>
            <a:r>
              <a:rPr lang="ru-RU" dirty="0" smtClean="0"/>
              <a:t>Общие свойства ВМС.</a:t>
            </a:r>
          </a:p>
          <a:p>
            <a:r>
              <a:rPr lang="ru-RU" dirty="0" smtClean="0"/>
              <a:t>Для высокомолекулярных соединений характерны некоторые общие свойства, которые позволяют выделить химию высокомолекулярных соединений в самостоятельную науку. Эти свойства не могут быть описаны с помощью представлений классической химии. Для рассмотрения свойств высокомолекулярных соединений необходимо ввести принципиально новые понятия, общие для всего класса соединений.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18224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43636" y="2143116"/>
            <a:ext cx="2614612" cy="3778341"/>
          </a:xfrm>
        </p:spPr>
      </p:pic>
      <p:pic>
        <p:nvPicPr>
          <p:cNvPr id="5" name="Содержимое 3" descr="0016-016-Fizicheskaja-khimija.jpg"/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142844" y="428605"/>
            <a:ext cx="5786478" cy="5857916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Разделы физической химии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Учение о строении вещества, свойствах молекул, ионов, радикалов, природе химической связи — В этот раздел входит учение о строении атомов и молекул и учение об агрегатных состояниях вещества. Учение о строении атома, относящееся в большей степени к физике, в курсах физической химии необходимо для выяснения вопросов образования молекул из атомов, природы химической связи.</a:t>
            </a:r>
          </a:p>
          <a:p>
            <a:r>
              <a:rPr lang="ru-RU" dirty="0" smtClean="0"/>
              <a:t>Химическая термодинамика — В этом разделе физической химии рассматриваются основные соотношения, вытекающие из первого закона термодинамики, которые позволяют рассчитать количество выделяемой или поглощаемой теплоты и определить, как будет влиять на него изменение внешних условий. На основе второго закона термодинамики определяется возможность самопроизвольного течения процесса, а также условия положения равновесия и его смещения под влиянием изменения внешних условий. Внутри данного раздела можно выделить несколько подразделов: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Термодинамика газов</a:t>
            </a:r>
          </a:p>
          <a:p>
            <a:r>
              <a:rPr lang="ru-RU" dirty="0" smtClean="0"/>
              <a:t>Термодинамика растворов рассматривает природу растворов, их внутреннюю структуру и важнейшие свойства, зависимость свойств от концентрации и химической природы компонентов и вопросы растворимости.</a:t>
            </a:r>
          </a:p>
          <a:p>
            <a:r>
              <a:rPr lang="ru-RU" dirty="0" smtClean="0"/>
              <a:t>Термодинамика адсорбции</a:t>
            </a:r>
          </a:p>
          <a:p>
            <a:r>
              <a:rPr lang="ru-RU" dirty="0" smtClean="0"/>
              <a:t>Статистическая термодинамика позволяет получать термодинамические параметры системы исходя из строения компонентов системы и внешних условий.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Разделы физической химии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Химическая кинетика — изучает скорость химических реакций, её зависимость от внешних условий (температура, концентрации). Является одним из важнейших разделов химии, показывает какой именно продукт образуется в сложной системе</a:t>
            </a:r>
          </a:p>
          <a:p>
            <a:r>
              <a:rPr lang="ru-RU" dirty="0" smtClean="0"/>
              <a:t>Электрохимия изучает некоторые особенности свойств растворов электролитов, электропроводность растворов, процессы электролиза)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err="1" smtClean="0"/>
              <a:t>Звукохимия</a:t>
            </a:r>
            <a:r>
              <a:rPr lang="ru-RU" dirty="0" smtClean="0"/>
              <a:t> (</a:t>
            </a:r>
            <a:r>
              <a:rPr lang="ru-RU" dirty="0" err="1" smtClean="0"/>
              <a:t>акустохимия</a:t>
            </a:r>
            <a:r>
              <a:rPr lang="ru-RU" dirty="0" smtClean="0"/>
              <a:t>) изучает химические процессы, протекающие при действии звуковых волн.</a:t>
            </a:r>
          </a:p>
          <a:p>
            <a:r>
              <a:rPr lang="ru-RU" dirty="0" smtClean="0"/>
              <a:t>Потенциометрия — междисциплинарная область физической химии, подразумевающая использование различных электрохимических и термодинамических методов, методов аналитической химии, — широко применяемых в научных исследованиях различной принадлежности, — в производственной практике; в том числе — </a:t>
            </a:r>
            <a:r>
              <a:rPr lang="ru-RU" dirty="0" err="1" smtClean="0"/>
              <a:t>ионометрии</a:t>
            </a:r>
            <a:r>
              <a:rPr lang="ru-RU" dirty="0" smtClean="0"/>
              <a:t>, pH-метрии, а также при создании измерительной аппаратуры используемой в них (см. также: периодический закон (окислительный потенциал), водородный показатель, </a:t>
            </a:r>
            <a:r>
              <a:rPr lang="ru-RU" dirty="0" err="1" smtClean="0"/>
              <a:t>редокс-потенциал</a:t>
            </a:r>
            <a:r>
              <a:rPr lang="ru-RU" dirty="0" smtClean="0"/>
              <a:t>, pH-метр, стеклянный электрод)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Химическое равновесие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Условия равновесия химической реакции. Закон действующих масс. Различные выражения для константы равновесия. Уравнение изотермы химической реакции, вывод уравнения. Анализ условий равновесия и самопроизвольного протекания реакции. Связь величины стандартного изменения энергии Гиббса с константой равновесия. </a:t>
            </a:r>
          </a:p>
          <a:p>
            <a:r>
              <a:rPr lang="ru-RU" dirty="0" smtClean="0"/>
              <a:t>       Расчет константы равновесия по табличным значениям стандартных термодинамических величин. Принципы расчета состава равновесной смеси по термодинамическим данным. Применение закона действующих масс к гетерогенным равновесиям. Принципы расчета состава равновесной смеси при протекании реакции в реальных системах. Сложные равновесия. Зависимость константы равновесия от температуры (уравнение изобары </a:t>
            </a:r>
            <a:r>
              <a:rPr lang="ru-RU" dirty="0" err="1" smtClean="0"/>
              <a:t>Вант-Гоффа</a:t>
            </a:r>
            <a:r>
              <a:rPr lang="ru-RU" dirty="0" smtClean="0"/>
              <a:t>). Зависимость КN от давления. Ионные равновесия. Понятия фосфатного, калиевого, известкового потенциалов.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Фазовые равновесия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Основные понятия: гомогенная и гетерогенная системы, фаза, составляющие системы, компоненты, вариантность системы. Термодинамическое уравнение состояния фазы - уравнение Гиббса–</a:t>
            </a:r>
            <a:r>
              <a:rPr lang="ru-RU" dirty="0" err="1" smtClean="0"/>
              <a:t>Дюгема</a:t>
            </a:r>
            <a:r>
              <a:rPr lang="ru-RU" dirty="0" smtClean="0"/>
              <a:t>. Условия равновесия фаз. Правило фаз Гиббса, его вывод. Однокомпонентные системы. Анализ диаграммы состояния воды. Двухкомпонентные системы и их анализ на основе правила фаз. Правило рычага. Трехкомпонентные системы. Диаграмма растворимости двух солей с общим ионом. Метод термического анализа.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68</TotalTime>
  <Words>2283</Words>
  <Application>Microsoft Office PowerPoint</Application>
  <PresentationFormat>Экран (4:3)</PresentationFormat>
  <Paragraphs>83</Paragraphs>
  <Slides>22</Slides>
  <Notes>22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Апекс</vt:lpstr>
      <vt:lpstr>Основы физической и коллоидной химии</vt:lpstr>
      <vt:lpstr>Основоположник физической химии М.В.Ломонносов</vt:lpstr>
      <vt:lpstr>Слайд 3</vt:lpstr>
      <vt:lpstr>Разделы физической химии</vt:lpstr>
      <vt:lpstr>Слайд 5</vt:lpstr>
      <vt:lpstr>Разделы физической химии</vt:lpstr>
      <vt:lpstr>Слайд 7</vt:lpstr>
      <vt:lpstr>Химическое равновесие</vt:lpstr>
      <vt:lpstr>Фазовые равновесия</vt:lpstr>
      <vt:lpstr>Растворы</vt:lpstr>
      <vt:lpstr>Растворы электролитов</vt:lpstr>
      <vt:lpstr>Электропроводность электролитов</vt:lpstr>
      <vt:lpstr>Электродные равновесия. Электродвижущие силы</vt:lpstr>
      <vt:lpstr>Кинетика реакций. Катализ</vt:lpstr>
      <vt:lpstr>Различие между физической химией и химической физикой</vt:lpstr>
      <vt:lpstr> Основоположник коллоидной химии Томас Грэм</vt:lpstr>
      <vt:lpstr>Коллоидная химия.</vt:lpstr>
      <vt:lpstr>Адсорбция и ее движущие силы. Объяснение с точки зрения межмолекулярных сил.</vt:lpstr>
      <vt:lpstr>Диспергационные методы получения дисперсных систем. Работа диспергирования и степень диспергирования.</vt:lpstr>
      <vt:lpstr>Как классифицируются эмульсии в зависимости от концентрации дисперсной фазы. Как определяется концентрация дисперсной фазы эмульсии?</vt:lpstr>
      <vt:lpstr>Высокомолекулярные системы (ВМС) и их классификация. Примеры разных ВМС.</vt:lpstr>
      <vt:lpstr>Слайд 22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Физическая и эколоидная химия</dc:title>
  <dc:creator>admin</dc:creator>
  <cp:lastModifiedBy>XP GAME 2010</cp:lastModifiedBy>
  <cp:revision>11</cp:revision>
  <dcterms:created xsi:type="dcterms:W3CDTF">2012-11-04T10:23:48Z</dcterms:created>
  <dcterms:modified xsi:type="dcterms:W3CDTF">2012-11-30T09:26:06Z</dcterms:modified>
</cp:coreProperties>
</file>