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3"/>
  </p:notesMasterIdLst>
  <p:sldIdLst>
    <p:sldId id="256" r:id="rId2"/>
    <p:sldId id="260" r:id="rId3"/>
    <p:sldId id="263" r:id="rId4"/>
    <p:sldId id="264" r:id="rId5"/>
    <p:sldId id="258" r:id="rId6"/>
    <p:sldId id="265" r:id="rId7"/>
    <p:sldId id="267" r:id="rId8"/>
    <p:sldId id="268" r:id="rId9"/>
    <p:sldId id="269" r:id="rId10"/>
    <p:sldId id="266" r:id="rId11"/>
    <p:sldId id="270" r:id="rId12"/>
    <p:sldId id="271" r:id="rId13"/>
    <p:sldId id="277" r:id="rId14"/>
    <p:sldId id="285" r:id="rId15"/>
    <p:sldId id="284" r:id="rId16"/>
    <p:sldId id="278" r:id="rId17"/>
    <p:sldId id="287" r:id="rId18"/>
    <p:sldId id="286" r:id="rId19"/>
    <p:sldId id="288" r:id="rId20"/>
    <p:sldId id="283" r:id="rId21"/>
    <p:sldId id="289" r:id="rId22"/>
    <p:sldId id="290" r:id="rId23"/>
    <p:sldId id="279" r:id="rId24"/>
    <p:sldId id="282" r:id="rId25"/>
    <p:sldId id="281" r:id="rId26"/>
    <p:sldId id="292" r:id="rId27"/>
    <p:sldId id="291" r:id="rId28"/>
    <p:sldId id="272" r:id="rId29"/>
    <p:sldId id="273" r:id="rId30"/>
    <p:sldId id="274" r:id="rId31"/>
    <p:sldId id="275" r:id="rId32"/>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713" autoAdjust="0"/>
  </p:normalViewPr>
  <p:slideViewPr>
    <p:cSldViewPr>
      <p:cViewPr varScale="1">
        <p:scale>
          <a:sx n="70" d="100"/>
          <a:sy n="70" d="100"/>
        </p:scale>
        <p:origin x="-8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AE8C2C7-B988-4C5C-87AB-217A8000707F}" type="datetimeFigureOut">
              <a:rPr lang="ru-RU"/>
              <a:pPr>
                <a:defRPr/>
              </a:pPr>
              <a:t>10.05.2012</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374188"/>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14763" y="9374188"/>
            <a:ext cx="2919412" cy="493712"/>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998BCEB-04B8-46F9-AA03-3F55C3ABDD83}"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Образ слайда 1"/>
          <p:cNvSpPr>
            <a:spLocks noGrp="1" noRot="1" noChangeAspect="1"/>
          </p:cNvSpPr>
          <p:nvPr>
            <p:ph type="sldImg"/>
          </p:nvPr>
        </p:nvSpPr>
        <p:spPr bwMode="auto">
          <a:noFill/>
          <a:ln>
            <a:solidFill>
              <a:srgbClr val="000000"/>
            </a:solidFill>
            <a:miter lim="800000"/>
            <a:headEnd/>
            <a:tailEnd/>
          </a:ln>
        </p:spPr>
      </p:sp>
      <p:sp>
        <p:nvSpPr>
          <p:cNvPr id="1843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843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31468D-40DD-44EA-8C85-67DA09E56B80}" type="slidenum">
              <a:rPr lang="ru-RU"/>
              <a:pPr fontAlgn="base">
                <a:spcBef>
                  <a:spcPct val="0"/>
                </a:spcBef>
                <a:spcAft>
                  <a:spcPct val="0"/>
                </a:spcAft>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2831B18-F468-42AC-A2E0-D756B9F77DE8}" type="datetime1">
              <a:rPr lang="ru-RU"/>
              <a:pPr>
                <a:defRPr/>
              </a:pPr>
              <a:t>10.05.2012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A59C5283-C187-4CC0-90A8-91282106C6DF}" type="slidenum">
              <a:rPr lang="ru-RU"/>
              <a:pPr>
                <a:defRPr/>
              </a:pPr>
              <a:t>‹#›</a:t>
            </a:fld>
            <a:endParaRPr lang="ru-RU"/>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3E3ABE0-1E6A-4052-B706-9E8F89470DD2}" type="datetime1">
              <a:rPr lang="ru-RU"/>
              <a:pPr>
                <a:defRPr/>
              </a:pPr>
              <a:t>10.05.2012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82B938DE-59B7-4FE2-915D-667DFA609995}" type="slidenum">
              <a:rPr lang="ru-RU"/>
              <a:pPr>
                <a:defRPr/>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B6EDC93-EBDB-4411-839F-FF74AF05067B}" type="datetime1">
              <a:rPr lang="ru-RU"/>
              <a:pPr>
                <a:defRPr/>
              </a:pPr>
              <a:t>10.05.2012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D5A5BABE-9F88-4839-8BFD-7D3974961DA4}" type="slidenum">
              <a:rPr lang="ru-RU"/>
              <a:pPr>
                <a:defRPr/>
              </a:pPr>
              <a:t>‹#›</a:t>
            </a:fld>
            <a:endParaRPr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72BF0BA-5A50-4396-8740-55E5FAA3E70D}" type="datetime1">
              <a:rPr lang="ru-RU"/>
              <a:pPr>
                <a:defRPr/>
              </a:pPr>
              <a:t>10.05.2012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93EAF41C-545D-46B3-A418-781143C958DA}" type="slidenum">
              <a:rPr lang="ru-RU"/>
              <a:pPr>
                <a:defRPr/>
              </a:pPr>
              <a:t>‹#›</a:t>
            </a:fld>
            <a:endParaRPr lang="ru-RU"/>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9A569BC4-8620-4C94-90F7-522D183C195D}" type="datetime1">
              <a:rPr lang="ru-RU"/>
              <a:pPr>
                <a:defRPr/>
              </a:pPr>
              <a:t>10.05.2012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1F0B37B6-F4D5-48BA-93A9-9DB721483ECF}" type="slidenum">
              <a:rPr lang="ru-RU"/>
              <a:pPr>
                <a:defRPr/>
              </a:pPr>
              <a:t>‹#›</a:t>
            </a:fld>
            <a:endParaRPr lang="ru-RU"/>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4F9DB7F-1FC9-4580-A44C-1C43F3E2F606}" type="datetime1">
              <a:rPr lang="ru-RU"/>
              <a:pPr>
                <a:defRPr/>
              </a:pPr>
              <a:t>10.05.2012</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pPr>
              <a:defRPr/>
            </a:pPr>
            <a:fld id="{D5F63774-91EA-4D02-A707-61E3AB48E5D4}" type="slidenum">
              <a:rPr lang="ru-RU"/>
              <a:pPr>
                <a:defRPr/>
              </a:pPr>
              <a:t>‹#›</a:t>
            </a:fld>
            <a:endParaRPr lang="ru-R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F5D33BEA-B1FC-487F-9994-4764FCBB995E}" type="datetime1">
              <a:rPr lang="ru-RU"/>
              <a:pPr>
                <a:defRPr/>
              </a:pPr>
              <a:t>10.05.2012</a:t>
            </a:fld>
            <a:endParaRPr lang="ru-RU"/>
          </a:p>
        </p:txBody>
      </p:sp>
      <p:sp>
        <p:nvSpPr>
          <p:cNvPr id="8" name="Нижний колонтитул 4"/>
          <p:cNvSpPr>
            <a:spLocks noGrp="1"/>
          </p:cNvSpPr>
          <p:nvPr>
            <p:ph type="ftr" sz="quarter" idx="11"/>
          </p:nvPr>
        </p:nvSpPr>
        <p:spPr/>
        <p:txBody>
          <a:bodyPr/>
          <a:lstStyle>
            <a:lvl1pPr>
              <a:defRPr/>
            </a:lvl1pPr>
          </a:lstStyle>
          <a:p>
            <a:endParaRPr lang="ru-RU"/>
          </a:p>
        </p:txBody>
      </p:sp>
      <p:sp>
        <p:nvSpPr>
          <p:cNvPr id="9" name="Номер слайда 5"/>
          <p:cNvSpPr>
            <a:spLocks noGrp="1"/>
          </p:cNvSpPr>
          <p:nvPr>
            <p:ph type="sldNum" sz="quarter" idx="12"/>
          </p:nvPr>
        </p:nvSpPr>
        <p:spPr/>
        <p:txBody>
          <a:bodyPr/>
          <a:lstStyle>
            <a:lvl1pPr>
              <a:defRPr/>
            </a:lvl1pPr>
          </a:lstStyle>
          <a:p>
            <a:pPr>
              <a:defRPr/>
            </a:pPr>
            <a:fld id="{137EADEB-58F6-44F1-9408-981E862EA40C}" type="slidenum">
              <a:rPr lang="ru-RU"/>
              <a:pPr>
                <a:defRPr/>
              </a:pPr>
              <a:t>‹#›</a:t>
            </a:fld>
            <a:endParaRPr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AB23DC2-E2F0-45F6-8A48-4A789812E5C6}" type="datetime1">
              <a:rPr lang="ru-RU"/>
              <a:pPr>
                <a:defRPr/>
              </a:pPr>
              <a:t>10.05.2012</a:t>
            </a:fld>
            <a:endParaRPr lang="ru-RU"/>
          </a:p>
        </p:txBody>
      </p:sp>
      <p:sp>
        <p:nvSpPr>
          <p:cNvPr id="4" name="Нижний колонтитул 4"/>
          <p:cNvSpPr>
            <a:spLocks noGrp="1"/>
          </p:cNvSpPr>
          <p:nvPr>
            <p:ph type="ftr" sz="quarter" idx="11"/>
          </p:nvPr>
        </p:nvSpPr>
        <p:spPr/>
        <p:txBody>
          <a:bodyPr/>
          <a:lstStyle>
            <a:lvl1pPr>
              <a:defRPr/>
            </a:lvl1pPr>
          </a:lstStyle>
          <a:p>
            <a:endParaRPr lang="ru-RU"/>
          </a:p>
        </p:txBody>
      </p:sp>
      <p:sp>
        <p:nvSpPr>
          <p:cNvPr id="5" name="Номер слайда 5"/>
          <p:cNvSpPr>
            <a:spLocks noGrp="1"/>
          </p:cNvSpPr>
          <p:nvPr>
            <p:ph type="sldNum" sz="quarter" idx="12"/>
          </p:nvPr>
        </p:nvSpPr>
        <p:spPr/>
        <p:txBody>
          <a:bodyPr/>
          <a:lstStyle>
            <a:lvl1pPr>
              <a:defRPr/>
            </a:lvl1pPr>
          </a:lstStyle>
          <a:p>
            <a:pPr>
              <a:defRPr/>
            </a:pPr>
            <a:fld id="{9C9038BD-2E8B-4872-96B4-02898354E843}" type="slidenum">
              <a:rPr lang="ru-RU"/>
              <a:pPr>
                <a:defRPr/>
              </a:pPr>
              <a:t>‹#›</a:t>
            </a:fld>
            <a:endParaRPr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D38D656-9EAB-4B41-A6EF-30218AE84D9D}" type="datetime1">
              <a:rPr lang="ru-RU"/>
              <a:pPr>
                <a:defRPr/>
              </a:pPr>
              <a:t>10.05.2012</a:t>
            </a:fld>
            <a:endParaRPr lang="ru-RU"/>
          </a:p>
        </p:txBody>
      </p:sp>
      <p:sp>
        <p:nvSpPr>
          <p:cNvPr id="3" name="Нижний колонтитул 4"/>
          <p:cNvSpPr>
            <a:spLocks noGrp="1"/>
          </p:cNvSpPr>
          <p:nvPr>
            <p:ph type="ftr" sz="quarter" idx="11"/>
          </p:nvPr>
        </p:nvSpPr>
        <p:spPr/>
        <p:txBody>
          <a:bodyPr/>
          <a:lstStyle>
            <a:lvl1pPr>
              <a:defRPr/>
            </a:lvl1pPr>
          </a:lstStyle>
          <a:p>
            <a:endParaRPr lang="ru-RU"/>
          </a:p>
        </p:txBody>
      </p:sp>
      <p:sp>
        <p:nvSpPr>
          <p:cNvPr id="4" name="Номер слайда 5"/>
          <p:cNvSpPr>
            <a:spLocks noGrp="1"/>
          </p:cNvSpPr>
          <p:nvPr>
            <p:ph type="sldNum" sz="quarter" idx="12"/>
          </p:nvPr>
        </p:nvSpPr>
        <p:spPr/>
        <p:txBody>
          <a:bodyPr/>
          <a:lstStyle>
            <a:lvl1pPr>
              <a:defRPr/>
            </a:lvl1pPr>
          </a:lstStyle>
          <a:p>
            <a:pPr>
              <a:defRPr/>
            </a:pPr>
            <a:fld id="{572F243C-71D7-4B6F-BBF1-110240DF509B}" type="slidenum">
              <a:rPr lang="ru-RU"/>
              <a:pPr>
                <a:defRPr/>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C97135F-5F3D-4060-969E-8D7756CBDF64}" type="datetime1">
              <a:rPr lang="ru-RU"/>
              <a:pPr>
                <a:defRPr/>
              </a:pPr>
              <a:t>10.05.2012</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pPr>
              <a:defRPr/>
            </a:pPr>
            <a:fld id="{057B624E-1D39-421B-AD3E-E7C77095E438}" type="slidenum">
              <a:rPr lang="ru-RU"/>
              <a:pPr>
                <a:defRPr/>
              </a:pPr>
              <a:t>‹#›</a:t>
            </a:fld>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4C157C6-C5CB-4560-87CC-6CE5413C2968}" type="datetime1">
              <a:rPr lang="ru-RU"/>
              <a:pPr>
                <a:defRPr/>
              </a:pPr>
              <a:t>10.05.2012</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pPr>
              <a:defRPr/>
            </a:pPr>
            <a:fld id="{FB1AC754-3D4A-4D33-92E2-995BA413C45F}" type="slidenum">
              <a:rPr lang="ru-RU"/>
              <a:pPr>
                <a:defRPr/>
              </a:pPr>
              <a:t>‹#›</a:t>
            </a:fld>
            <a:endParaRPr lang="ru-RU"/>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777CFBB-D48C-44AB-965F-47500F1F1453}" type="datetime1">
              <a:rPr lang="ru-RU"/>
              <a:pPr>
                <a:defRPr/>
              </a:pPr>
              <a:t>10.05.2012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2EC714D-5B10-40FC-B6FE-83681480FD0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03" r:id="rId1"/>
    <p:sldLayoutId id="2147483802" r:id="rId2"/>
    <p:sldLayoutId id="2147483801" r:id="rId3"/>
    <p:sldLayoutId id="2147483800" r:id="rId4"/>
    <p:sldLayoutId id="2147483799" r:id="rId5"/>
    <p:sldLayoutId id="2147483798" r:id="rId6"/>
    <p:sldLayoutId id="2147483797" r:id="rId7"/>
    <p:sldLayoutId id="2147483796" r:id="rId8"/>
    <p:sldLayoutId id="2147483795" r:id="rId9"/>
    <p:sldLayoutId id="2147483794" r:id="rId10"/>
    <p:sldLayoutId id="2147483793" r:id="rId11"/>
  </p:sldLayoutIdLst>
  <p:transition>
    <p:fade/>
  </p:transition>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3" name="Номер слайда 5"/>
          <p:cNvSpPr>
            <a:spLocks noGrp="1"/>
          </p:cNvSpPr>
          <p:nvPr>
            <p:ph type="sldNum" sz="quarter" idx="12"/>
          </p:nvPr>
        </p:nvSpPr>
        <p:spPr/>
        <p:txBody>
          <a:bodyPr/>
          <a:lstStyle/>
          <a:p>
            <a:pPr>
              <a:defRPr/>
            </a:pPr>
            <a:fld id="{FE9B4BE2-8E75-422F-9E0F-390A172E4458}" type="slidenum">
              <a:rPr lang="ru-RU"/>
              <a:pPr>
                <a:defRPr/>
              </a:pPr>
              <a:t>1</a:t>
            </a:fld>
            <a:endParaRPr lang="ru-RU"/>
          </a:p>
        </p:txBody>
      </p:sp>
      <p:sp>
        <p:nvSpPr>
          <p:cNvPr id="14341" name="Rectangle 5"/>
          <p:cNvSpPr>
            <a:spLocks noChangeArrowheads="1"/>
          </p:cNvSpPr>
          <p:nvPr/>
        </p:nvSpPr>
        <p:spPr bwMode="auto">
          <a:xfrm>
            <a:off x="660400" y="2589213"/>
            <a:ext cx="8483600" cy="641350"/>
          </a:xfrm>
          <a:prstGeom prst="rect">
            <a:avLst/>
          </a:prstGeom>
          <a:noFill/>
          <a:ln w="9525">
            <a:noFill/>
            <a:miter lim="800000"/>
            <a:headEnd/>
            <a:tailEnd/>
          </a:ln>
          <a:effectLst/>
        </p:spPr>
        <p:txBody>
          <a:bodyPr anchor="ctr">
            <a:spAutoFit/>
          </a:bodyPr>
          <a:lstStyle/>
          <a:p>
            <a:pPr algn="ctr"/>
            <a:r>
              <a:rPr lang="ru-RU" sz="3600" i="1">
                <a:solidFill>
                  <a:schemeClr val="folHlink"/>
                </a:solidFill>
              </a:rPr>
              <a:t>Связь различных обменных процессов</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Номер слайда 5"/>
          <p:cNvSpPr>
            <a:spLocks noGrp="1"/>
          </p:cNvSpPr>
          <p:nvPr>
            <p:ph type="sldNum" sz="quarter" idx="12"/>
          </p:nvPr>
        </p:nvSpPr>
        <p:spPr/>
        <p:txBody>
          <a:bodyPr/>
          <a:lstStyle/>
          <a:p>
            <a:pPr>
              <a:defRPr/>
            </a:pPr>
            <a:fld id="{C03F4242-3CD2-4F68-A988-E36AB1BF5D37}" type="slidenum">
              <a:rPr lang="ru-RU"/>
              <a:pPr>
                <a:defRPr/>
              </a:pPr>
              <a:t>10</a:t>
            </a:fld>
            <a:endParaRPr lang="ru-RU"/>
          </a:p>
        </p:txBody>
      </p:sp>
      <p:sp>
        <p:nvSpPr>
          <p:cNvPr id="2" name="Прямоугольник 1"/>
          <p:cNvSpPr/>
          <p:nvPr/>
        </p:nvSpPr>
        <p:spPr>
          <a:xfrm>
            <a:off x="500034" y="142852"/>
            <a:ext cx="8173648" cy="707886"/>
          </a:xfrm>
          <a:prstGeom prst="rect">
            <a:avLst/>
          </a:prstGeom>
          <a:noFill/>
        </p:spPr>
        <p:txBody>
          <a:bodyPr wrap="none">
            <a:spAutoFit/>
          </a:bodyPr>
          <a:lstStyle/>
          <a:p>
            <a:pPr algn="ctr" fontAlgn="auto">
              <a:spcBef>
                <a:spcPts val="0"/>
              </a:spcBef>
              <a:spcAft>
                <a:spcPts val="0"/>
              </a:spcAft>
              <a:defRPr/>
            </a:pPr>
            <a:r>
              <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Обмен веществ и его регуляция</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
        <p:nvSpPr>
          <p:cNvPr id="24578" name="TextBox 2"/>
          <p:cNvSpPr txBox="1">
            <a:spLocks noChangeArrowheads="1"/>
          </p:cNvSpPr>
          <p:nvPr/>
        </p:nvSpPr>
        <p:spPr bwMode="auto">
          <a:xfrm>
            <a:off x="3500438" y="6429375"/>
            <a:ext cx="2214562" cy="307975"/>
          </a:xfrm>
          <a:prstGeom prst="rect">
            <a:avLst/>
          </a:prstGeom>
          <a:noFill/>
          <a:ln w="9525">
            <a:noFill/>
            <a:miter lim="800000"/>
            <a:headEnd/>
            <a:tailEnd/>
          </a:ln>
        </p:spPr>
        <p:txBody>
          <a:bodyPr>
            <a:spAutoFit/>
          </a:bodyPr>
          <a:lstStyle/>
          <a:p>
            <a:r>
              <a:rPr lang="ru-RU" sz="1400">
                <a:solidFill>
                  <a:srgbClr val="C00000"/>
                </a:solidFill>
                <a:latin typeface="Constantia" pitchFamily="18" charset="0"/>
              </a:rPr>
              <a:t>Резанова Е.А. и др, 1998</a:t>
            </a:r>
          </a:p>
        </p:txBody>
      </p:sp>
      <p:sp>
        <p:nvSpPr>
          <p:cNvPr id="4" name="Скругленный прямоугольник 3"/>
          <p:cNvSpPr/>
          <p:nvPr/>
        </p:nvSpPr>
        <p:spPr>
          <a:xfrm>
            <a:off x="2143108" y="857232"/>
            <a:ext cx="4572032"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sz="2000" dirty="0">
                <a:latin typeface="Constantia" pitchFamily="18" charset="0"/>
              </a:rPr>
              <a:t>Взаимное превращение веществ в организме</a:t>
            </a:r>
            <a:endParaRPr lang="ru-RU" sz="2000" dirty="0">
              <a:latin typeface="Constantia" pitchFamily="18" charset="0"/>
            </a:endParaRPr>
          </a:p>
        </p:txBody>
      </p:sp>
      <p:sp>
        <p:nvSpPr>
          <p:cNvPr id="6" name="Скругленный прямоугольник 5"/>
          <p:cNvSpPr/>
          <p:nvPr/>
        </p:nvSpPr>
        <p:spPr>
          <a:xfrm>
            <a:off x="2071670" y="3429000"/>
            <a:ext cx="5143536"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sz="2000" dirty="0">
                <a:latin typeface="Constantia" pitchFamily="18" charset="0"/>
              </a:rPr>
              <a:t>Регуляция обмена веществ</a:t>
            </a:r>
            <a:endParaRPr lang="ru-RU" sz="2000" dirty="0">
              <a:latin typeface="Constantia" pitchFamily="18" charset="0"/>
            </a:endParaRPr>
          </a:p>
        </p:txBody>
      </p:sp>
      <p:sp>
        <p:nvSpPr>
          <p:cNvPr id="7" name="Скругленный прямоугольник 6"/>
          <p:cNvSpPr/>
          <p:nvPr/>
        </p:nvSpPr>
        <p:spPr>
          <a:xfrm>
            <a:off x="3929063" y="2000250"/>
            <a:ext cx="1643062" cy="5715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2400" dirty="0">
                <a:latin typeface="Constantia" pitchFamily="18" charset="0"/>
              </a:rPr>
              <a:t>Белки </a:t>
            </a:r>
            <a:endParaRPr lang="ru-RU" sz="2400" dirty="0">
              <a:latin typeface="Constantia" pitchFamily="18" charset="0"/>
            </a:endParaRPr>
          </a:p>
        </p:txBody>
      </p:sp>
      <p:sp>
        <p:nvSpPr>
          <p:cNvPr id="8" name="Скругленный прямоугольник 7"/>
          <p:cNvSpPr/>
          <p:nvPr/>
        </p:nvSpPr>
        <p:spPr>
          <a:xfrm>
            <a:off x="1928813" y="2571750"/>
            <a:ext cx="1643062" cy="5715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2400" dirty="0">
                <a:latin typeface="Constantia" pitchFamily="18" charset="0"/>
              </a:rPr>
              <a:t>Жиры </a:t>
            </a:r>
            <a:endParaRPr lang="ru-RU" sz="2400" dirty="0">
              <a:latin typeface="Constantia" pitchFamily="18" charset="0"/>
            </a:endParaRPr>
          </a:p>
        </p:txBody>
      </p:sp>
      <p:sp>
        <p:nvSpPr>
          <p:cNvPr id="9" name="Скругленный прямоугольник 8"/>
          <p:cNvSpPr/>
          <p:nvPr/>
        </p:nvSpPr>
        <p:spPr>
          <a:xfrm>
            <a:off x="5857875" y="2571750"/>
            <a:ext cx="1643063" cy="57150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2400" dirty="0">
                <a:latin typeface="Constantia" pitchFamily="18" charset="0"/>
              </a:rPr>
              <a:t>Углеводы </a:t>
            </a:r>
            <a:endParaRPr lang="ru-RU" sz="2400" dirty="0">
              <a:latin typeface="Constantia" pitchFamily="18" charset="0"/>
            </a:endParaRPr>
          </a:p>
        </p:txBody>
      </p:sp>
      <p:cxnSp>
        <p:nvCxnSpPr>
          <p:cNvPr id="11" name="Прямая со стрелкой 10"/>
          <p:cNvCxnSpPr>
            <a:stCxn id="7" idx="1"/>
            <a:endCxn id="8" idx="0"/>
          </p:cNvCxnSpPr>
          <p:nvPr/>
        </p:nvCxnSpPr>
        <p:spPr>
          <a:xfrm rot="10800000" flipV="1">
            <a:off x="2749550" y="2286000"/>
            <a:ext cx="1179513" cy="2857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a:stCxn id="7" idx="3"/>
            <a:endCxn id="9" idx="0"/>
          </p:cNvCxnSpPr>
          <p:nvPr/>
        </p:nvCxnSpPr>
        <p:spPr>
          <a:xfrm>
            <a:off x="5572125" y="2286000"/>
            <a:ext cx="1108075" cy="2857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endCxn id="8" idx="3"/>
          </p:cNvCxnSpPr>
          <p:nvPr/>
        </p:nvCxnSpPr>
        <p:spPr>
          <a:xfrm rot="10800000">
            <a:off x="3571875" y="2857500"/>
            <a:ext cx="2286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flipV="1">
            <a:off x="3571875" y="3071813"/>
            <a:ext cx="2286000" cy="1111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Скругленный прямоугольник 22"/>
          <p:cNvSpPr/>
          <p:nvPr/>
        </p:nvSpPr>
        <p:spPr>
          <a:xfrm>
            <a:off x="1000125" y="4286250"/>
            <a:ext cx="2428875" cy="42862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400" dirty="0">
                <a:latin typeface="Constantia" pitchFamily="18" charset="0"/>
              </a:rPr>
              <a:t>Нервная  </a:t>
            </a:r>
            <a:endParaRPr lang="ru-RU" sz="2400" dirty="0">
              <a:latin typeface="Constantia" pitchFamily="18" charset="0"/>
            </a:endParaRPr>
          </a:p>
        </p:txBody>
      </p:sp>
      <p:sp>
        <p:nvSpPr>
          <p:cNvPr id="24" name="Скругленный прямоугольник 23"/>
          <p:cNvSpPr/>
          <p:nvPr/>
        </p:nvSpPr>
        <p:spPr>
          <a:xfrm>
            <a:off x="5715000" y="4286250"/>
            <a:ext cx="2428875" cy="42862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ru-RU" sz="2400" dirty="0">
                <a:latin typeface="Constantia" pitchFamily="18" charset="0"/>
              </a:rPr>
              <a:t>Гуморальная  </a:t>
            </a:r>
            <a:endParaRPr lang="ru-RU" sz="2400" dirty="0">
              <a:latin typeface="Constantia" pitchFamily="18" charset="0"/>
            </a:endParaRPr>
          </a:p>
        </p:txBody>
      </p:sp>
      <p:sp>
        <p:nvSpPr>
          <p:cNvPr id="25" name="Скругленный прямоугольник 24"/>
          <p:cNvSpPr/>
          <p:nvPr/>
        </p:nvSpPr>
        <p:spPr>
          <a:xfrm>
            <a:off x="1000125" y="4857750"/>
            <a:ext cx="2428875" cy="500063"/>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dirty="0">
                <a:latin typeface="Constantia" pitchFamily="18" charset="0"/>
              </a:rPr>
              <a:t>Гипоталамус </a:t>
            </a:r>
            <a:endParaRPr lang="ru-RU" dirty="0">
              <a:latin typeface="Constantia" pitchFamily="18" charset="0"/>
            </a:endParaRPr>
          </a:p>
        </p:txBody>
      </p:sp>
      <p:sp>
        <p:nvSpPr>
          <p:cNvPr id="26" name="Скругленный прямоугольник 25"/>
          <p:cNvSpPr/>
          <p:nvPr/>
        </p:nvSpPr>
        <p:spPr>
          <a:xfrm>
            <a:off x="5715000" y="4857750"/>
            <a:ext cx="2428875" cy="500063"/>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dirty="0">
                <a:latin typeface="Constantia" pitchFamily="18" charset="0"/>
              </a:rPr>
              <a:t>Эндокринные железы </a:t>
            </a:r>
            <a:endParaRPr lang="ru-RU" dirty="0">
              <a:latin typeface="Constantia" pitchFamily="18" charset="0"/>
            </a:endParaRPr>
          </a:p>
        </p:txBody>
      </p:sp>
      <p:sp>
        <p:nvSpPr>
          <p:cNvPr id="27" name="Скругленный прямоугольник 26"/>
          <p:cNvSpPr/>
          <p:nvPr/>
        </p:nvSpPr>
        <p:spPr>
          <a:xfrm>
            <a:off x="1000125" y="5429250"/>
            <a:ext cx="2428875" cy="1214438"/>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a:latin typeface="Constantia" pitchFamily="18" charset="0"/>
              </a:rPr>
              <a:t>Регуляция обмена белков, жиров, углеводов, воды, солей, обмена тепла и потребление пищи </a:t>
            </a:r>
            <a:endParaRPr lang="ru-RU" sz="1400" dirty="0">
              <a:latin typeface="Constantia" pitchFamily="18" charset="0"/>
            </a:endParaRPr>
          </a:p>
        </p:txBody>
      </p:sp>
      <p:sp>
        <p:nvSpPr>
          <p:cNvPr id="28" name="Скругленный прямоугольник 27"/>
          <p:cNvSpPr/>
          <p:nvPr/>
        </p:nvSpPr>
        <p:spPr>
          <a:xfrm>
            <a:off x="5715000" y="5429250"/>
            <a:ext cx="2428875" cy="1285875"/>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a:latin typeface="Constantia" pitchFamily="18" charset="0"/>
              </a:rPr>
              <a:t>Гормоны участвуют в регуляции ОВ и Е, влияя на проницаемость мембран, активируя ферментные системы организма</a:t>
            </a:r>
            <a:endParaRPr lang="ru-RU" sz="1400" dirty="0">
              <a:latin typeface="Constantia" pitchFamily="18" charset="0"/>
            </a:endParaRPr>
          </a:p>
        </p:txBody>
      </p:sp>
      <p:sp>
        <p:nvSpPr>
          <p:cNvPr id="29" name="TextBox 28"/>
          <p:cNvSpPr txBox="1"/>
          <p:nvPr/>
        </p:nvSpPr>
        <p:spPr>
          <a:xfrm>
            <a:off x="142875" y="928688"/>
            <a:ext cx="1857375" cy="1477962"/>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buFont typeface="Arial" pitchFamily="34" charset="0"/>
              <a:buChar char="•"/>
              <a:defRPr/>
            </a:pPr>
            <a:r>
              <a:rPr lang="ru-RU" dirty="0">
                <a:latin typeface="Constantia" pitchFamily="18" charset="0"/>
              </a:rPr>
              <a:t>Превращения веществ идут на ферментных системах клеток печени</a:t>
            </a:r>
            <a:endParaRPr lang="ru-RU" dirty="0">
              <a:latin typeface="Constantia" pitchFamily="18" charset="0"/>
            </a:endParaRPr>
          </a:p>
        </p:txBody>
      </p:sp>
      <p:pic>
        <p:nvPicPr>
          <p:cNvPr id="30" name="Picture 2"/>
          <p:cNvPicPr>
            <a:picLocks noChangeAspect="1" noChangeArrowheads="1"/>
          </p:cNvPicPr>
          <p:nvPr/>
        </p:nvPicPr>
        <p:blipFill>
          <a:blip r:embed="rId2"/>
          <a:srcRect/>
          <a:stretch>
            <a:fillRect/>
          </a:stretch>
        </p:blipFill>
        <p:spPr bwMode="auto">
          <a:xfrm>
            <a:off x="6858000" y="785813"/>
            <a:ext cx="2143125" cy="158591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5"/>
          <p:cNvSpPr>
            <a:spLocks noGrp="1"/>
          </p:cNvSpPr>
          <p:nvPr>
            <p:ph type="sldNum" sz="quarter" idx="12"/>
          </p:nvPr>
        </p:nvSpPr>
        <p:spPr/>
        <p:txBody>
          <a:bodyPr/>
          <a:lstStyle/>
          <a:p>
            <a:pPr>
              <a:defRPr/>
            </a:pPr>
            <a:fld id="{C3CE63D6-D002-4C39-99C9-F344F4FF5801}" type="slidenum">
              <a:rPr lang="ru-RU"/>
              <a:pPr>
                <a:defRPr/>
              </a:pPr>
              <a:t>11</a:t>
            </a:fld>
            <a:endParaRPr lang="ru-RU"/>
          </a:p>
        </p:txBody>
      </p:sp>
      <p:sp>
        <p:nvSpPr>
          <p:cNvPr id="3" name="Содержимое 2"/>
          <p:cNvSpPr>
            <a:spLocks noGrp="1"/>
          </p:cNvSpPr>
          <p:nvPr>
            <p:ph idx="1"/>
          </p:nvPr>
        </p:nvSpPr>
        <p:spPr/>
        <p:txBody>
          <a:bodyPr rtlCol="0">
            <a:normAutofit fontScale="92500"/>
          </a:bodyPr>
          <a:lstStyle/>
          <a:p>
            <a:pPr marL="514350" indent="-514350" fontAlgn="auto">
              <a:spcAft>
                <a:spcPts val="0"/>
              </a:spcAft>
              <a:buFont typeface="+mj-lt"/>
              <a:buAutoNum type="arabicPeriod"/>
              <a:defRPr/>
            </a:pPr>
            <a:r>
              <a:rPr lang="ru-RU" dirty="0" smtClean="0">
                <a:latin typeface="Constantia" pitchFamily="18" charset="0"/>
              </a:rPr>
              <a:t>Для ассимиляции необходима Е, образующаяся в реакциях энергетического обмена</a:t>
            </a:r>
          </a:p>
          <a:p>
            <a:pPr marL="514350" indent="-514350" fontAlgn="auto">
              <a:spcAft>
                <a:spcPts val="0"/>
              </a:spcAft>
              <a:buFont typeface="+mj-lt"/>
              <a:buAutoNum type="arabicPeriod"/>
              <a:defRPr/>
            </a:pPr>
            <a:r>
              <a:rPr lang="ru-RU" dirty="0" smtClean="0">
                <a:latin typeface="Constantia" pitchFamily="18" charset="0"/>
              </a:rPr>
              <a:t>Для реакций диссимиляции необходимы ферменты, образующиеся в реакциях пластического обмена</a:t>
            </a:r>
          </a:p>
          <a:p>
            <a:pPr marL="514350" indent="-514350" fontAlgn="auto">
              <a:spcAft>
                <a:spcPts val="0"/>
              </a:spcAft>
              <a:buFont typeface="+mj-lt"/>
              <a:buAutoNum type="arabicPeriod"/>
              <a:defRPr/>
            </a:pPr>
            <a:r>
              <a:rPr lang="ru-RU" dirty="0" smtClean="0">
                <a:latin typeface="Constantia" pitchFamily="18" charset="0"/>
              </a:rPr>
              <a:t>Оба процесса протекают в клетке одновременно, и заключительные этапы одного обмена – начальные стадии другого </a:t>
            </a:r>
          </a:p>
          <a:p>
            <a:pPr marL="514350" indent="-514350" fontAlgn="auto">
              <a:spcAft>
                <a:spcPts val="0"/>
              </a:spcAft>
              <a:buFont typeface="+mj-lt"/>
              <a:buAutoNum type="arabicPeriod"/>
              <a:defRPr/>
            </a:pPr>
            <a:endParaRPr lang="ru-RU" dirty="0" smtClean="0"/>
          </a:p>
          <a:p>
            <a:pPr marL="514350" indent="-514350" fontAlgn="auto">
              <a:spcAft>
                <a:spcPts val="0"/>
              </a:spcAft>
              <a:buFont typeface="+mj-lt"/>
              <a:buAutoNum type="arabicPeriod"/>
              <a:defRPr/>
            </a:pPr>
            <a:endParaRPr lang="ru-RU" dirty="0"/>
          </a:p>
        </p:txBody>
      </p:sp>
      <p:sp>
        <p:nvSpPr>
          <p:cNvPr id="4" name="Прямоугольник 3"/>
          <p:cNvSpPr/>
          <p:nvPr/>
        </p:nvSpPr>
        <p:spPr>
          <a:xfrm>
            <a:off x="641110" y="142852"/>
            <a:ext cx="7891519" cy="1323439"/>
          </a:xfrm>
          <a:prstGeom prst="rect">
            <a:avLst/>
          </a:prstGeom>
          <a:noFill/>
        </p:spPr>
        <p:txBody>
          <a:bodyPr wrap="none">
            <a:spAutoFit/>
          </a:bodyPr>
          <a:lstStyle/>
          <a:p>
            <a:pPr algn="ctr" fontAlgn="auto">
              <a:spcBef>
                <a:spcPts val="0"/>
              </a:spcBef>
              <a:spcAft>
                <a:spcPts val="0"/>
              </a:spcAft>
              <a:defRPr/>
            </a:pPr>
            <a:r>
              <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Взаимосвязь </a:t>
            </a:r>
          </a:p>
          <a:p>
            <a:pPr algn="ctr" fontAlgn="auto">
              <a:spcBef>
                <a:spcPts val="0"/>
              </a:spcBef>
              <a:spcAft>
                <a:spcPts val="0"/>
              </a:spcAft>
              <a:defRPr/>
            </a:pPr>
            <a:r>
              <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ассимиляции и диссимиляции</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537C1E62-6710-4552-872B-6E5DAEB1F1CE}" type="slidenum">
              <a:rPr lang="ru-RU"/>
              <a:pPr>
                <a:defRPr/>
              </a:pPr>
              <a:t>12</a:t>
            </a:fld>
            <a:endParaRPr lang="ru-RU"/>
          </a:p>
        </p:txBody>
      </p:sp>
      <p:sp>
        <p:nvSpPr>
          <p:cNvPr id="3" name="Содержимое 2"/>
          <p:cNvSpPr>
            <a:spLocks noGrp="1"/>
          </p:cNvSpPr>
          <p:nvPr>
            <p:ph idx="1"/>
          </p:nvPr>
        </p:nvSpPr>
        <p:spPr>
          <a:xfrm>
            <a:off x="0" y="3000348"/>
            <a:ext cx="8572560" cy="3857652"/>
          </a:xfrm>
        </p:spPr>
        <p:txBody>
          <a:bodyPr rtlCol="0">
            <a:normAutofit fontScale="55000" lnSpcReduction="20000"/>
            <a:scene3d>
              <a:camera prst="orthographicFront"/>
              <a:lightRig rig="soft" dir="t">
                <a:rot lat="0" lon="0" rev="10800000"/>
              </a:lightRig>
            </a:scene3d>
            <a:sp3d>
              <a:bevelT w="27940" h="12700"/>
              <a:contourClr>
                <a:srgbClr val="DDDDDD"/>
              </a:contourClr>
            </a:sp3d>
          </a:bodyPr>
          <a:lstStyle/>
          <a:p>
            <a:pPr fontAlgn="auto">
              <a:spcAft>
                <a:spcPts val="0"/>
              </a:spcAft>
              <a:buFont typeface="Arial" pitchFamily="34" charset="0"/>
              <a:buBlip>
                <a:blip r:embed="rId2"/>
              </a:buBlip>
              <a:defRPr/>
            </a:pPr>
            <a:r>
              <a:rPr lang="ru-RU" dirty="0" smtClean="0"/>
              <a:t>Минеральные вещества – это химические элементы, содержащиеся в разном количестве в любом организме. Доказано, что в теле человека постоянно присутствует 86 из 106 элементов периодической системы Менделеева;</a:t>
            </a:r>
          </a:p>
          <a:p>
            <a:pPr fontAlgn="auto">
              <a:spcAft>
                <a:spcPts val="0"/>
              </a:spcAft>
              <a:buFont typeface="Arial" pitchFamily="34" charset="0"/>
              <a:buBlip>
                <a:blip r:embed="rId2"/>
              </a:buBlip>
              <a:defRPr/>
            </a:pPr>
            <a:r>
              <a:rPr lang="ru-RU" dirty="0" smtClean="0"/>
              <a:t>Макроэлементы – это биологически значимые элементы, содержание которых в теле человека превышает 0,001%. Это азот, водород, кальций, магний, натрий, углерод, фосфор, хлор и другие;</a:t>
            </a:r>
          </a:p>
          <a:p>
            <a:pPr fontAlgn="auto">
              <a:spcAft>
                <a:spcPts val="0"/>
              </a:spcAft>
              <a:buFont typeface="Arial" pitchFamily="34" charset="0"/>
              <a:buBlip>
                <a:blip r:embed="rId2"/>
              </a:buBlip>
              <a:defRPr/>
            </a:pPr>
            <a:r>
              <a:rPr lang="ru-RU" dirty="0" smtClean="0"/>
              <a:t>Микроэлементы – все остальные неорганические вещества. К ним относятся: железо, йод, кобальт, кремний, марганец, медь, молибден, фтор, хром и прочие. Несмотря на незначительное содержание (менее 0,001%) недостаток микроэлементов может привести к серьезным нарушениям в организме.</a:t>
            </a:r>
          </a:p>
          <a:p>
            <a:pPr fontAlgn="auto">
              <a:spcAft>
                <a:spcPts val="0"/>
              </a:spcAft>
              <a:buFont typeface="Arial" pitchFamily="34" charset="0"/>
              <a:buBlip>
                <a:blip r:embed="rId2"/>
              </a:buBlip>
              <a:defRPr/>
            </a:pPr>
            <a:r>
              <a:rPr lang="ru-RU" dirty="0" smtClean="0"/>
              <a:t>Стоит отметить, что макро- и микроэлементы организм не способен вырабатывать самостоятельно, и мы вынуждены получать их из пищи, воды, а некоторые, например йод, даже из обогащенного воздуха! Стоит ли повторяться и описывать, насколько эти неорганические соединения важны для поддержания здоровья?! Думаю, каждый хоть раз испытывал дискомфорт при дефиците того или иного элемента.</a:t>
            </a:r>
          </a:p>
          <a:p>
            <a:pPr fontAlgn="auto">
              <a:spcAft>
                <a:spcPts val="0"/>
              </a:spcAft>
              <a:buFont typeface="Arial" pitchFamily="34" charset="0"/>
              <a:buBlip>
                <a:blip r:embed="rId2"/>
              </a:buBlip>
              <a:defRPr/>
            </a:pPr>
            <a:endParaRPr lang="ru-RU" b="1" spc="150" dirty="0">
              <a:ln w="11430"/>
              <a:solidFill>
                <a:srgbClr val="F8F8F8"/>
              </a:solidFill>
              <a:effectLst>
                <a:outerShdw blurRad="25400" algn="tl" rotWithShape="0">
                  <a:srgbClr val="000000">
                    <a:alpha val="43000"/>
                  </a:srgbClr>
                </a:outerShdw>
              </a:effectLst>
            </a:endParaRPr>
          </a:p>
        </p:txBody>
      </p:sp>
      <p:pic>
        <p:nvPicPr>
          <p:cNvPr id="1026" name="Picture 2" descr="C:\Users\Jenya\Desktop\1312778255_mm-elementy.jpg"/>
          <p:cNvPicPr>
            <a:picLocks noChangeAspect="1" noChangeArrowheads="1"/>
          </p:cNvPicPr>
          <p:nvPr/>
        </p:nvPicPr>
        <p:blipFill>
          <a:blip r:embed="rId3"/>
          <a:srcRect/>
          <a:stretch>
            <a:fillRect/>
          </a:stretch>
        </p:blipFill>
        <p:spPr bwMode="auto">
          <a:xfrm>
            <a:off x="2214546" y="142852"/>
            <a:ext cx="4357718" cy="2857520"/>
          </a:xfrm>
          <a:prstGeom prst="rect">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58EF77F0-AD11-4F6A-B941-000FE45936E2}" type="slidenum">
              <a:rPr lang="ru-RU"/>
              <a:pPr>
                <a:defRPr/>
              </a:pPr>
              <a:t>13</a:t>
            </a:fld>
            <a:endParaRPr lang="ru-RU"/>
          </a:p>
        </p:txBody>
      </p:sp>
      <p:sp>
        <p:nvSpPr>
          <p:cNvPr id="27649" name="Rectangle 1"/>
          <p:cNvSpPr>
            <a:spLocks noChangeArrowheads="1"/>
          </p:cNvSpPr>
          <p:nvPr/>
        </p:nvSpPr>
        <p:spPr bwMode="auto">
          <a:xfrm>
            <a:off x="142875" y="2500313"/>
            <a:ext cx="8786813" cy="4570412"/>
          </a:xfrm>
          <a:prstGeom prst="rect">
            <a:avLst/>
          </a:prstGeom>
          <a:noFill/>
          <a:ln w="9525">
            <a:noFill/>
            <a:miter lim="800000"/>
            <a:headEnd/>
            <a:tailEnd/>
          </a:ln>
        </p:spPr>
        <p:txBody>
          <a:bodyPr bIns="0" anchor="ctr">
            <a:spAutoFit/>
          </a:bodyPr>
          <a:lstStyle/>
          <a:p>
            <a:r>
              <a:rPr lang="ru-RU" sz="1400" b="1">
                <a:solidFill>
                  <a:srgbClr val="FF0000"/>
                </a:solidFill>
                <a:cs typeface="Arial" charset="0"/>
              </a:rPr>
              <a:t>Железо (Fe)</a:t>
            </a:r>
            <a:r>
              <a:rPr lang="ru-RU" sz="1400">
                <a:solidFill>
                  <a:srgbClr val="000000"/>
                </a:solidFill>
                <a:cs typeface="Arial" charset="0"/>
              </a:rPr>
              <a:t> - общее содержание железа в организме человека составляет около 4,25 г. Из этого количества 57% находится в гемоглобине крови, 23% - в тканях и тканевых ферментах, а остальные 20% - депонированы в печени, селезенке, костном мозге и представляют собой "физиологический резерв" железа. </a:t>
            </a:r>
            <a:r>
              <a:rPr lang="ru-RU" sz="1400" b="1">
                <a:solidFill>
                  <a:srgbClr val="000000"/>
                </a:solidFill>
                <a:cs typeface="Arial" charset="0"/>
              </a:rPr>
              <a:t>Средний пищевой рацион человека должен содержать не менее 20 мг железа, и 30 мг для беременных.</a:t>
            </a:r>
            <a:r>
              <a:rPr lang="ru-RU" sz="1400">
                <a:solidFill>
                  <a:srgbClr val="000000"/>
                </a:solidFill>
                <a:cs typeface="Arial" charset="0"/>
              </a:rPr>
              <a:t> Важно помнить, что в течение месяца женщины теряют железа почти вдвое больше, чем мужчины. Железо является жизненно необходимым элементом для организма. Оно входит не только в состав гемоглобина, но также и в состав протоплазмы всех клеток. Железо также входит в состав цитохромов (сложные белки, относящиеся к классу хромопротеидов), участвующих в процессах тканевого дыхания. В больших количествах содержится: в свиной печени, говяжьих почках, сердце и печени, непросеянной муке, сырых моллюсках, сушеных персиках, яичных желтках, устрицах, орехах, бобах, спарже, овсяном толокне.</a:t>
            </a:r>
            <a:endParaRPr lang="ru-RU" sz="1400">
              <a:cs typeface="Arial" charset="0"/>
            </a:endParaRPr>
          </a:p>
          <a:p>
            <a:pPr eaLnBrk="0" hangingPunct="0"/>
            <a:r>
              <a:rPr lang="ru-RU" sz="1400">
                <a:solidFill>
                  <a:srgbClr val="000000"/>
                </a:solidFill>
                <a:cs typeface="Arial" charset="0"/>
              </a:rPr>
              <a:t> </a:t>
            </a:r>
            <a:br>
              <a:rPr lang="ru-RU" sz="1400">
                <a:solidFill>
                  <a:srgbClr val="000000"/>
                </a:solidFill>
                <a:cs typeface="Arial" charset="0"/>
              </a:rPr>
            </a:br>
            <a:r>
              <a:rPr lang="ru-RU" sz="1400">
                <a:solidFill>
                  <a:srgbClr val="000000"/>
                </a:solidFill>
                <a:cs typeface="Arial" charset="0"/>
              </a:rPr>
              <a:t>Явления отравления железом выражаются рвотой, диареей (иногда с кровью), падением АД, параличом ЦНС и воспалением почек. При лечении железом могут развиться запоры, так как железо связывает сероводород, что ослабляет моторику кишечника. При недостатке железа в организме развивается железодефицитная анемия (малокровие). </a:t>
            </a:r>
            <a:endParaRPr lang="ru-RU" sz="1400">
              <a:cs typeface="Arial" charset="0"/>
            </a:endParaRPr>
          </a:p>
          <a:p>
            <a:pPr eaLnBrk="0" hangingPunct="0"/>
            <a:r>
              <a:rPr lang="ru-RU" sz="1400">
                <a:solidFill>
                  <a:srgbClr val="000000"/>
                </a:solidFill>
                <a:cs typeface="Arial" charset="0"/>
              </a:rPr>
              <a:t/>
            </a:r>
            <a:br>
              <a:rPr lang="ru-RU" sz="1400">
                <a:solidFill>
                  <a:srgbClr val="000000"/>
                </a:solidFill>
                <a:cs typeface="Arial" charset="0"/>
              </a:rPr>
            </a:br>
            <a:r>
              <a:rPr lang="ru-RU" sz="1400">
                <a:solidFill>
                  <a:srgbClr val="000000"/>
                </a:solidFill>
                <a:cs typeface="Arial" charset="0"/>
              </a:rPr>
              <a:t>Избыток железа в организме может привести к дефициту меди, цинка, хрома и кальция, а также к избытку кобальта. </a:t>
            </a:r>
            <a:endParaRPr lang="ru-RU" sz="1400">
              <a:cs typeface="Arial" charset="0"/>
            </a:endParaRPr>
          </a:p>
          <a:p>
            <a:pPr eaLnBrk="0" hangingPunct="0"/>
            <a:r>
              <a:rPr lang="ru-RU" sz="1400">
                <a:solidFill>
                  <a:srgbClr val="000000"/>
                </a:solidFill>
                <a:cs typeface="Arial" charset="0"/>
              </a:rPr>
              <a:t> </a:t>
            </a:r>
            <a:endParaRPr lang="ru-RU" sz="1400">
              <a:cs typeface="Arial" charset="0"/>
            </a:endParaRPr>
          </a:p>
          <a:p>
            <a:pPr eaLnBrk="0" hangingPunct="0"/>
            <a:r>
              <a:rPr lang="ru-RU" sz="1400">
                <a:solidFill>
                  <a:srgbClr val="000000"/>
                </a:solidFill>
                <a:cs typeface="Arial" charset="0"/>
              </a:rPr>
              <a:t> </a:t>
            </a:r>
            <a:endParaRPr lang="ru-RU" sz="1400">
              <a:cs typeface="Arial" charset="0"/>
            </a:endParaRPr>
          </a:p>
        </p:txBody>
      </p:sp>
      <p:pic>
        <p:nvPicPr>
          <p:cNvPr id="1026" name="Picture 2" descr="C:\Users\Jenya\Desktop\gelezo.gif"/>
          <p:cNvPicPr>
            <a:picLocks noChangeAspect="1" noChangeArrowheads="1"/>
          </p:cNvPicPr>
          <p:nvPr/>
        </p:nvPicPr>
        <p:blipFill>
          <a:blip r:embed="rId2"/>
          <a:srcRect/>
          <a:stretch>
            <a:fillRect/>
          </a:stretch>
        </p:blipFill>
        <p:spPr bwMode="auto">
          <a:xfrm>
            <a:off x="428596" y="214290"/>
            <a:ext cx="1857388" cy="21431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C30A690C-7516-46CB-922F-29B2A70B2812}" type="slidenum">
              <a:rPr lang="ru-RU"/>
              <a:pPr>
                <a:defRPr/>
              </a:pPr>
              <a:t>14</a:t>
            </a:fld>
            <a:endParaRPr lang="ru-RU"/>
          </a:p>
        </p:txBody>
      </p:sp>
      <p:sp>
        <p:nvSpPr>
          <p:cNvPr id="3" name="Содержимое 2"/>
          <p:cNvSpPr>
            <a:spLocks noGrp="1"/>
          </p:cNvSpPr>
          <p:nvPr>
            <p:ph idx="1"/>
          </p:nvPr>
        </p:nvSpPr>
        <p:spPr>
          <a:xfrm>
            <a:off x="285750" y="2857500"/>
            <a:ext cx="8229600" cy="4525963"/>
          </a:xfrm>
        </p:spPr>
        <p:txBody>
          <a:bodyPr rtlCol="0">
            <a:normAutofit fontScale="47500" lnSpcReduction="20000"/>
          </a:bodyPr>
          <a:lstStyle/>
          <a:p>
            <a:pPr marL="0" indent="0" eaLnBrk="0" hangingPunct="0">
              <a:spcBef>
                <a:spcPct val="0"/>
              </a:spcBef>
              <a:buFont typeface="Arial" pitchFamily="34" charset="0"/>
              <a:buNone/>
              <a:defRPr/>
            </a:pPr>
            <a:r>
              <a:rPr lang="ru-RU" b="1" dirty="0" smtClean="0">
                <a:solidFill>
                  <a:srgbClr val="FF0000"/>
                </a:solidFill>
                <a:latin typeface="Arial" pitchFamily="34" charset="0"/>
                <a:cs typeface="Arial" pitchFamily="34" charset="0"/>
              </a:rPr>
              <a:t>Йод (J)</a:t>
            </a:r>
            <a:r>
              <a:rPr lang="ru-RU" dirty="0" smtClean="0">
                <a:solidFill>
                  <a:srgbClr val="000000"/>
                </a:solidFill>
                <a:latin typeface="Arial" pitchFamily="34" charset="0"/>
                <a:cs typeface="Arial" pitchFamily="34" charset="0"/>
              </a:rPr>
              <a:t> - йод входит в состав всех растений. Некоторые морские растения (пузырчатая водоросль - </a:t>
            </a:r>
            <a:r>
              <a:rPr lang="ru-RU" dirty="0" err="1" smtClean="0">
                <a:solidFill>
                  <a:srgbClr val="000000"/>
                </a:solidFill>
                <a:latin typeface="Arial" pitchFamily="34" charset="0"/>
                <a:cs typeface="Arial" pitchFamily="34" charset="0"/>
              </a:rPr>
              <a:t>Fucus</a:t>
            </a:r>
            <a:r>
              <a:rPr lang="ru-RU" dirty="0" smtClean="0">
                <a:solidFill>
                  <a:srgbClr val="000000"/>
                </a:solidFill>
                <a:latin typeface="Arial" pitchFamily="34" charset="0"/>
                <a:cs typeface="Arial" pitchFamily="34" charset="0"/>
              </a:rPr>
              <a:t> </a:t>
            </a:r>
            <a:r>
              <a:rPr lang="ru-RU" dirty="0" err="1" smtClean="0">
                <a:solidFill>
                  <a:srgbClr val="000000"/>
                </a:solidFill>
                <a:latin typeface="Arial" pitchFamily="34" charset="0"/>
                <a:cs typeface="Arial" pitchFamily="34" charset="0"/>
              </a:rPr>
              <a:t>vesiculosus</a:t>
            </a:r>
            <a:r>
              <a:rPr lang="ru-RU" dirty="0" smtClean="0">
                <a:solidFill>
                  <a:srgbClr val="000000"/>
                </a:solidFill>
                <a:latin typeface="Arial" pitchFamily="34" charset="0"/>
                <a:cs typeface="Arial" pitchFamily="34" charset="0"/>
              </a:rPr>
              <a:t>, морская губка </a:t>
            </a:r>
            <a:r>
              <a:rPr lang="ru-RU" dirty="0" err="1" smtClean="0">
                <a:solidFill>
                  <a:srgbClr val="000000"/>
                </a:solidFill>
                <a:latin typeface="Arial" pitchFamily="34" charset="0"/>
                <a:cs typeface="Arial" pitchFamily="34" charset="0"/>
              </a:rPr>
              <a:t>Spongia</a:t>
            </a:r>
            <a:r>
              <a:rPr lang="ru-RU" dirty="0" smtClean="0">
                <a:solidFill>
                  <a:srgbClr val="000000"/>
                </a:solidFill>
                <a:latin typeface="Arial" pitchFamily="34" charset="0"/>
                <a:cs typeface="Arial" pitchFamily="34" charset="0"/>
              </a:rPr>
              <a:t> </a:t>
            </a:r>
            <a:r>
              <a:rPr lang="ru-RU" dirty="0" err="1" smtClean="0">
                <a:solidFill>
                  <a:srgbClr val="000000"/>
                </a:solidFill>
                <a:latin typeface="Arial" pitchFamily="34" charset="0"/>
                <a:cs typeface="Arial" pitchFamily="34" charset="0"/>
              </a:rPr>
              <a:t>maritima</a:t>
            </a:r>
            <a:r>
              <a:rPr lang="ru-RU" dirty="0" smtClean="0">
                <a:solidFill>
                  <a:srgbClr val="000000"/>
                </a:solidFill>
                <a:latin typeface="Arial" pitchFamily="34" charset="0"/>
                <a:cs typeface="Arial" pitchFamily="34" charset="0"/>
              </a:rPr>
              <a:t>) обладают способностью концентрировать йод. Общее количество йода в организме около 25 мг, из них 15 мг - в щитовидно железе. Значительное количество йода содержится в печени, почках, коже, волосах, ногтях, яичниках и предстательной железе. Щитовидная железа является своего рода центральной регулирующей лабораторией, в которой образуются и накапливаются соединения йода. </a:t>
            </a:r>
            <a:r>
              <a:rPr lang="ru-RU" b="1" dirty="0" smtClean="0">
                <a:solidFill>
                  <a:srgbClr val="000000"/>
                </a:solidFill>
                <a:latin typeface="Arial" pitchFamily="34" charset="0"/>
                <a:cs typeface="Arial" pitchFamily="34" charset="0"/>
              </a:rPr>
              <a:t>Нормальная потребность в йоде составляет около 100-150 (для взрослых) и 175-200 (для беременных и кормящих) мкг в сутки.</a:t>
            </a:r>
            <a:endParaRPr lang="ru-RU" dirty="0" smtClean="0">
              <a:latin typeface="Arial" pitchFamily="34" charset="0"/>
              <a:cs typeface="Arial" pitchFamily="34" charset="0"/>
            </a:endParaRPr>
          </a:p>
          <a:p>
            <a:pPr marL="0" indent="0"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Избыток йода в организме может наблюдаться при гипертиреозе, может развиться и базедова болезнь с зобом, экзофтальмом, тахикардией. Кроме этого наблюдается раздражительность, мышечная слабость, потливость, исхудание, склонность к диарее. Основной обмен повышается, наблюдается гипертермия, дистрофические изменения кожи и ее придатков, раннее поседение, депигментация кожи на ограниченных участках (</a:t>
            </a:r>
            <a:r>
              <a:rPr lang="ru-RU" dirty="0" err="1" smtClean="0">
                <a:solidFill>
                  <a:srgbClr val="000000"/>
                </a:solidFill>
                <a:latin typeface="Arial" pitchFamily="34" charset="0"/>
                <a:cs typeface="Arial" pitchFamily="34" charset="0"/>
              </a:rPr>
              <a:t>vitiligo</a:t>
            </a:r>
            <a:r>
              <a:rPr lang="ru-RU" dirty="0" smtClean="0">
                <a:solidFill>
                  <a:srgbClr val="000000"/>
                </a:solidFill>
                <a:latin typeface="Arial" pitchFamily="34" charset="0"/>
                <a:cs typeface="Arial" pitchFamily="34" charset="0"/>
              </a:rPr>
              <a:t>), атрофия мышц. При недостаточном поступлении йода у взрослых развивается зоб (увеличение щитовидной железы). У детей недостаток йода сопровождается резкими изменениями всей структуры тела. Ребенок перестает расти, умственное развитие задерживается (кретинизм). Большое количество йода содержится в </a:t>
            </a:r>
            <a:r>
              <a:rPr lang="ru-RU" dirty="0" err="1" smtClean="0">
                <a:solidFill>
                  <a:srgbClr val="000000"/>
                </a:solidFill>
                <a:latin typeface="Arial" pitchFamily="34" charset="0"/>
                <a:cs typeface="Arial" pitchFamily="34" charset="0"/>
              </a:rPr>
              <a:t>келпе</a:t>
            </a:r>
            <a:r>
              <a:rPr lang="ru-RU" dirty="0" smtClean="0">
                <a:solidFill>
                  <a:srgbClr val="000000"/>
                </a:solidFill>
                <a:latin typeface="Arial" pitchFamily="34" charset="0"/>
                <a:cs typeface="Arial" pitchFamily="34" charset="0"/>
              </a:rPr>
              <a:t> (бурая морская водоросль, см. ниже), овощах, выращенных на почве, богатой йодом, в луке, и всех морепродуктах. </a:t>
            </a:r>
            <a:endParaRPr lang="ru-RU" dirty="0" smtClean="0">
              <a:latin typeface="Arial" pitchFamily="34" charset="0"/>
              <a:cs typeface="Arial" pitchFamily="34" charset="0"/>
            </a:endParaRPr>
          </a:p>
          <a:p>
            <a:pPr marL="0" indent="0" eaLnBrk="0" hangingPunct="0">
              <a:spcBef>
                <a:spcPct val="0"/>
              </a:spcBef>
              <a:buFont typeface="Arial" pitchFamily="34" charset="0"/>
              <a:buNone/>
              <a:defRPr/>
            </a:pPr>
            <a:r>
              <a:rPr lang="ru-RU" sz="2800" dirty="0" smtClean="0">
                <a:solidFill>
                  <a:srgbClr val="000000"/>
                </a:solidFill>
                <a:latin typeface="Arial" pitchFamily="34" charset="0"/>
                <a:cs typeface="Arial" pitchFamily="34" charset="0"/>
              </a:rPr>
              <a:t> </a:t>
            </a:r>
            <a:endParaRPr lang="ru-RU" sz="2800" dirty="0" smtClean="0">
              <a:latin typeface="Arial" pitchFamily="34" charset="0"/>
              <a:cs typeface="Arial" pitchFamily="34" charset="0"/>
            </a:endParaRPr>
          </a:p>
          <a:p>
            <a:pPr fontAlgn="auto">
              <a:spcAft>
                <a:spcPts val="0"/>
              </a:spcAft>
              <a:buFont typeface="Arial" pitchFamily="34" charset="0"/>
              <a:buChar char="•"/>
              <a:defRPr/>
            </a:pPr>
            <a:endParaRPr lang="ru-RU" dirty="0"/>
          </a:p>
        </p:txBody>
      </p:sp>
      <p:pic>
        <p:nvPicPr>
          <p:cNvPr id="2050" name="Picture 2" descr="C:\Users\Jenya\Desktop\yod.gif"/>
          <p:cNvPicPr>
            <a:picLocks noChangeAspect="1" noChangeArrowheads="1"/>
          </p:cNvPicPr>
          <p:nvPr/>
        </p:nvPicPr>
        <p:blipFill>
          <a:blip r:embed="rId2"/>
          <a:srcRect/>
          <a:stretch>
            <a:fillRect/>
          </a:stretch>
        </p:blipFill>
        <p:spPr bwMode="auto">
          <a:xfrm>
            <a:off x="428596" y="214290"/>
            <a:ext cx="1785950" cy="24633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2007973C-9913-4BFF-AD5E-C04383526D01}" type="slidenum">
              <a:rPr lang="ru-RU"/>
              <a:pPr>
                <a:defRPr/>
              </a:pPr>
              <a:t>15</a:t>
            </a:fld>
            <a:endParaRPr lang="ru-RU"/>
          </a:p>
        </p:txBody>
      </p:sp>
      <p:sp>
        <p:nvSpPr>
          <p:cNvPr id="3" name="Содержимое 2"/>
          <p:cNvSpPr>
            <a:spLocks noGrp="1"/>
          </p:cNvSpPr>
          <p:nvPr>
            <p:ph idx="1"/>
          </p:nvPr>
        </p:nvSpPr>
        <p:spPr>
          <a:xfrm>
            <a:off x="285750" y="3000375"/>
            <a:ext cx="8686800" cy="3857625"/>
          </a:xfrm>
        </p:spPr>
        <p:txBody>
          <a:bodyPr rtlCol="0">
            <a:normAutofit fontScale="55000" lnSpcReduction="20000"/>
          </a:bodyPr>
          <a:lstStyle/>
          <a:p>
            <a:pPr marL="0" indent="0" eaLnBrk="0" hangingPunct="0">
              <a:spcBef>
                <a:spcPct val="0"/>
              </a:spcBef>
              <a:buFont typeface="Arial" pitchFamily="34" charset="0"/>
              <a:buNone/>
              <a:defRPr/>
            </a:pPr>
            <a:r>
              <a:rPr lang="ru-RU" b="1" dirty="0" smtClean="0">
                <a:solidFill>
                  <a:srgbClr val="FF0000"/>
                </a:solidFill>
                <a:latin typeface="Arial" pitchFamily="34" charset="0"/>
                <a:cs typeface="Arial" pitchFamily="34" charset="0"/>
              </a:rPr>
              <a:t>Калий (K)</a:t>
            </a:r>
            <a:r>
              <a:rPr lang="ru-RU" dirty="0" smtClean="0">
                <a:solidFill>
                  <a:srgbClr val="FF0000"/>
                </a:solidFill>
                <a:latin typeface="Arial" pitchFamily="34" charset="0"/>
                <a:cs typeface="Arial" pitchFamily="34" charset="0"/>
              </a:rPr>
              <a:t> </a:t>
            </a:r>
            <a:r>
              <a:rPr lang="ru-RU" dirty="0" smtClean="0">
                <a:solidFill>
                  <a:srgbClr val="000000"/>
                </a:solidFill>
                <a:latin typeface="Arial" pitchFamily="34" charset="0"/>
                <a:cs typeface="Arial" pitchFamily="34" charset="0"/>
              </a:rPr>
              <a:t>- общее содержание калия в организме человека составляет примерно 250г. </a:t>
            </a:r>
            <a:r>
              <a:rPr lang="ru-RU" b="1" dirty="0" smtClean="0">
                <a:solidFill>
                  <a:srgbClr val="000000"/>
                </a:solidFill>
                <a:latin typeface="Arial" pitchFamily="34" charset="0"/>
                <a:cs typeface="Arial" pitchFamily="34" charset="0"/>
              </a:rPr>
              <a:t>Суточная потребность в калии составляет 1,5-2 г.</a:t>
            </a:r>
            <a:r>
              <a:rPr lang="ru-RU" dirty="0" smtClean="0">
                <a:solidFill>
                  <a:srgbClr val="000000"/>
                </a:solidFill>
                <a:latin typeface="Arial" pitchFamily="34" charset="0"/>
                <a:cs typeface="Arial" pitchFamily="34" charset="0"/>
              </a:rPr>
              <a:t> Калию свойственна способность разрыхлять клеточные оболочки, делая их более проницаемыми для прохождения солей. Калий необходим для ясности ума, избавления от шлаков, лечения аллергии. Основными проявлениями недостатка калий являются - замедление роста организма и нарушение половых функций. Недостаток калия вызывает мышечные судороги, перебои в работе сердца. При применении внутрь даже больших доз калия, его токсическое действие не проявляется за исключением случаев почечной недостаточности.</a:t>
            </a:r>
            <a:endParaRPr lang="ru-RU" dirty="0" smtClean="0">
              <a:latin typeface="Arial" pitchFamily="34" charset="0"/>
              <a:cs typeface="Arial" pitchFamily="34" charset="0"/>
            </a:endParaRPr>
          </a:p>
          <a:p>
            <a:pPr marL="0" indent="0"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Лучшими натуральными источниками калия являются цитрусовые, томаты, все зеленые овощи с листьями, листья мяты, семечки подсолнуха, бананы, картофель. </a:t>
            </a:r>
            <a:endParaRPr lang="ru-RU" dirty="0" smtClean="0">
              <a:latin typeface="Arial" pitchFamily="34" charset="0"/>
              <a:cs typeface="Arial" pitchFamily="34" charset="0"/>
            </a:endParaRPr>
          </a:p>
          <a:p>
            <a:pPr marL="0" indent="0"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Избыток калия может привести к дефициту кальция.</a:t>
            </a:r>
            <a:endParaRPr lang="ru-RU" dirty="0"/>
          </a:p>
        </p:txBody>
      </p:sp>
      <p:pic>
        <p:nvPicPr>
          <p:cNvPr id="3074" name="Picture 2" descr="C:\Users\Jenya\Desktop\kaliy.gif"/>
          <p:cNvPicPr>
            <a:picLocks noChangeAspect="1" noChangeArrowheads="1"/>
          </p:cNvPicPr>
          <p:nvPr/>
        </p:nvPicPr>
        <p:blipFill>
          <a:blip r:embed="rId2"/>
          <a:srcRect/>
          <a:stretch>
            <a:fillRect/>
          </a:stretch>
        </p:blipFill>
        <p:spPr bwMode="auto">
          <a:xfrm>
            <a:off x="357158" y="285728"/>
            <a:ext cx="1657350" cy="2286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5"/>
          <p:cNvSpPr>
            <a:spLocks noGrp="1"/>
          </p:cNvSpPr>
          <p:nvPr>
            <p:ph type="sldNum" sz="quarter" idx="12"/>
          </p:nvPr>
        </p:nvSpPr>
        <p:spPr/>
        <p:txBody>
          <a:bodyPr/>
          <a:lstStyle/>
          <a:p>
            <a:pPr>
              <a:defRPr/>
            </a:pPr>
            <a:fld id="{CF348B97-86D4-4FCA-83C2-C817E96B3B9E}" type="slidenum">
              <a:rPr lang="ru-RU"/>
              <a:pPr>
                <a:defRPr/>
              </a:pPr>
              <a:t>16</a:t>
            </a:fld>
            <a:endParaRPr lang="ru-RU"/>
          </a:p>
        </p:txBody>
      </p:sp>
      <p:sp>
        <p:nvSpPr>
          <p:cNvPr id="4" name="Прямоугольник 3"/>
          <p:cNvSpPr/>
          <p:nvPr/>
        </p:nvSpPr>
        <p:spPr>
          <a:xfrm>
            <a:off x="214313" y="2725738"/>
            <a:ext cx="8643937" cy="4132262"/>
          </a:xfrm>
          <a:prstGeom prst="rect">
            <a:avLst/>
          </a:prstGeom>
        </p:spPr>
        <p:txBody>
          <a:bodyPr>
            <a:spAutoFit/>
          </a:bodyPr>
          <a:lstStyle/>
          <a:p>
            <a:pPr eaLnBrk="0" hangingPunct="0">
              <a:defRPr/>
            </a:pPr>
            <a:r>
              <a:rPr lang="ru-RU" sz="1400" b="1" dirty="0">
                <a:solidFill>
                  <a:srgbClr val="FF0000"/>
                </a:solidFill>
                <a:latin typeface="Arial" pitchFamily="34" charset="0"/>
                <a:cs typeface="Arial" pitchFamily="34" charset="0"/>
              </a:rPr>
              <a:t>Натрий</a:t>
            </a:r>
            <a:r>
              <a:rPr lang="ru-RU" sz="1400" dirty="0">
                <a:solidFill>
                  <a:srgbClr val="FF0000"/>
                </a:solidFill>
                <a:latin typeface="Arial" pitchFamily="34" charset="0"/>
                <a:cs typeface="Arial" pitchFamily="34" charset="0"/>
              </a:rPr>
              <a:t> (</a:t>
            </a:r>
            <a:r>
              <a:rPr lang="ru-RU" sz="1400" dirty="0" err="1">
                <a:solidFill>
                  <a:srgbClr val="FF0000"/>
                </a:solidFill>
                <a:latin typeface="Arial" pitchFamily="34" charset="0"/>
                <a:cs typeface="Arial" pitchFamily="34" charset="0"/>
              </a:rPr>
              <a:t>Na</a:t>
            </a:r>
            <a:r>
              <a:rPr lang="ru-RU" sz="1400" dirty="0">
                <a:solidFill>
                  <a:srgbClr val="FF0000"/>
                </a:solidFill>
                <a:latin typeface="Arial" pitchFamily="34" charset="0"/>
                <a:cs typeface="Arial" pitchFamily="34" charset="0"/>
              </a:rPr>
              <a:t>)</a:t>
            </a:r>
            <a:r>
              <a:rPr lang="ru-RU" sz="1400" dirty="0">
                <a:solidFill>
                  <a:srgbClr val="000000"/>
                </a:solidFill>
                <a:latin typeface="Arial" pitchFamily="34" charset="0"/>
                <a:cs typeface="Arial" pitchFamily="34" charset="0"/>
              </a:rPr>
              <a:t> - калий и натрий были открыты вместе и оба важны для нормального роста и состояния организма. Они являются антагонистами, т.е. повышение содержания натрия приводит к уменьшению калия. </a:t>
            </a:r>
            <a:r>
              <a:rPr lang="ru-RU" sz="1400" b="1" dirty="0">
                <a:solidFill>
                  <a:srgbClr val="000000"/>
                </a:solidFill>
                <a:latin typeface="Arial" pitchFamily="34" charset="0"/>
                <a:cs typeface="Arial" pitchFamily="34" charset="0"/>
              </a:rPr>
              <a:t>Норма суточного потребления не существует, однако считается, что потребность взрослого человека составляет около 500 мг хлорида натрия (поваренной соли) в сутки.</a:t>
            </a:r>
            <a:r>
              <a:rPr lang="ru-RU" sz="1400" dirty="0">
                <a:solidFill>
                  <a:srgbClr val="000000"/>
                </a:solidFill>
                <a:latin typeface="Arial" pitchFamily="34" charset="0"/>
                <a:cs typeface="Arial" pitchFamily="34" charset="0"/>
              </a:rPr>
              <a:t> Натрий в первую очередь нужен для нормального функционирования нервно-мышечной системы. При дефиците натрия происходит нарушение усвоения углеводов, возможны невралгии, отчасти понижение давления.</a:t>
            </a:r>
            <a:endParaRPr lang="ru-RU" sz="1400" dirty="0">
              <a:latin typeface="Arial" pitchFamily="34" charset="0"/>
              <a:cs typeface="Arial" pitchFamily="34" charset="0"/>
            </a:endParaRPr>
          </a:p>
          <a:p>
            <a:pPr eaLnBrk="0" hangingPunct="0">
              <a:defRPr/>
            </a:pPr>
            <a:r>
              <a:rPr lang="ru-RU" sz="1400" dirty="0">
                <a:solidFill>
                  <a:srgbClr val="000000"/>
                </a:solidFill>
                <a:latin typeface="Arial" pitchFamily="34" charset="0"/>
                <a:cs typeface="Arial" pitchFamily="34" charset="0"/>
              </a:rPr>
              <a:t/>
            </a:r>
            <a:br>
              <a:rPr lang="ru-RU" sz="1400" dirty="0">
                <a:solidFill>
                  <a:srgbClr val="000000"/>
                </a:solidFill>
                <a:latin typeface="Arial" pitchFamily="34" charset="0"/>
                <a:cs typeface="Arial" pitchFamily="34" charset="0"/>
              </a:rPr>
            </a:br>
            <a:r>
              <a:rPr lang="ru-RU" sz="1400" dirty="0">
                <a:solidFill>
                  <a:srgbClr val="000000"/>
                </a:solidFill>
                <a:latin typeface="Arial" pitchFamily="34" charset="0"/>
                <a:cs typeface="Arial" pitchFamily="34" charset="0"/>
              </a:rPr>
              <a:t>Повышенное содержание натрия в волосах отражает, как правило, нарушение водно-солевого обмена, дисфункцию коры надпочечников. Может встречаться при избыточном потреблении поваренной соли, сахарном диабете, нарушении выделительной функции почек, склонности к гипертонии, отекам, неврозах. Люди, особенно дети, с избытком натрия часто легко возбудимы, впечатлительны, </a:t>
            </a:r>
            <a:r>
              <a:rPr lang="ru-RU" sz="1400" dirty="0" err="1">
                <a:solidFill>
                  <a:srgbClr val="000000"/>
                </a:solidFill>
                <a:latin typeface="Arial" pitchFamily="34" charset="0"/>
                <a:cs typeface="Arial" pitchFamily="34" charset="0"/>
              </a:rPr>
              <a:t>гиперактивны</a:t>
            </a:r>
            <a:r>
              <a:rPr lang="ru-RU" sz="1400" dirty="0">
                <a:solidFill>
                  <a:srgbClr val="000000"/>
                </a:solidFill>
                <a:latin typeface="Arial" pitchFamily="34" charset="0"/>
                <a:cs typeface="Arial" pitchFamily="34" charset="0"/>
              </a:rPr>
              <a:t>, у них может быть повышена жажда, потливость. Иногда возможно накопление натрия в волосах при длительном контакте с морской водой и отдельными видами моющих средств.</a:t>
            </a:r>
            <a:endParaRPr lang="ru-RU" sz="1400" dirty="0">
              <a:latin typeface="Arial" pitchFamily="34" charset="0"/>
              <a:cs typeface="Arial" pitchFamily="34" charset="0"/>
            </a:endParaRPr>
          </a:p>
          <a:p>
            <a:pPr eaLnBrk="0" hangingPunct="0">
              <a:defRPr/>
            </a:pPr>
            <a:r>
              <a:rPr lang="ru-RU" sz="1400" dirty="0">
                <a:solidFill>
                  <a:srgbClr val="000000"/>
                </a:solidFill>
                <a:latin typeface="Arial" pitchFamily="34" charset="0"/>
                <a:cs typeface="Arial" pitchFamily="34" charset="0"/>
              </a:rPr>
              <a:t> </a:t>
            </a:r>
            <a:br>
              <a:rPr lang="ru-RU" sz="1400" dirty="0">
                <a:solidFill>
                  <a:srgbClr val="000000"/>
                </a:solidFill>
                <a:latin typeface="Arial" pitchFamily="34" charset="0"/>
                <a:cs typeface="Arial" pitchFamily="34" charset="0"/>
              </a:rPr>
            </a:br>
            <a:r>
              <a:rPr lang="ru-RU" sz="1400" dirty="0">
                <a:solidFill>
                  <a:srgbClr val="000000"/>
                </a:solidFill>
                <a:latin typeface="Arial" pitchFamily="34" charset="0"/>
                <a:cs typeface="Arial" pitchFamily="34" charset="0"/>
              </a:rPr>
              <a:t>Пониженное содержание натрия в волосах у взрослых обычно встречается при нейроэндокринных нарушениях, хронических заболеваниях почек и кишечника и как следствие черепно-мозговых травм. </a:t>
            </a:r>
            <a:endParaRPr lang="ru-RU" sz="1400" dirty="0">
              <a:latin typeface="Arial" pitchFamily="34" charset="0"/>
              <a:cs typeface="Arial" pitchFamily="34" charset="0"/>
            </a:endParaRPr>
          </a:p>
          <a:p>
            <a:pPr eaLnBrk="0" hangingPunct="0">
              <a:defRPr/>
            </a:pPr>
            <a:r>
              <a:rPr lang="ru-RU" sz="1050" dirty="0">
                <a:solidFill>
                  <a:srgbClr val="000000"/>
                </a:solidFill>
                <a:latin typeface="Arial" pitchFamily="34" charset="0"/>
                <a:cs typeface="Arial" pitchFamily="34" charset="0"/>
              </a:rPr>
              <a:t> </a:t>
            </a:r>
            <a:endParaRPr lang="ru-RU" sz="1050" dirty="0">
              <a:latin typeface="Arial" pitchFamily="34" charset="0"/>
              <a:cs typeface="Arial" pitchFamily="34" charset="0"/>
            </a:endParaRPr>
          </a:p>
        </p:txBody>
      </p:sp>
      <p:pic>
        <p:nvPicPr>
          <p:cNvPr id="6146" name="Picture 2" descr="C:\Users\Jenya\Desktop\natriy.gif"/>
          <p:cNvPicPr>
            <a:picLocks noChangeAspect="1" noChangeArrowheads="1"/>
          </p:cNvPicPr>
          <p:nvPr/>
        </p:nvPicPr>
        <p:blipFill>
          <a:blip r:embed="rId2"/>
          <a:srcRect/>
          <a:stretch>
            <a:fillRect/>
          </a:stretch>
        </p:blipFill>
        <p:spPr bwMode="auto">
          <a:xfrm>
            <a:off x="357158" y="214290"/>
            <a:ext cx="1657350" cy="2286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44F0FA7B-3C1C-4BBA-810E-2D499C6EE6CD}" type="slidenum">
              <a:rPr lang="ru-RU"/>
              <a:pPr>
                <a:defRPr/>
              </a:pPr>
              <a:t>17</a:t>
            </a:fld>
            <a:endParaRPr lang="ru-RU"/>
          </a:p>
        </p:txBody>
      </p:sp>
      <p:sp>
        <p:nvSpPr>
          <p:cNvPr id="3" name="Содержимое 2"/>
          <p:cNvSpPr>
            <a:spLocks noGrp="1"/>
          </p:cNvSpPr>
          <p:nvPr>
            <p:ph idx="1"/>
          </p:nvPr>
        </p:nvSpPr>
        <p:spPr>
          <a:xfrm>
            <a:off x="0" y="3571875"/>
            <a:ext cx="8858250" cy="3857625"/>
          </a:xfrm>
        </p:spPr>
        <p:txBody>
          <a:bodyPr rtlCol="0">
            <a:normAutofit fontScale="40000" lnSpcReduction="20000"/>
          </a:bodyPr>
          <a:lstStyle/>
          <a:p>
            <a:pPr eaLnBrk="0" hangingPunct="0">
              <a:spcBef>
                <a:spcPct val="0"/>
              </a:spcBef>
              <a:buFont typeface="Arial" pitchFamily="34" charset="0"/>
              <a:buNone/>
              <a:defRPr/>
            </a:pPr>
            <a:r>
              <a:rPr lang="en-US" sz="3500" b="1" dirty="0" smtClean="0">
                <a:solidFill>
                  <a:srgbClr val="FF0000"/>
                </a:solidFill>
                <a:latin typeface="Arial" pitchFamily="34" charset="0"/>
                <a:cs typeface="Arial" pitchFamily="34" charset="0"/>
              </a:rPr>
              <a:t>       </a:t>
            </a:r>
            <a:r>
              <a:rPr lang="ru-RU" sz="3500" b="1" dirty="0" smtClean="0">
                <a:solidFill>
                  <a:srgbClr val="FF0000"/>
                </a:solidFill>
                <a:latin typeface="Arial" pitchFamily="34" charset="0"/>
                <a:cs typeface="Arial" pitchFamily="34" charset="0"/>
              </a:rPr>
              <a:t>Сера (S)</a:t>
            </a:r>
            <a:r>
              <a:rPr lang="ru-RU" sz="3500" dirty="0" smtClean="0">
                <a:solidFill>
                  <a:srgbClr val="000000"/>
                </a:solidFill>
                <a:latin typeface="Arial" pitchFamily="34" charset="0"/>
                <a:cs typeface="Arial" pitchFamily="34" charset="0"/>
              </a:rPr>
              <a:t> - в организм человека сера поступает с пищей в виде органических белковых соединений - аминокислот, </a:t>
            </a:r>
            <a:r>
              <a:rPr lang="ru-RU" sz="3500" dirty="0" err="1" smtClean="0">
                <a:solidFill>
                  <a:srgbClr val="000000"/>
                </a:solidFill>
                <a:latin typeface="Arial" pitchFamily="34" charset="0"/>
                <a:cs typeface="Arial" pitchFamily="34" charset="0"/>
              </a:rPr>
              <a:t>глютадиона</a:t>
            </a:r>
            <a:r>
              <a:rPr lang="ru-RU" sz="3500" dirty="0" smtClean="0">
                <a:solidFill>
                  <a:srgbClr val="000000"/>
                </a:solidFill>
                <a:latin typeface="Arial" pitchFamily="34" charset="0"/>
                <a:cs typeface="Arial" pitchFamily="34" charset="0"/>
              </a:rPr>
              <a:t>, </a:t>
            </a:r>
            <a:r>
              <a:rPr lang="ru-RU" sz="3500" dirty="0" err="1" smtClean="0">
                <a:solidFill>
                  <a:srgbClr val="000000"/>
                </a:solidFill>
                <a:latin typeface="Arial" pitchFamily="34" charset="0"/>
                <a:cs typeface="Arial" pitchFamily="34" charset="0"/>
              </a:rPr>
              <a:t>сульфатидов</a:t>
            </a:r>
            <a:r>
              <a:rPr lang="ru-RU" sz="3500" dirty="0" smtClean="0">
                <a:solidFill>
                  <a:srgbClr val="000000"/>
                </a:solidFill>
                <a:latin typeface="Arial" pitchFamily="34" charset="0"/>
                <a:cs typeface="Arial" pitchFamily="34" charset="0"/>
              </a:rPr>
              <a:t>, витамина В1. </a:t>
            </a:r>
            <a:r>
              <a:rPr lang="ru-RU" sz="3500" b="1" dirty="0" smtClean="0">
                <a:solidFill>
                  <a:srgbClr val="000000"/>
                </a:solidFill>
                <a:latin typeface="Arial" pitchFamily="34" charset="0"/>
                <a:cs typeface="Arial" pitchFamily="34" charset="0"/>
              </a:rPr>
              <a:t>Суточная потребность не установлена, но при употреблении достаточного количества белка дефицита серы наблюдаться не будет.</a:t>
            </a:r>
            <a:endParaRPr lang="ru-RU" sz="3500" dirty="0" smtClean="0">
              <a:latin typeface="Arial" pitchFamily="34" charset="0"/>
              <a:cs typeface="Arial" pitchFamily="34" charset="0"/>
            </a:endParaRPr>
          </a:p>
          <a:p>
            <a:pPr eaLnBrk="0" hangingPunct="0">
              <a:spcBef>
                <a:spcPct val="0"/>
              </a:spcBef>
              <a:buFont typeface="Arial" pitchFamily="34" charset="0"/>
              <a:buNone/>
              <a:defRPr/>
            </a:pPr>
            <a:r>
              <a:rPr lang="ru-RU" sz="3500" dirty="0" smtClean="0">
                <a:solidFill>
                  <a:srgbClr val="000000"/>
                </a:solidFill>
                <a:latin typeface="Arial" pitchFamily="34" charset="0"/>
                <a:cs typeface="Arial" pitchFamily="34" charset="0"/>
              </a:rPr>
              <a:t> </a:t>
            </a:r>
            <a:br>
              <a:rPr lang="ru-RU" sz="3500" dirty="0" smtClean="0">
                <a:solidFill>
                  <a:srgbClr val="000000"/>
                </a:solidFill>
                <a:latin typeface="Arial" pitchFamily="34" charset="0"/>
                <a:cs typeface="Arial" pitchFamily="34" charset="0"/>
              </a:rPr>
            </a:br>
            <a:r>
              <a:rPr lang="ru-RU" sz="3500" dirty="0" smtClean="0">
                <a:solidFill>
                  <a:srgbClr val="000000"/>
                </a:solidFill>
                <a:latin typeface="Arial" pitchFamily="34" charset="0"/>
                <a:cs typeface="Arial" pitchFamily="34" charset="0"/>
              </a:rPr>
              <a:t>Сера, подобно азоту, входит в состав белков, в силу чего белковый обмен является одновременно азотистым и серным. В белках сера содержится в аминокислотах: цистеине, </a:t>
            </a:r>
            <a:r>
              <a:rPr lang="ru-RU" sz="3500" dirty="0" err="1" smtClean="0">
                <a:solidFill>
                  <a:srgbClr val="000000"/>
                </a:solidFill>
                <a:latin typeface="Arial" pitchFamily="34" charset="0"/>
                <a:cs typeface="Arial" pitchFamily="34" charset="0"/>
              </a:rPr>
              <a:t>цистине</a:t>
            </a:r>
            <a:r>
              <a:rPr lang="ru-RU" sz="3500" dirty="0" smtClean="0">
                <a:solidFill>
                  <a:srgbClr val="000000"/>
                </a:solidFill>
                <a:latin typeface="Arial" pitchFamily="34" charset="0"/>
                <a:cs typeface="Arial" pitchFamily="34" charset="0"/>
              </a:rPr>
              <a:t>, метионине. Особенно богаты серой поверхностные слои кожи; здесь сера содержится в кератине (волосы содержат до 5-10% кератина) и меланине, пигменте, предохраняющем в виде загара глубокие слои кожи от вредного действия ультрафиолетовой радиации. </a:t>
            </a:r>
            <a:endParaRPr lang="en-US" sz="3500" dirty="0" smtClean="0">
              <a:solidFill>
                <a:srgbClr val="000000"/>
              </a:solidFill>
              <a:latin typeface="Arial" pitchFamily="34" charset="0"/>
              <a:cs typeface="Arial" pitchFamily="34" charset="0"/>
            </a:endParaRPr>
          </a:p>
          <a:p>
            <a:pPr eaLnBrk="0" hangingPunct="0">
              <a:spcBef>
                <a:spcPct val="0"/>
              </a:spcBef>
              <a:buFont typeface="Arial" pitchFamily="34" charset="0"/>
              <a:buNone/>
              <a:defRPr/>
            </a:pPr>
            <a:r>
              <a:rPr lang="ru-RU" sz="3500" dirty="0" smtClean="0">
                <a:solidFill>
                  <a:srgbClr val="000000"/>
                </a:solidFill>
                <a:latin typeface="Arial" pitchFamily="34" charset="0"/>
                <a:cs typeface="Arial" pitchFamily="34" charset="0"/>
              </a:rPr>
              <a:t/>
            </a:r>
            <a:br>
              <a:rPr lang="ru-RU" sz="3500" dirty="0" smtClean="0">
                <a:solidFill>
                  <a:srgbClr val="000000"/>
                </a:solidFill>
                <a:latin typeface="Arial" pitchFamily="34" charset="0"/>
                <a:cs typeface="Arial" pitchFamily="34" charset="0"/>
              </a:rPr>
            </a:br>
            <a:r>
              <a:rPr lang="ru-RU" sz="3500" dirty="0" smtClean="0">
                <a:solidFill>
                  <a:srgbClr val="000000"/>
                </a:solidFill>
                <a:latin typeface="Arial" pitchFamily="34" charset="0"/>
                <a:cs typeface="Arial" pitchFamily="34" charset="0"/>
              </a:rPr>
              <a:t>Элементарная сера не обладает выраженным токсическим действием, но все ее соединения токсичны. Например, при высокой концентрации сероводорода в воздухе отравление может развиться почти мгновенно. Судороги и потеря сознания сопровождаются быстрой смертью от остановки дыхания. При недостатке серы наблюдаются: тахикардия, повышение АД, нарушения функций кожи, выпадение волос, запоры, в тяжелых случаях - жировая дистрофия печени, кровоизлияние в почки, нарушения углеводного обмена и белкового обмена, перевозбуждение нервной системы, раздражительность и другие невротические реакции. </a:t>
            </a:r>
            <a:endParaRPr lang="ru-RU" sz="3500" dirty="0" smtClean="0">
              <a:latin typeface="Arial" pitchFamily="34" charset="0"/>
              <a:cs typeface="Arial" pitchFamily="34" charset="0"/>
            </a:endParaRPr>
          </a:p>
          <a:p>
            <a:pPr eaLnBrk="0" hangingPunct="0">
              <a:spcBef>
                <a:spcPct val="0"/>
              </a:spcBef>
              <a:buFont typeface="Arial" pitchFamily="34" charset="0"/>
              <a:buNone/>
              <a:defRPr/>
            </a:pPr>
            <a:r>
              <a:rPr lang="ru-RU" sz="2400" dirty="0" smtClean="0">
                <a:solidFill>
                  <a:srgbClr val="000000"/>
                </a:solidFill>
                <a:latin typeface="Arial" pitchFamily="34" charset="0"/>
                <a:cs typeface="Arial" pitchFamily="34" charset="0"/>
              </a:rPr>
              <a:t> </a:t>
            </a:r>
            <a:endParaRPr lang="ru-RU" sz="2400" dirty="0" smtClean="0">
              <a:latin typeface="Arial" pitchFamily="34" charset="0"/>
              <a:cs typeface="Arial" pitchFamily="34" charset="0"/>
            </a:endParaRPr>
          </a:p>
          <a:p>
            <a:pPr eaLnBrk="0" hangingPunct="0">
              <a:spcBef>
                <a:spcPct val="0"/>
              </a:spcBef>
              <a:buFont typeface="Arial" pitchFamily="34" charset="0"/>
              <a:buNone/>
              <a:defRPr/>
            </a:pPr>
            <a:r>
              <a:rPr lang="ru-RU" sz="2400" dirty="0" smtClean="0">
                <a:solidFill>
                  <a:srgbClr val="000000"/>
                </a:solidFill>
                <a:latin typeface="Verdana" pitchFamily="34" charset="0"/>
                <a:cs typeface="Arial" pitchFamily="34" charset="0"/>
              </a:rPr>
              <a:t> </a:t>
            </a:r>
            <a:endParaRPr lang="ru-RU" sz="2400" dirty="0" smtClean="0"/>
          </a:p>
          <a:p>
            <a:pPr fontAlgn="auto">
              <a:spcAft>
                <a:spcPts val="0"/>
              </a:spcAft>
              <a:buFont typeface="Arial" pitchFamily="34" charset="0"/>
              <a:buNone/>
              <a:defRPr/>
            </a:pPr>
            <a:endParaRPr lang="ru-RU" dirty="0"/>
          </a:p>
        </p:txBody>
      </p:sp>
      <p:pic>
        <p:nvPicPr>
          <p:cNvPr id="4098" name="Picture 2" descr="C:\Users\Jenya\Desktop\sera.gif"/>
          <p:cNvPicPr>
            <a:picLocks noChangeAspect="1" noChangeArrowheads="1"/>
          </p:cNvPicPr>
          <p:nvPr/>
        </p:nvPicPr>
        <p:blipFill>
          <a:blip r:embed="rId2"/>
          <a:srcRect/>
          <a:stretch>
            <a:fillRect/>
          </a:stretch>
        </p:blipFill>
        <p:spPr bwMode="auto">
          <a:xfrm>
            <a:off x="571472" y="214290"/>
            <a:ext cx="2071702" cy="28575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E5592CB5-0CC7-4D45-869C-A2D6A8CA1237}" type="slidenum">
              <a:rPr lang="ru-RU"/>
              <a:pPr>
                <a:defRPr/>
              </a:pPr>
              <a:t>18</a:t>
            </a:fld>
            <a:endParaRPr lang="ru-RU"/>
          </a:p>
        </p:txBody>
      </p:sp>
      <p:sp>
        <p:nvSpPr>
          <p:cNvPr id="3" name="Содержимое 2"/>
          <p:cNvSpPr>
            <a:spLocks noGrp="1"/>
          </p:cNvSpPr>
          <p:nvPr>
            <p:ph idx="1"/>
          </p:nvPr>
        </p:nvSpPr>
        <p:spPr>
          <a:xfrm>
            <a:off x="-142875" y="3260725"/>
            <a:ext cx="8658225" cy="3597275"/>
          </a:xfrm>
        </p:spPr>
        <p:txBody>
          <a:bodyPr rtlCol="0">
            <a:normAutofit fontScale="47500" lnSpcReduction="20000"/>
          </a:bodyPr>
          <a:lstStyle/>
          <a:p>
            <a:pPr eaLnBrk="0" hangingPunct="0">
              <a:spcBef>
                <a:spcPct val="0"/>
              </a:spcBef>
              <a:buFont typeface="Arial" pitchFamily="34" charset="0"/>
              <a:buNone/>
              <a:defRPr/>
            </a:pPr>
            <a:r>
              <a:rPr lang="en-US" b="1" dirty="0" smtClean="0">
                <a:solidFill>
                  <a:srgbClr val="FF0000"/>
                </a:solidFill>
                <a:latin typeface="Arial" pitchFamily="34" charset="0"/>
                <a:cs typeface="Arial" pitchFamily="34" charset="0"/>
              </a:rPr>
              <a:t>      </a:t>
            </a:r>
            <a:r>
              <a:rPr lang="ru-RU" b="1" dirty="0" smtClean="0">
                <a:solidFill>
                  <a:srgbClr val="FF0000"/>
                </a:solidFill>
                <a:latin typeface="Arial" pitchFamily="34" charset="0"/>
                <a:cs typeface="Arial" pitchFamily="34" charset="0"/>
              </a:rPr>
              <a:t>Селен (</a:t>
            </a:r>
            <a:r>
              <a:rPr lang="ru-RU" b="1" dirty="0" err="1" smtClean="0">
                <a:solidFill>
                  <a:srgbClr val="FF0000"/>
                </a:solidFill>
                <a:latin typeface="Arial" pitchFamily="34" charset="0"/>
                <a:cs typeface="Arial" pitchFamily="34" charset="0"/>
              </a:rPr>
              <a:t>Sе</a:t>
            </a:r>
            <a:r>
              <a:rPr lang="ru-RU" b="1" dirty="0" smtClean="0">
                <a:solidFill>
                  <a:srgbClr val="FF0000"/>
                </a:solidFill>
                <a:latin typeface="Arial" pitchFamily="34" charset="0"/>
                <a:cs typeface="Arial" pitchFamily="34" charset="0"/>
              </a:rPr>
              <a:t>)</a:t>
            </a:r>
            <a:r>
              <a:rPr lang="ru-RU" dirty="0" smtClean="0">
                <a:solidFill>
                  <a:srgbClr val="000000"/>
                </a:solidFill>
                <a:latin typeface="Arial" pitchFamily="34" charset="0"/>
                <a:cs typeface="Arial" pitchFamily="34" charset="0"/>
              </a:rPr>
              <a:t> - в чистом виде встречается в природе редко, главным образом в виде примеси к сернистым металлам. Роль селена в организме еще мало изучена. Тем не менее, считается, что его присутствие в организме оказывает </a:t>
            </a:r>
            <a:r>
              <a:rPr lang="ru-RU" dirty="0" err="1" smtClean="0">
                <a:solidFill>
                  <a:srgbClr val="000000"/>
                </a:solidFill>
                <a:latin typeface="Arial" pitchFamily="34" charset="0"/>
                <a:cs typeface="Arial" pitchFamily="34" charset="0"/>
              </a:rPr>
              <a:t>антиоксидантное</a:t>
            </a:r>
            <a:r>
              <a:rPr lang="ru-RU" dirty="0" smtClean="0">
                <a:solidFill>
                  <a:srgbClr val="000000"/>
                </a:solidFill>
                <a:latin typeface="Arial" pitchFamily="34" charset="0"/>
                <a:cs typeface="Arial" pitchFamily="34" charset="0"/>
              </a:rPr>
              <a:t> действие, замедляя старение. Кроме того, селен помогает поддерживать юношескую эластичность в тканях, способствует устранению и появлению перхоти. </a:t>
            </a:r>
            <a:r>
              <a:rPr lang="ru-RU" b="1" dirty="0" smtClean="0">
                <a:solidFill>
                  <a:srgbClr val="000000"/>
                </a:solidFill>
                <a:latin typeface="Arial" pitchFamily="34" charset="0"/>
                <a:cs typeface="Arial" pitchFamily="34" charset="0"/>
              </a:rPr>
              <a:t>Суточные нормы составляют: 50 мкг - для женщин, 70 мкг - для мужчин, 65 мкг - для беременных и 75 мкг - для кормящих грудью.</a:t>
            </a:r>
            <a:r>
              <a:rPr lang="ru-RU" dirty="0" smtClean="0">
                <a:solidFill>
                  <a:srgbClr val="000000"/>
                </a:solidFill>
                <a:latin typeface="Arial" pitchFamily="34" charset="0"/>
                <a:cs typeface="Arial" pitchFamily="34" charset="0"/>
              </a:rPr>
              <a:t> Селен хорошо сочетается с витамином Е. Содержится в морепродуктах, почках, печени, пшеничных зародышах, отрубях, луке, помидорах, капусте брокколи. В больших количествах соединения селена к двум формам поражения - к </a:t>
            </a:r>
            <a:r>
              <a:rPr lang="ru-RU" dirty="0" err="1" smtClean="0">
                <a:solidFill>
                  <a:srgbClr val="000000"/>
                </a:solidFill>
                <a:latin typeface="Arial" pitchFamily="34" charset="0"/>
                <a:cs typeface="Arial" pitchFamily="34" charset="0"/>
              </a:rPr>
              <a:t>гепато</a:t>
            </a:r>
            <a:r>
              <a:rPr lang="ru-RU" dirty="0" smtClean="0">
                <a:solidFill>
                  <a:srgbClr val="000000"/>
                </a:solidFill>
                <a:latin typeface="Arial" pitchFamily="34" charset="0"/>
                <a:cs typeface="Arial" pitchFamily="34" charset="0"/>
              </a:rPr>
              <a:t> - </a:t>
            </a:r>
            <a:r>
              <a:rPr lang="ru-RU" dirty="0" err="1" smtClean="0">
                <a:solidFill>
                  <a:srgbClr val="000000"/>
                </a:solidFill>
                <a:latin typeface="Arial" pitchFamily="34" charset="0"/>
                <a:cs typeface="Arial" pitchFamily="34" charset="0"/>
              </a:rPr>
              <a:t>холециистопатии</a:t>
            </a:r>
            <a:r>
              <a:rPr lang="ru-RU" dirty="0" smtClean="0">
                <a:solidFill>
                  <a:srgbClr val="000000"/>
                </a:solidFill>
                <a:latin typeface="Arial" pitchFamily="34" charset="0"/>
                <a:cs typeface="Arial" pitchFamily="34" charset="0"/>
              </a:rPr>
              <a:t> (увеличение печени до 3-х см и боли в правом подреберье) и к изменениям, проявляющимся главным образом в нервно-мышечном аппарате (боли в конечностях, судороги, чувство онемения).</a:t>
            </a:r>
            <a:endParaRPr lang="ru-RU" dirty="0" smtClean="0">
              <a:latin typeface="Arial" pitchFamily="34" charset="0"/>
              <a:cs typeface="Arial" pitchFamily="34" charset="0"/>
            </a:endParaRPr>
          </a:p>
          <a:p>
            <a:pPr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При дефиците селена в организме усиленно накапливаются мышьяк и кадмий, которые, в свою очередь, усугубляют дефицит селена. В свою очередь селен защищает организм от тяжёлых металлов, а избыток может привести к дефициту кальция.   </a:t>
            </a:r>
            <a:endParaRPr lang="ru-RU" dirty="0" smtClean="0">
              <a:latin typeface="Arial" pitchFamily="34" charset="0"/>
              <a:cs typeface="Arial" pitchFamily="34" charset="0"/>
            </a:endParaRPr>
          </a:p>
          <a:p>
            <a:pPr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endParaRPr lang="ru-RU" dirty="0" smtClean="0">
              <a:latin typeface="Arial" pitchFamily="34" charset="0"/>
              <a:cs typeface="Arial" pitchFamily="34" charset="0"/>
            </a:endParaRPr>
          </a:p>
          <a:p>
            <a:pPr fontAlgn="auto">
              <a:spcAft>
                <a:spcPts val="0"/>
              </a:spcAft>
              <a:buFont typeface="Arial" pitchFamily="34" charset="0"/>
              <a:buChar char="•"/>
              <a:defRPr/>
            </a:pPr>
            <a:endParaRPr lang="ru-RU" dirty="0"/>
          </a:p>
        </p:txBody>
      </p:sp>
      <p:pic>
        <p:nvPicPr>
          <p:cNvPr id="5122" name="Picture 2" descr="C:\Users\Jenya\Desktop\selen.gif"/>
          <p:cNvPicPr>
            <a:picLocks noChangeAspect="1" noChangeArrowheads="1"/>
          </p:cNvPicPr>
          <p:nvPr/>
        </p:nvPicPr>
        <p:blipFill>
          <a:blip r:embed="rId2"/>
          <a:srcRect/>
          <a:stretch>
            <a:fillRect/>
          </a:stretch>
        </p:blipFill>
        <p:spPr bwMode="auto">
          <a:xfrm>
            <a:off x="428596" y="214290"/>
            <a:ext cx="2071702" cy="28575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AA8E9A00-8907-4FFB-9AA0-883C5AE476A9}" type="slidenum">
              <a:rPr lang="ru-RU"/>
              <a:pPr>
                <a:defRPr/>
              </a:pPr>
              <a:t>19</a:t>
            </a:fld>
            <a:endParaRPr lang="ru-RU"/>
          </a:p>
        </p:txBody>
      </p:sp>
      <p:sp>
        <p:nvSpPr>
          <p:cNvPr id="3" name="Содержимое 2"/>
          <p:cNvSpPr>
            <a:spLocks noGrp="1"/>
          </p:cNvSpPr>
          <p:nvPr>
            <p:ph idx="1"/>
          </p:nvPr>
        </p:nvSpPr>
        <p:spPr>
          <a:xfrm>
            <a:off x="0" y="3529013"/>
            <a:ext cx="8901113" cy="3328987"/>
          </a:xfrm>
        </p:spPr>
        <p:txBody>
          <a:bodyPr rtlCol="0">
            <a:normAutofit fontScale="55000" lnSpcReduction="20000"/>
          </a:bodyPr>
          <a:lstStyle/>
          <a:p>
            <a:pPr eaLnBrk="0" hangingPunct="0">
              <a:spcBef>
                <a:spcPct val="0"/>
              </a:spcBef>
              <a:buFont typeface="Arial" pitchFamily="34" charset="0"/>
              <a:buNone/>
              <a:defRPr/>
            </a:pPr>
            <a:r>
              <a:rPr lang="en-US" b="1" dirty="0" smtClean="0">
                <a:solidFill>
                  <a:srgbClr val="FF0000"/>
                </a:solidFill>
                <a:latin typeface="Arial" pitchFamily="34" charset="0"/>
                <a:cs typeface="Arial" pitchFamily="34" charset="0"/>
              </a:rPr>
              <a:t>      </a:t>
            </a:r>
            <a:r>
              <a:rPr lang="ru-RU" b="1" dirty="0" smtClean="0">
                <a:solidFill>
                  <a:srgbClr val="FF0000"/>
                </a:solidFill>
                <a:latin typeface="Arial" pitchFamily="34" charset="0"/>
                <a:cs typeface="Arial" pitchFamily="34" charset="0"/>
              </a:rPr>
              <a:t>Медь (</a:t>
            </a:r>
            <a:r>
              <a:rPr lang="ru-RU" b="1" dirty="0" err="1" smtClean="0">
                <a:solidFill>
                  <a:srgbClr val="FF0000"/>
                </a:solidFill>
                <a:latin typeface="Arial" pitchFamily="34" charset="0"/>
                <a:cs typeface="Arial" pitchFamily="34" charset="0"/>
              </a:rPr>
              <a:t>Cu</a:t>
            </a:r>
            <a:r>
              <a:rPr lang="ru-RU" b="1" dirty="0" smtClean="0">
                <a:solidFill>
                  <a:srgbClr val="FF0000"/>
                </a:solidFill>
                <a:latin typeface="Arial" pitchFamily="34" charset="0"/>
                <a:cs typeface="Arial" pitchFamily="34" charset="0"/>
              </a:rPr>
              <a:t>)</a:t>
            </a:r>
            <a:r>
              <a:rPr lang="ru-RU" dirty="0" smtClean="0">
                <a:solidFill>
                  <a:srgbClr val="000000"/>
                </a:solidFill>
                <a:latin typeface="Arial" pitchFamily="34" charset="0"/>
                <a:cs typeface="Arial" pitchFamily="34" charset="0"/>
              </a:rPr>
              <a:t> - общее содержание меди в организме человека составляет примерно 100-150 мг. В печени взрослых людей содержится в среднем 35 мг меди на 1 кг сухого веса. Поэтому печень можно рассматривать как "депо" меди в организме. В печени плода содержится в десятки раз больше меди, чем в печени взрослых. </a:t>
            </a:r>
            <a:r>
              <a:rPr lang="ru-RU" b="1" dirty="0" smtClean="0">
                <a:solidFill>
                  <a:srgbClr val="000000"/>
                </a:solidFill>
                <a:latin typeface="Arial" pitchFamily="34" charset="0"/>
                <a:cs typeface="Arial" pitchFamily="34" charset="0"/>
              </a:rPr>
              <a:t>Потребность в меди у взрослого человека составляет 2 мг в день.</a:t>
            </a:r>
            <a:r>
              <a:rPr lang="ru-RU" dirty="0" smtClean="0">
                <a:solidFill>
                  <a:srgbClr val="000000"/>
                </a:solidFill>
                <a:latin typeface="Arial" pitchFamily="34" charset="0"/>
                <a:cs typeface="Arial" pitchFamily="34" charset="0"/>
              </a:rPr>
              <a:t> Медь необходима для процессов образования гемоглобина и в этом смысле не подлежит замене другими элементами. Медь также участвует в процессах роста и размножения. Участвует в процессах пигментации, так как входит в состав меланина. При недостатке меди в организме наблюдаются: задержка роста, анемия, дерматозы, депигментация волос, частичное облысение, потеря аппетита, сильное исхудание, понижение уровня гемоглобина, атрофия сердечной мышцы.</a:t>
            </a:r>
            <a:endParaRPr lang="ru-RU" dirty="0" smtClean="0">
              <a:latin typeface="Arial" pitchFamily="34" charset="0"/>
              <a:cs typeface="Arial" pitchFamily="34" charset="0"/>
            </a:endParaRPr>
          </a:p>
          <a:p>
            <a:pPr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Избыток меди приводит к дефициту цинка и </a:t>
            </a:r>
            <a:r>
              <a:rPr lang="ru-RU" dirty="0" err="1" smtClean="0">
                <a:solidFill>
                  <a:srgbClr val="000000"/>
                </a:solidFill>
                <a:latin typeface="Arial" pitchFamily="34" charset="0"/>
                <a:cs typeface="Arial" pitchFamily="34" charset="0"/>
              </a:rPr>
              <a:t>мoлибдена</a:t>
            </a:r>
            <a:r>
              <a:rPr lang="ru-RU" dirty="0" smtClean="0">
                <a:solidFill>
                  <a:srgbClr val="000000"/>
                </a:solidFill>
                <a:latin typeface="Arial" pitchFamily="34" charset="0"/>
                <a:cs typeface="Arial" pitchFamily="34" charset="0"/>
              </a:rPr>
              <a:t>, а также марганца. </a:t>
            </a:r>
            <a:endParaRPr lang="ru-RU" dirty="0" smtClean="0">
              <a:latin typeface="Arial" pitchFamily="34" charset="0"/>
              <a:cs typeface="Arial" pitchFamily="34" charset="0"/>
            </a:endParaRPr>
          </a:p>
          <a:p>
            <a:pPr fontAlgn="auto">
              <a:spcAft>
                <a:spcPts val="0"/>
              </a:spcAft>
              <a:buFont typeface="Arial" pitchFamily="34" charset="0"/>
              <a:buNone/>
              <a:defRPr/>
            </a:pPr>
            <a:endParaRPr lang="ru-RU" dirty="0"/>
          </a:p>
        </p:txBody>
      </p:sp>
      <p:pic>
        <p:nvPicPr>
          <p:cNvPr id="7170" name="Picture 2" descr="C:\Users\Jenya\Desktop\med.gif"/>
          <p:cNvPicPr>
            <a:picLocks noChangeAspect="1" noChangeArrowheads="1"/>
          </p:cNvPicPr>
          <p:nvPr/>
        </p:nvPicPr>
        <p:blipFill>
          <a:blip r:embed="rId2"/>
          <a:srcRect/>
          <a:stretch>
            <a:fillRect/>
          </a:stretch>
        </p:blipFill>
        <p:spPr bwMode="auto">
          <a:xfrm>
            <a:off x="500034" y="357165"/>
            <a:ext cx="2123495" cy="292895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5"/>
          <p:cNvSpPr>
            <a:spLocks noGrp="1"/>
          </p:cNvSpPr>
          <p:nvPr>
            <p:ph type="sldNum" sz="quarter" idx="12"/>
          </p:nvPr>
        </p:nvSpPr>
        <p:spPr/>
        <p:txBody>
          <a:bodyPr/>
          <a:lstStyle/>
          <a:p>
            <a:pPr>
              <a:defRPr/>
            </a:pPr>
            <a:fld id="{266BEDCE-9699-4D71-8111-FBA0FC3DBDFC}" type="slidenum">
              <a:rPr lang="ru-RU"/>
              <a:pPr>
                <a:defRPr/>
              </a:pPr>
              <a:t>2</a:t>
            </a:fld>
            <a:endParaRPr lang="ru-RU"/>
          </a:p>
        </p:txBody>
      </p:sp>
      <p:sp>
        <p:nvSpPr>
          <p:cNvPr id="15361" name="Содержимое 2"/>
          <p:cNvSpPr>
            <a:spLocks noGrp="1"/>
          </p:cNvSpPr>
          <p:nvPr>
            <p:ph idx="1"/>
          </p:nvPr>
        </p:nvSpPr>
        <p:spPr/>
        <p:txBody>
          <a:bodyPr/>
          <a:lstStyle/>
          <a:p>
            <a:pPr>
              <a:buFont typeface="Wingdings" pitchFamily="2" charset="2"/>
              <a:buChar char="v"/>
            </a:pPr>
            <a:r>
              <a:rPr lang="ru-RU" b="1" smtClean="0">
                <a:solidFill>
                  <a:srgbClr val="C00000"/>
                </a:solidFill>
                <a:latin typeface="Constantia" pitchFamily="18" charset="0"/>
              </a:rPr>
              <a:t>Метаболи́зм</a:t>
            </a:r>
            <a:r>
              <a:rPr lang="ru-RU" smtClean="0">
                <a:latin typeface="Constantia" pitchFamily="18" charset="0"/>
              </a:rPr>
              <a:t> (от греч. μεταβολή, «превращение, изменение») </a:t>
            </a:r>
            <a:r>
              <a:rPr lang="ru-RU" smtClean="0">
                <a:solidFill>
                  <a:srgbClr val="C00000"/>
                </a:solidFill>
                <a:latin typeface="Constantia" pitchFamily="18" charset="0"/>
              </a:rPr>
              <a:t>(</a:t>
            </a:r>
            <a:r>
              <a:rPr lang="ru-RU" b="1" smtClean="0">
                <a:solidFill>
                  <a:srgbClr val="C00000"/>
                </a:solidFill>
                <a:latin typeface="Constantia" pitchFamily="18" charset="0"/>
              </a:rPr>
              <a:t>обмен веществ) </a:t>
            </a:r>
            <a:r>
              <a:rPr lang="ru-RU" smtClean="0">
                <a:latin typeface="Constantia" pitchFamily="18" charset="0"/>
              </a:rPr>
              <a:t>— полный процесс превращения химических веществ в организме, обеспечивающих его рост, развитие, деятельность и жизнь в целом.</a:t>
            </a:r>
          </a:p>
        </p:txBody>
      </p:sp>
      <p:sp>
        <p:nvSpPr>
          <p:cNvPr id="4" name="Скругленный прямоугольник 3"/>
          <p:cNvSpPr/>
          <p:nvPr/>
        </p:nvSpPr>
        <p:spPr>
          <a:xfrm>
            <a:off x="285720" y="142852"/>
            <a:ext cx="2357454" cy="785818"/>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ru-RU" sz="3600" dirty="0">
                <a:latin typeface="Constantia" pitchFamily="18" charset="0"/>
              </a:rPr>
              <a:t>Словарь </a:t>
            </a:r>
            <a:endParaRPr lang="ru-RU" sz="3600" dirty="0">
              <a:latin typeface="Constantia" pitchFamily="18"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609D09C3-0365-44FC-BA7A-1B5F5E9359D3}" type="slidenum">
              <a:rPr lang="ru-RU"/>
              <a:pPr>
                <a:defRPr/>
              </a:pPr>
              <a:t>20</a:t>
            </a:fld>
            <a:endParaRPr lang="ru-RU"/>
          </a:p>
        </p:txBody>
      </p:sp>
      <p:sp>
        <p:nvSpPr>
          <p:cNvPr id="34817" name="Прямоугольник 3"/>
          <p:cNvSpPr>
            <a:spLocks noChangeArrowheads="1"/>
          </p:cNvSpPr>
          <p:nvPr/>
        </p:nvSpPr>
        <p:spPr bwMode="auto">
          <a:xfrm>
            <a:off x="214313" y="3429000"/>
            <a:ext cx="8786812" cy="4400550"/>
          </a:xfrm>
          <a:prstGeom prst="rect">
            <a:avLst/>
          </a:prstGeom>
          <a:noFill/>
          <a:ln w="9525">
            <a:noFill/>
            <a:miter lim="800000"/>
            <a:headEnd/>
            <a:tailEnd/>
          </a:ln>
        </p:spPr>
        <p:txBody>
          <a:bodyPr>
            <a:spAutoFit/>
          </a:bodyPr>
          <a:lstStyle/>
          <a:p>
            <a:pPr eaLnBrk="0" hangingPunct="0"/>
            <a:r>
              <a:rPr lang="ru-RU" sz="1200" b="1">
                <a:solidFill>
                  <a:srgbClr val="FF0000"/>
                </a:solidFill>
                <a:cs typeface="Arial" charset="0"/>
              </a:rPr>
              <a:t>Марганец (Mn)</a:t>
            </a:r>
            <a:r>
              <a:rPr lang="ru-RU" sz="1200">
                <a:solidFill>
                  <a:srgbClr val="FF0000"/>
                </a:solidFill>
                <a:cs typeface="Arial" charset="0"/>
              </a:rPr>
              <a:t> </a:t>
            </a:r>
            <a:r>
              <a:rPr lang="ru-RU" sz="1200">
                <a:solidFill>
                  <a:srgbClr val="000000"/>
                </a:solidFill>
                <a:cs typeface="Arial" charset="0"/>
              </a:rPr>
              <a:t>- находится во всех органах и тканях. Наиболее богаты марганцем трубчатые кости и печень (на 100 г свежего вещества в трубчатых костях марганца содержится 0,3 мг, в печени - 0,205-0,170 мг). </a:t>
            </a:r>
            <a:r>
              <a:rPr lang="ru-RU" sz="1200" b="1">
                <a:solidFill>
                  <a:srgbClr val="000000"/>
                </a:solidFill>
                <a:cs typeface="Arial" charset="0"/>
              </a:rPr>
              <a:t>Для детского организма необходимо в сутки 0,2-0,3 мг марганца на 1 кг веса тела, для взрослого 0,1 мг.</a:t>
            </a:r>
            <a:r>
              <a:rPr lang="ru-RU" sz="1200">
                <a:solidFill>
                  <a:srgbClr val="000000"/>
                </a:solidFill>
                <a:cs typeface="Arial" charset="0"/>
              </a:rPr>
              <a:t> Наряду с печенью важная роль в накоплении марганца принадлежит поджелудочной железе. Важен для репродуктивных функций и нормальной работы центральной нервной системы. Марганец помогает устранить половое бессилие, улучшить мышечные рефлексы, предотвратить остеопороз, улучшить память и уменьшить нервную раздражительность. Особенно богаты марганцем чай, растительные соки, цельные злаковые, орехи, зеленые овощи с листьями, горох, свекла.</a:t>
            </a:r>
            <a:endParaRPr lang="ru-RU" sz="1200">
              <a:cs typeface="Arial" charset="0"/>
            </a:endParaRPr>
          </a:p>
          <a:p>
            <a:pPr eaLnBrk="0" hangingPunct="0"/>
            <a:r>
              <a:rPr lang="ru-RU" sz="1200">
                <a:solidFill>
                  <a:srgbClr val="000000"/>
                </a:solidFill>
                <a:cs typeface="Arial" charset="0"/>
              </a:rPr>
              <a:t> </a:t>
            </a:r>
            <a:br>
              <a:rPr lang="ru-RU" sz="1200">
                <a:solidFill>
                  <a:srgbClr val="000000"/>
                </a:solidFill>
                <a:cs typeface="Arial" charset="0"/>
              </a:rPr>
            </a:br>
            <a:r>
              <a:rPr lang="ru-RU" sz="1200">
                <a:solidFill>
                  <a:srgbClr val="000000"/>
                </a:solidFill>
                <a:cs typeface="Arial" charset="0"/>
              </a:rPr>
              <a:t>Отравление марганцем дают следующие симптомы: сильная утомляемость, слабость, сонливость, тупые головные боли в лобно-височных областях, тянущие боли в пояснице, конечностях, реже боли ишиалгического характера, боли в правом подреберье, в подложечной области, понижение аппетита, медлительность движений, расстройство походки, парестезии, расстройство мочеиспускания, половая слабость, бессонница, подавленное настроение, слезливость. Сильная скованность движений, больные утрачивают способность широко шагать. При недостатке марганца нарушаются процессы окостенения во всем скелете, трубчатые кости утолщаются и укорачиваются, суставы деформируются. Нарушается репродуктивная функция яичников и яичек. </a:t>
            </a:r>
            <a:endParaRPr lang="ru-RU" sz="1200">
              <a:cs typeface="Arial" charset="0"/>
            </a:endParaRPr>
          </a:p>
          <a:p>
            <a:pPr eaLnBrk="0" hangingPunct="0"/>
            <a:r>
              <a:rPr lang="ru-RU" sz="1200">
                <a:solidFill>
                  <a:srgbClr val="000000"/>
                </a:solidFill>
                <a:cs typeface="Arial" charset="0"/>
              </a:rPr>
              <a:t/>
            </a:r>
            <a:br>
              <a:rPr lang="ru-RU" sz="1200">
                <a:solidFill>
                  <a:srgbClr val="000000"/>
                </a:solidFill>
                <a:cs typeface="Arial" charset="0"/>
              </a:rPr>
            </a:br>
            <a:r>
              <a:rPr lang="ru-RU" sz="1200">
                <a:solidFill>
                  <a:srgbClr val="000000"/>
                </a:solidFill>
                <a:cs typeface="Arial" charset="0"/>
              </a:rPr>
              <a:t>Избыток марганца усиливает дефицит магния и меди. </a:t>
            </a:r>
            <a:endParaRPr lang="ru-RU" sz="1200">
              <a:cs typeface="Arial" charset="0"/>
            </a:endParaRPr>
          </a:p>
          <a:p>
            <a:pPr eaLnBrk="0" hangingPunct="0"/>
            <a:r>
              <a:rPr lang="ru-RU" sz="1200">
                <a:solidFill>
                  <a:srgbClr val="000000"/>
                </a:solidFill>
                <a:cs typeface="Arial" charset="0"/>
              </a:rPr>
              <a:t> </a:t>
            </a:r>
            <a:endParaRPr lang="ru-RU" sz="1200">
              <a:cs typeface="Arial" charset="0"/>
            </a:endParaRPr>
          </a:p>
          <a:p>
            <a:pPr eaLnBrk="0" hangingPunct="0"/>
            <a:r>
              <a:rPr lang="ru-RU" sz="1200">
                <a:solidFill>
                  <a:srgbClr val="000000"/>
                </a:solidFill>
                <a:cs typeface="Arial" charset="0"/>
              </a:rPr>
              <a:t> </a:t>
            </a:r>
            <a:r>
              <a:rPr lang="ru-RU" sz="2000">
                <a:solidFill>
                  <a:srgbClr val="000000"/>
                </a:solidFill>
                <a:cs typeface="Arial" charset="0"/>
              </a:rPr>
              <a:t> </a:t>
            </a:r>
            <a:endParaRPr lang="ru-RU">
              <a:cs typeface="Arial" charset="0"/>
            </a:endParaRPr>
          </a:p>
          <a:p>
            <a:pPr eaLnBrk="0" hangingPunct="0"/>
            <a:endParaRPr lang="ru-RU" sz="4400">
              <a:cs typeface="Arial" charset="0"/>
            </a:endParaRPr>
          </a:p>
        </p:txBody>
      </p:sp>
      <p:pic>
        <p:nvPicPr>
          <p:cNvPr id="8194" name="Picture 2" descr="C:\Users\Jenya\Desktop\marganets.gif"/>
          <p:cNvPicPr>
            <a:picLocks noChangeAspect="1" noChangeArrowheads="1"/>
          </p:cNvPicPr>
          <p:nvPr/>
        </p:nvPicPr>
        <p:blipFill>
          <a:blip r:embed="rId2"/>
          <a:srcRect/>
          <a:stretch>
            <a:fillRect/>
          </a:stretch>
        </p:blipFill>
        <p:spPr bwMode="auto">
          <a:xfrm>
            <a:off x="357158" y="285729"/>
            <a:ext cx="2221126" cy="29289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CCEBBE7E-1F55-4211-A59A-BAABE48DE23A}" type="slidenum">
              <a:rPr lang="ru-RU"/>
              <a:pPr>
                <a:defRPr/>
              </a:pPr>
              <a:t>21</a:t>
            </a:fld>
            <a:endParaRPr lang="ru-RU"/>
          </a:p>
        </p:txBody>
      </p:sp>
      <p:sp>
        <p:nvSpPr>
          <p:cNvPr id="3" name="Содержимое 2"/>
          <p:cNvSpPr>
            <a:spLocks noGrp="1"/>
          </p:cNvSpPr>
          <p:nvPr>
            <p:ph idx="1"/>
          </p:nvPr>
        </p:nvSpPr>
        <p:spPr>
          <a:xfrm>
            <a:off x="-214313" y="3071813"/>
            <a:ext cx="9358313" cy="4143375"/>
          </a:xfrm>
        </p:spPr>
        <p:txBody>
          <a:bodyPr rtlCol="0">
            <a:normAutofit fontScale="40000" lnSpcReduction="20000"/>
          </a:bodyPr>
          <a:lstStyle/>
          <a:p>
            <a:pPr eaLnBrk="0" hangingPunct="0">
              <a:spcBef>
                <a:spcPct val="0"/>
              </a:spcBef>
              <a:buFont typeface="Arial" pitchFamily="34" charset="0"/>
              <a:buNone/>
              <a:defRPr/>
            </a:pPr>
            <a:r>
              <a:rPr lang="en-US" b="1" dirty="0" smtClean="0">
                <a:solidFill>
                  <a:srgbClr val="FF0000"/>
                </a:solidFill>
                <a:latin typeface="Arial" pitchFamily="34" charset="0"/>
                <a:cs typeface="Arial" pitchFamily="34" charset="0"/>
              </a:rPr>
              <a:t>       </a:t>
            </a:r>
            <a:r>
              <a:rPr lang="ru-RU" b="1" dirty="0" smtClean="0">
                <a:solidFill>
                  <a:srgbClr val="FF0000"/>
                </a:solidFill>
                <a:latin typeface="Arial" pitchFamily="34" charset="0"/>
                <a:cs typeface="Arial" pitchFamily="34" charset="0"/>
              </a:rPr>
              <a:t>Цинк (</a:t>
            </a:r>
            <a:r>
              <a:rPr lang="ru-RU" b="1" dirty="0" err="1" smtClean="0">
                <a:solidFill>
                  <a:srgbClr val="FF0000"/>
                </a:solidFill>
                <a:latin typeface="Arial" pitchFamily="34" charset="0"/>
                <a:cs typeface="Arial" pitchFamily="34" charset="0"/>
              </a:rPr>
              <a:t>Zn</a:t>
            </a:r>
            <a:r>
              <a:rPr lang="ru-RU" b="1" dirty="0" smtClean="0">
                <a:solidFill>
                  <a:srgbClr val="FF0000"/>
                </a:solidFill>
                <a:latin typeface="Arial" pitchFamily="34" charset="0"/>
                <a:cs typeface="Arial" pitchFamily="34" charset="0"/>
              </a:rPr>
              <a:t>)</a:t>
            </a:r>
            <a:r>
              <a:rPr lang="ru-RU" dirty="0" smtClean="0">
                <a:solidFill>
                  <a:srgbClr val="000000"/>
                </a:solidFill>
                <a:latin typeface="Arial" pitchFamily="34" charset="0"/>
                <a:cs typeface="Arial" pitchFamily="34" charset="0"/>
              </a:rPr>
              <a:t> - отложение цинка в печени доходит до 500-600мг/1 кг веса; кроме того цинк отлагается преимущественно в мышцах и костной системе. </a:t>
            </a:r>
            <a:r>
              <a:rPr lang="ru-RU" b="1" dirty="0" smtClean="0">
                <a:solidFill>
                  <a:srgbClr val="000000"/>
                </a:solidFill>
                <a:latin typeface="Arial" pitchFamily="34" charset="0"/>
                <a:cs typeface="Arial" pitchFamily="34" charset="0"/>
              </a:rPr>
              <a:t>Суточная потребность человека в цинке составляет 12-16мг для взрослых и 4-6мг для детей.</a:t>
            </a:r>
            <a:r>
              <a:rPr lang="ru-RU" dirty="0" smtClean="0">
                <a:solidFill>
                  <a:srgbClr val="000000"/>
                </a:solidFill>
                <a:latin typeface="Arial" pitchFamily="34" charset="0"/>
                <a:cs typeface="Arial" pitchFamily="34" charset="0"/>
              </a:rPr>
              <a:t> Наиболее богаты цинком дрожжи, пшеничные, рисовые и ржаные отруби, зерна злаков и бобовых, какао, морепродукты. Наибольшее количество цинка содержат грибы - в них содержится 130-202,3мг на 1 кг сухого вещества. В луке - 100,0 мг, в картофеле -11,3мг, в коровьем молоке - примерно 3 мг/ 1 литр.</a:t>
            </a:r>
            <a:endParaRPr lang="ru-RU" dirty="0" smtClean="0">
              <a:latin typeface="Arial" pitchFamily="34" charset="0"/>
              <a:cs typeface="Arial" pitchFamily="34" charset="0"/>
            </a:endParaRPr>
          </a:p>
          <a:p>
            <a:pPr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Цинк оказывает влияние на активность половых и гонадотропных гормонов гипофиза. Цинк также увеличивает активность ферментов: фосфатаз кишечной и костной, катализирующих гидролиз. Тесная связь цинка с гормонами и ферментами объясняет его влияние на углеводный, жировой и белковый обмен веществ, на окислительно-восстановительные процессы, на синтетическую способность печени. Считается, что цинк обладает </a:t>
            </a:r>
            <a:r>
              <a:rPr lang="ru-RU" dirty="0" err="1" smtClean="0">
                <a:solidFill>
                  <a:srgbClr val="000000"/>
                </a:solidFill>
                <a:latin typeface="Arial" pitchFamily="34" charset="0"/>
                <a:cs typeface="Arial" pitchFamily="34" charset="0"/>
              </a:rPr>
              <a:t>липотропным</a:t>
            </a:r>
            <a:r>
              <a:rPr lang="ru-RU" dirty="0" smtClean="0">
                <a:solidFill>
                  <a:srgbClr val="000000"/>
                </a:solidFill>
                <a:latin typeface="Arial" pitchFamily="34" charset="0"/>
                <a:cs typeface="Arial" pitchFamily="34" charset="0"/>
              </a:rPr>
              <a:t> эффектом, т.е. способствует повышению интенсивности распада жиров, что проявляется уменьшением содержания жира в печени.</a:t>
            </a:r>
            <a:endParaRPr lang="ru-RU" dirty="0" smtClean="0">
              <a:latin typeface="Arial" pitchFamily="34" charset="0"/>
              <a:cs typeface="Arial" pitchFamily="34" charset="0"/>
            </a:endParaRPr>
          </a:p>
          <a:p>
            <a:pPr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При цинковом отравлении наступает фиброзное перерождение поджелудочной железы. Избыток цинка задерживает рост и нарушает минерализацию костей. При дефиците цинка наблюдается задержка роста, перевозбуждение нервной системы и быстрое утомление. Поражение кожи происходит с утолщением эпидермиса, отеком кожи, слизистых оболочек рта и пищевода, ослаблением и выпадением волос. Недостаточность цинка также приводит к бесплодию. </a:t>
            </a:r>
            <a:endParaRPr lang="ru-RU" dirty="0" smtClean="0">
              <a:latin typeface="Arial" pitchFamily="34" charset="0"/>
              <a:cs typeface="Arial" pitchFamily="34" charset="0"/>
            </a:endParaRPr>
          </a:p>
          <a:p>
            <a:pPr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Дефицит цинка может приводить к усиленному накоплению железа, меди, кадмия, свинца. Избыток приводит к дефициту железа, меди, кадмия.</a:t>
            </a:r>
            <a:endParaRPr lang="ru-RU" dirty="0" smtClean="0">
              <a:latin typeface="Arial" pitchFamily="34" charset="0"/>
              <a:cs typeface="Arial" pitchFamily="34" charset="0"/>
            </a:endParaRPr>
          </a:p>
          <a:p>
            <a:pPr fontAlgn="auto">
              <a:spcAft>
                <a:spcPts val="0"/>
              </a:spcAft>
              <a:buFont typeface="Arial" pitchFamily="34" charset="0"/>
              <a:buNone/>
              <a:defRPr/>
            </a:pPr>
            <a:endParaRPr lang="ru-RU" dirty="0"/>
          </a:p>
        </p:txBody>
      </p:sp>
      <p:pic>
        <p:nvPicPr>
          <p:cNvPr id="9218" name="Picture 2" descr="C:\Users\Jenya\Desktop\tsink.gif"/>
          <p:cNvPicPr>
            <a:picLocks noChangeAspect="1" noChangeArrowheads="1"/>
          </p:cNvPicPr>
          <p:nvPr/>
        </p:nvPicPr>
        <p:blipFill>
          <a:blip r:embed="rId2"/>
          <a:srcRect/>
          <a:stretch>
            <a:fillRect/>
          </a:stretch>
        </p:blipFill>
        <p:spPr bwMode="auto">
          <a:xfrm>
            <a:off x="357158" y="214290"/>
            <a:ext cx="1928826" cy="26604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BC8F1153-5A96-45FC-99DE-9FBC928AC698}" type="slidenum">
              <a:rPr lang="ru-RU"/>
              <a:pPr>
                <a:defRPr/>
              </a:pPr>
              <a:t>22</a:t>
            </a:fld>
            <a:endParaRPr lang="ru-RU"/>
          </a:p>
        </p:txBody>
      </p:sp>
      <p:sp>
        <p:nvSpPr>
          <p:cNvPr id="3" name="Содержимое 2"/>
          <p:cNvSpPr>
            <a:spLocks noGrp="1"/>
          </p:cNvSpPr>
          <p:nvPr>
            <p:ph idx="1"/>
          </p:nvPr>
        </p:nvSpPr>
        <p:spPr>
          <a:xfrm>
            <a:off x="-214313" y="4029075"/>
            <a:ext cx="9358313" cy="2828925"/>
          </a:xfrm>
        </p:spPr>
        <p:txBody>
          <a:bodyPr rtlCol="0">
            <a:normAutofit fontScale="47500" lnSpcReduction="20000"/>
          </a:bodyPr>
          <a:lstStyle/>
          <a:p>
            <a:pPr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endParaRPr lang="ru-RU" dirty="0" smtClean="0">
              <a:latin typeface="Arial" pitchFamily="34" charset="0"/>
              <a:cs typeface="Arial" pitchFamily="34" charset="0"/>
            </a:endParaRPr>
          </a:p>
          <a:p>
            <a:pPr eaLnBrk="0" hangingPunct="0">
              <a:spcBef>
                <a:spcPct val="0"/>
              </a:spcBef>
              <a:buFont typeface="Arial" pitchFamily="34" charset="0"/>
              <a:buNone/>
              <a:defRPr/>
            </a:pPr>
            <a:r>
              <a:rPr lang="en-US" b="1" dirty="0" smtClean="0">
                <a:solidFill>
                  <a:srgbClr val="FF0000"/>
                </a:solidFill>
                <a:latin typeface="Arial" pitchFamily="34" charset="0"/>
                <a:cs typeface="Arial" pitchFamily="34" charset="0"/>
              </a:rPr>
              <a:t>       </a:t>
            </a:r>
            <a:r>
              <a:rPr lang="ru-RU" b="1" dirty="0" smtClean="0">
                <a:solidFill>
                  <a:srgbClr val="FF0000"/>
                </a:solidFill>
                <a:latin typeface="Arial" pitchFamily="34" charset="0"/>
                <a:cs typeface="Arial" pitchFamily="34" charset="0"/>
              </a:rPr>
              <a:t>Хром (</a:t>
            </a:r>
            <a:r>
              <a:rPr lang="ru-RU" b="1" dirty="0" err="1" smtClean="0">
                <a:solidFill>
                  <a:srgbClr val="FF0000"/>
                </a:solidFill>
                <a:latin typeface="Arial" pitchFamily="34" charset="0"/>
                <a:cs typeface="Arial" pitchFamily="34" charset="0"/>
              </a:rPr>
              <a:t>Сr</a:t>
            </a:r>
            <a:r>
              <a:rPr lang="ru-RU" b="1" dirty="0" smtClean="0">
                <a:solidFill>
                  <a:srgbClr val="FF0000"/>
                </a:solidFill>
                <a:latin typeface="Arial" pitchFamily="34" charset="0"/>
                <a:cs typeface="Arial" pitchFamily="34" charset="0"/>
              </a:rPr>
              <a:t>)</a:t>
            </a:r>
            <a:r>
              <a:rPr lang="ru-RU" dirty="0" smtClean="0">
                <a:solidFill>
                  <a:srgbClr val="000000"/>
                </a:solidFill>
                <a:latin typeface="Arial" pitchFamily="34" charset="0"/>
                <a:cs typeface="Arial" pitchFamily="34" charset="0"/>
              </a:rPr>
              <a:t> - </a:t>
            </a:r>
            <a:r>
              <a:rPr lang="ru-RU" dirty="0" err="1" smtClean="0">
                <a:solidFill>
                  <a:srgbClr val="000000"/>
                </a:solidFill>
                <a:latin typeface="Arial" pitchFamily="34" charset="0"/>
                <a:cs typeface="Arial" pitchFamily="34" charset="0"/>
              </a:rPr>
              <a:t>хром</a:t>
            </a:r>
            <a:r>
              <a:rPr lang="ru-RU" dirty="0" smtClean="0">
                <a:solidFill>
                  <a:srgbClr val="000000"/>
                </a:solidFill>
                <a:latin typeface="Arial" pitchFamily="34" charset="0"/>
                <a:cs typeface="Arial" pitchFamily="34" charset="0"/>
              </a:rPr>
              <a:t> является постоянной составной частью всех органов и тканей человека. Наибольшее количество обнаружено в костях, волосах и ногтях - из этого следует, что недостаток хрома сказывается в первую очередь на состоянии этих органов. В относительно больших количествах содержится в яйцах, телячьей печени, пшеничных зародышах, пивных дрожжах, кукурузном масле, моллюсках. </a:t>
            </a:r>
            <a:r>
              <a:rPr lang="ru-RU" b="1" dirty="0" smtClean="0">
                <a:solidFill>
                  <a:srgbClr val="000000"/>
                </a:solidFill>
                <a:latin typeface="Arial" pitchFamily="34" charset="0"/>
                <a:cs typeface="Arial" pitchFamily="34" charset="0"/>
              </a:rPr>
              <a:t>Суточная норма потребления не установлена, но предполагается, что она колеблется в пределах 50-200 мкг.</a:t>
            </a:r>
            <a:r>
              <a:rPr lang="ru-RU" dirty="0" smtClean="0">
                <a:solidFill>
                  <a:srgbClr val="000000"/>
                </a:solidFill>
                <a:latin typeface="Arial" pitchFamily="34" charset="0"/>
                <a:cs typeface="Arial" pitchFamily="34" charset="0"/>
              </a:rPr>
              <a:t> Хром оказывает действие на процессы кроветворения; оказывает действие на работу инсулина (ускоряет); на углеводный обмен и энергетические процессы. При хроническом отравлении хромом наблюдаются головные боли, исхудание, воспалительные изменения слизистой желудка и кишечника. Хромовые соединения вызывают различные кожные заболевания, дерматиты и экземы, протекающие остро и хронически и носят пузырьковый, папулезный, гнойничковый или узелковый характер. </a:t>
            </a:r>
            <a:endParaRPr lang="ru-RU" dirty="0" smtClean="0">
              <a:latin typeface="Arial" pitchFamily="34" charset="0"/>
              <a:cs typeface="Arial" pitchFamily="34" charset="0"/>
            </a:endParaRPr>
          </a:p>
          <a:p>
            <a:pPr fontAlgn="auto">
              <a:spcAft>
                <a:spcPts val="0"/>
              </a:spcAft>
              <a:buFont typeface="Arial" pitchFamily="34" charset="0"/>
              <a:buChar char="•"/>
              <a:defRPr/>
            </a:pPr>
            <a:endParaRPr lang="ru-RU" dirty="0"/>
          </a:p>
        </p:txBody>
      </p:sp>
      <p:pic>
        <p:nvPicPr>
          <p:cNvPr id="10242" name="Picture 2" descr="C:\Users\Jenya\Desktop\hrom.gif"/>
          <p:cNvPicPr>
            <a:picLocks noChangeAspect="1" noChangeArrowheads="1"/>
          </p:cNvPicPr>
          <p:nvPr/>
        </p:nvPicPr>
        <p:blipFill>
          <a:blip r:embed="rId2"/>
          <a:srcRect/>
          <a:stretch>
            <a:fillRect/>
          </a:stretch>
        </p:blipFill>
        <p:spPr bwMode="auto">
          <a:xfrm>
            <a:off x="500034" y="428604"/>
            <a:ext cx="2227080" cy="307183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5"/>
          <p:cNvSpPr>
            <a:spLocks noGrp="1"/>
          </p:cNvSpPr>
          <p:nvPr>
            <p:ph type="sldNum" sz="quarter" idx="12"/>
          </p:nvPr>
        </p:nvSpPr>
        <p:spPr/>
        <p:txBody>
          <a:bodyPr/>
          <a:lstStyle/>
          <a:p>
            <a:pPr>
              <a:defRPr/>
            </a:pPr>
            <a:fld id="{E35F6D70-638C-4C4D-A1E6-5A8532EF8695}" type="slidenum">
              <a:rPr lang="ru-RU"/>
              <a:pPr>
                <a:defRPr/>
              </a:pPr>
              <a:t>23</a:t>
            </a:fld>
            <a:endParaRPr lang="ru-RU"/>
          </a:p>
        </p:txBody>
      </p:sp>
      <p:sp>
        <p:nvSpPr>
          <p:cNvPr id="4" name="Прямоугольник 3"/>
          <p:cNvSpPr/>
          <p:nvPr/>
        </p:nvSpPr>
        <p:spPr>
          <a:xfrm>
            <a:off x="142875" y="3643313"/>
            <a:ext cx="8572500" cy="3054350"/>
          </a:xfrm>
          <a:prstGeom prst="rect">
            <a:avLst/>
          </a:prstGeom>
        </p:spPr>
        <p:txBody>
          <a:bodyPr>
            <a:spAutoFit/>
          </a:bodyPr>
          <a:lstStyle/>
          <a:p>
            <a:pPr eaLnBrk="0" hangingPunct="0">
              <a:defRPr/>
            </a:pPr>
            <a:r>
              <a:rPr lang="ru-RU" sz="1400" b="1" dirty="0">
                <a:solidFill>
                  <a:srgbClr val="FF0000"/>
                </a:solidFill>
                <a:latin typeface="Arial" pitchFamily="34" charset="0"/>
                <a:cs typeface="Arial" pitchFamily="34" charset="0"/>
              </a:rPr>
              <a:t>Фосфор (Р)</a:t>
            </a:r>
            <a:r>
              <a:rPr lang="ru-RU" sz="1400" dirty="0">
                <a:solidFill>
                  <a:srgbClr val="000000"/>
                </a:solidFill>
                <a:latin typeface="Arial" pitchFamily="34" charset="0"/>
                <a:cs typeface="Arial" pitchFamily="34" charset="0"/>
              </a:rPr>
              <a:t> - главным "депо" органических фосфорных соединений являются мышечная и костная ткани. </a:t>
            </a:r>
            <a:r>
              <a:rPr lang="ru-RU" sz="1400" b="1" dirty="0">
                <a:solidFill>
                  <a:srgbClr val="000000"/>
                </a:solidFill>
                <a:latin typeface="Arial" pitchFamily="34" charset="0"/>
                <a:cs typeface="Arial" pitchFamily="34" charset="0"/>
              </a:rPr>
              <a:t>Суточная потребность для взрослого человека составляет 0,8-1,2 г.</a:t>
            </a:r>
            <a:r>
              <a:rPr lang="ru-RU" sz="1400" dirty="0">
                <a:solidFill>
                  <a:srgbClr val="000000"/>
                </a:solidFill>
                <a:latin typeface="Arial" pitchFamily="34" charset="0"/>
                <a:cs typeface="Arial" pitchFamily="34" charset="0"/>
              </a:rPr>
              <a:t> Фосфор в виде своих соединений играет важнейшую роль во всех процессах организма: фосфорная кислота участвует в построении многочисленных ферментов (фосфатаз) - главных двигателей химических реакций клеток. Из фосфорнокислых солей состоит ткань нашего скелета.</a:t>
            </a:r>
            <a:endParaRPr lang="ru-RU" sz="1400" dirty="0">
              <a:latin typeface="Arial" pitchFamily="34" charset="0"/>
              <a:cs typeface="Arial" pitchFamily="34" charset="0"/>
            </a:endParaRPr>
          </a:p>
          <a:p>
            <a:pPr eaLnBrk="0" hangingPunct="0">
              <a:defRPr/>
            </a:pPr>
            <a:r>
              <a:rPr lang="ru-RU" sz="1400" dirty="0">
                <a:solidFill>
                  <a:srgbClr val="000000"/>
                </a:solidFill>
                <a:latin typeface="Arial" pitchFamily="34" charset="0"/>
                <a:cs typeface="Arial" pitchFamily="34" charset="0"/>
              </a:rPr>
              <a:t> </a:t>
            </a:r>
            <a:br>
              <a:rPr lang="ru-RU" sz="1400" dirty="0">
                <a:solidFill>
                  <a:srgbClr val="000000"/>
                </a:solidFill>
                <a:latin typeface="Arial" pitchFamily="34" charset="0"/>
                <a:cs typeface="Arial" pitchFamily="34" charset="0"/>
              </a:rPr>
            </a:br>
            <a:r>
              <a:rPr lang="ru-RU" sz="1400" dirty="0">
                <a:solidFill>
                  <a:srgbClr val="000000"/>
                </a:solidFill>
                <a:latin typeface="Arial" pitchFamily="34" charset="0"/>
                <a:cs typeface="Arial" pitchFamily="34" charset="0"/>
              </a:rPr>
              <a:t>Избыток фосфора производит острое отравление: сильная боль в желудочно-кишечном тракте, рвота, иногда через несколько часов наступает смерть. Хроническое отравление выражается расстройством обмена веществ в организме и в костной ткани в частности. При недостатке фосфора бывают отмечаются рахит, пародонтоз. </a:t>
            </a:r>
            <a:endParaRPr lang="ru-RU" sz="1400" dirty="0">
              <a:latin typeface="Arial" pitchFamily="34" charset="0"/>
              <a:cs typeface="Arial" pitchFamily="34" charset="0"/>
            </a:endParaRPr>
          </a:p>
          <a:p>
            <a:pPr eaLnBrk="0" hangingPunct="0">
              <a:defRPr/>
            </a:pPr>
            <a:r>
              <a:rPr lang="ru-RU" sz="1400" dirty="0">
                <a:solidFill>
                  <a:srgbClr val="000000"/>
                </a:solidFill>
                <a:latin typeface="Arial" pitchFamily="34" charset="0"/>
                <a:cs typeface="Arial" pitchFamily="34" charset="0"/>
              </a:rPr>
              <a:t/>
            </a:r>
            <a:br>
              <a:rPr lang="ru-RU" sz="1400" dirty="0">
                <a:solidFill>
                  <a:srgbClr val="000000"/>
                </a:solidFill>
                <a:latin typeface="Arial" pitchFamily="34" charset="0"/>
                <a:cs typeface="Arial" pitchFamily="34" charset="0"/>
              </a:rPr>
            </a:br>
            <a:r>
              <a:rPr lang="ru-RU" sz="1400" dirty="0">
                <a:solidFill>
                  <a:srgbClr val="000000"/>
                </a:solidFill>
                <a:latin typeface="Arial" pitchFamily="34" charset="0"/>
                <a:cs typeface="Arial" pitchFamily="34" charset="0"/>
              </a:rPr>
              <a:t>При избыточном поступлении фосфора может снижаться уровень марганца, а также повышаться уровень выведения кальция, что создает риск возникновения </a:t>
            </a:r>
            <a:r>
              <a:rPr lang="ru-RU" sz="1400" dirty="0" err="1">
                <a:solidFill>
                  <a:srgbClr val="000000"/>
                </a:solidFill>
                <a:latin typeface="Arial" pitchFamily="34" charset="0"/>
                <a:cs typeface="Arial" pitchFamily="34" charset="0"/>
              </a:rPr>
              <a:t>остеопороза</a:t>
            </a:r>
            <a:r>
              <a:rPr lang="ru-RU" sz="1400" dirty="0">
                <a:solidFill>
                  <a:srgbClr val="000000"/>
                </a:solidFill>
                <a:latin typeface="Arial" pitchFamily="34" charset="0"/>
                <a:cs typeface="Arial" pitchFamily="34" charset="0"/>
              </a:rPr>
              <a:t>. </a:t>
            </a:r>
            <a:endParaRPr lang="ru-RU" sz="1400" dirty="0">
              <a:latin typeface="Arial" pitchFamily="34" charset="0"/>
              <a:cs typeface="Arial" pitchFamily="34" charset="0"/>
            </a:endParaRPr>
          </a:p>
          <a:p>
            <a:pPr eaLnBrk="0" hangingPunct="0">
              <a:defRPr/>
            </a:pPr>
            <a:r>
              <a:rPr lang="ru-RU" sz="1050" dirty="0">
                <a:solidFill>
                  <a:srgbClr val="000000"/>
                </a:solidFill>
                <a:latin typeface="Arial" pitchFamily="34" charset="0"/>
                <a:cs typeface="Arial" pitchFamily="34" charset="0"/>
              </a:rPr>
              <a:t> </a:t>
            </a:r>
            <a:endParaRPr lang="ru-RU" sz="1050" dirty="0">
              <a:latin typeface="Arial" pitchFamily="34" charset="0"/>
              <a:cs typeface="Arial" pitchFamily="34" charset="0"/>
            </a:endParaRPr>
          </a:p>
        </p:txBody>
      </p:sp>
      <p:pic>
        <p:nvPicPr>
          <p:cNvPr id="11266" name="Picture 2" descr="C:\Users\Jenya\Desktop\fosfor.gif"/>
          <p:cNvPicPr>
            <a:picLocks noChangeAspect="1" noChangeArrowheads="1"/>
          </p:cNvPicPr>
          <p:nvPr/>
        </p:nvPicPr>
        <p:blipFill>
          <a:blip r:embed="rId2"/>
          <a:srcRect/>
          <a:stretch>
            <a:fillRect/>
          </a:stretch>
        </p:blipFill>
        <p:spPr bwMode="auto">
          <a:xfrm>
            <a:off x="357158" y="285728"/>
            <a:ext cx="2214578" cy="305459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41FE201A-C06E-46E7-9F0C-7B0AF748A894}" type="slidenum">
              <a:rPr lang="ru-RU"/>
              <a:pPr>
                <a:defRPr/>
              </a:pPr>
              <a:t>24</a:t>
            </a:fld>
            <a:endParaRPr lang="ru-RU"/>
          </a:p>
        </p:txBody>
      </p:sp>
      <p:sp>
        <p:nvSpPr>
          <p:cNvPr id="38913" name="Прямоугольник 3"/>
          <p:cNvSpPr>
            <a:spLocks noChangeArrowheads="1"/>
          </p:cNvSpPr>
          <p:nvPr/>
        </p:nvSpPr>
        <p:spPr bwMode="auto">
          <a:xfrm>
            <a:off x="142875" y="4011613"/>
            <a:ext cx="8786813" cy="2846387"/>
          </a:xfrm>
          <a:prstGeom prst="rect">
            <a:avLst/>
          </a:prstGeom>
          <a:noFill/>
          <a:ln w="9525">
            <a:noFill/>
            <a:miter lim="800000"/>
            <a:headEnd/>
            <a:tailEnd/>
          </a:ln>
        </p:spPr>
        <p:txBody>
          <a:bodyPr>
            <a:spAutoFit/>
          </a:bodyPr>
          <a:lstStyle/>
          <a:p>
            <a:pPr eaLnBrk="0" hangingPunct="0"/>
            <a:r>
              <a:rPr lang="ru-RU" sz="1200">
                <a:solidFill>
                  <a:srgbClr val="000000"/>
                </a:solidFill>
                <a:cs typeface="Arial" charset="0"/>
              </a:rPr>
              <a:t> </a:t>
            </a:r>
            <a:endParaRPr lang="ru-RU" sz="1600">
              <a:cs typeface="Arial" charset="0"/>
            </a:endParaRPr>
          </a:p>
          <a:p>
            <a:pPr eaLnBrk="0" hangingPunct="0"/>
            <a:r>
              <a:rPr lang="ru-RU" sz="1600">
                <a:solidFill>
                  <a:srgbClr val="000000"/>
                </a:solidFill>
                <a:cs typeface="Arial" charset="0"/>
              </a:rPr>
              <a:t> </a:t>
            </a:r>
            <a:endParaRPr lang="ru-RU" sz="1600">
              <a:cs typeface="Arial" charset="0"/>
            </a:endParaRPr>
          </a:p>
          <a:p>
            <a:pPr eaLnBrk="0" hangingPunct="0"/>
            <a:r>
              <a:rPr lang="ru-RU" sz="1600" b="1">
                <a:solidFill>
                  <a:srgbClr val="FF0000"/>
                </a:solidFill>
                <a:cs typeface="Arial" charset="0"/>
              </a:rPr>
              <a:t>Молибден (Мо)</a:t>
            </a:r>
            <a:r>
              <a:rPr lang="ru-RU" sz="1600">
                <a:solidFill>
                  <a:srgbClr val="000000"/>
                </a:solidFill>
                <a:cs typeface="Arial" charset="0"/>
              </a:rPr>
              <a:t> - способствует метаболизму углеводов и жиров, является важной частью фермента, отвечающего за утилизацию железа, в связи с чем помогает предупредить анемию. </a:t>
            </a:r>
            <a:r>
              <a:rPr lang="ru-RU" sz="1600" b="1">
                <a:solidFill>
                  <a:srgbClr val="000000"/>
                </a:solidFill>
                <a:cs typeface="Arial" charset="0"/>
              </a:rPr>
              <a:t>Суточная норма приема не установлена, но предполагается на уровне 75-250 мкг.</a:t>
            </a:r>
            <a:r>
              <a:rPr lang="ru-RU" sz="1600">
                <a:solidFill>
                  <a:srgbClr val="000000"/>
                </a:solidFill>
                <a:cs typeface="Arial" charset="0"/>
              </a:rPr>
              <a:t> Содержится в темно-зеленых листовых овощах, неочищенном зерне, бобовых. Проявления недостаточности изучены плохо. Повышенное содержание в организме встречается очень редко. </a:t>
            </a:r>
            <a:endParaRPr lang="ru-RU" sz="1600">
              <a:cs typeface="Arial" charset="0"/>
            </a:endParaRPr>
          </a:p>
          <a:p>
            <a:pPr eaLnBrk="0" hangingPunct="0"/>
            <a:r>
              <a:rPr lang="ru-RU" sz="1100">
                <a:solidFill>
                  <a:srgbClr val="000000"/>
                </a:solidFill>
                <a:cs typeface="Arial" charset="0"/>
              </a:rPr>
              <a:t> </a:t>
            </a:r>
            <a:endParaRPr lang="ru-RU" sz="1100">
              <a:cs typeface="Arial" charset="0"/>
            </a:endParaRPr>
          </a:p>
          <a:p>
            <a:pPr eaLnBrk="0" hangingPunct="0"/>
            <a:endParaRPr lang="ru-RU" sz="4400">
              <a:cs typeface="Arial" charset="0"/>
            </a:endParaRPr>
          </a:p>
        </p:txBody>
      </p:sp>
      <p:pic>
        <p:nvPicPr>
          <p:cNvPr id="12290" name="Picture 2" descr="C:\Users\Jenya\Desktop\molibden.gif"/>
          <p:cNvPicPr>
            <a:picLocks noChangeAspect="1" noChangeArrowheads="1"/>
          </p:cNvPicPr>
          <p:nvPr/>
        </p:nvPicPr>
        <p:blipFill>
          <a:blip r:embed="rId2"/>
          <a:srcRect/>
          <a:stretch>
            <a:fillRect/>
          </a:stretch>
        </p:blipFill>
        <p:spPr bwMode="auto">
          <a:xfrm>
            <a:off x="428596" y="428604"/>
            <a:ext cx="2518189" cy="321471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5"/>
          <p:cNvSpPr>
            <a:spLocks noGrp="1"/>
          </p:cNvSpPr>
          <p:nvPr>
            <p:ph type="sldNum" sz="quarter" idx="12"/>
          </p:nvPr>
        </p:nvSpPr>
        <p:spPr/>
        <p:txBody>
          <a:bodyPr/>
          <a:lstStyle/>
          <a:p>
            <a:pPr>
              <a:defRPr/>
            </a:pPr>
            <a:fld id="{54F60874-CDCD-440F-903D-D258D1EE7FB2}" type="slidenum">
              <a:rPr lang="ru-RU"/>
              <a:pPr>
                <a:defRPr/>
              </a:pPr>
              <a:t>25</a:t>
            </a:fld>
            <a:endParaRPr lang="ru-RU"/>
          </a:p>
        </p:txBody>
      </p:sp>
      <p:sp>
        <p:nvSpPr>
          <p:cNvPr id="4" name="Прямоугольник 3"/>
          <p:cNvSpPr/>
          <p:nvPr/>
        </p:nvSpPr>
        <p:spPr>
          <a:xfrm>
            <a:off x="0" y="1928813"/>
            <a:ext cx="9144000" cy="5224462"/>
          </a:xfrm>
          <a:prstGeom prst="rect">
            <a:avLst/>
          </a:prstGeom>
        </p:spPr>
        <p:txBody>
          <a:bodyPr>
            <a:spAutoFit/>
          </a:bodyPr>
          <a:lstStyle/>
          <a:p>
            <a:pPr eaLnBrk="0" hangingPunct="0">
              <a:defRPr/>
            </a:pPr>
            <a:r>
              <a:rPr lang="ru-RU" sz="1200" b="1" dirty="0">
                <a:solidFill>
                  <a:srgbClr val="FF0000"/>
                </a:solidFill>
                <a:latin typeface="Arial" pitchFamily="34" charset="0"/>
                <a:cs typeface="Arial" pitchFamily="34" charset="0"/>
              </a:rPr>
              <a:t>Кальций (</a:t>
            </a:r>
            <a:r>
              <a:rPr lang="ru-RU" sz="1200" b="1" dirty="0" err="1">
                <a:solidFill>
                  <a:srgbClr val="FF0000"/>
                </a:solidFill>
                <a:latin typeface="Arial" pitchFamily="34" charset="0"/>
                <a:cs typeface="Arial" pitchFamily="34" charset="0"/>
              </a:rPr>
              <a:t>Ca</a:t>
            </a:r>
            <a:r>
              <a:rPr lang="ru-RU" sz="1200" b="1" dirty="0">
                <a:solidFill>
                  <a:srgbClr val="FF0000"/>
                </a:solidFill>
                <a:latin typeface="Arial" pitchFamily="34" charset="0"/>
                <a:cs typeface="Arial" pitchFamily="34" charset="0"/>
              </a:rPr>
              <a:t>)</a:t>
            </a:r>
            <a:r>
              <a:rPr lang="ru-RU" sz="1200" dirty="0">
                <a:solidFill>
                  <a:srgbClr val="000000"/>
                </a:solidFill>
                <a:latin typeface="Arial" pitchFamily="34" charset="0"/>
                <a:cs typeface="Arial" pitchFamily="34" charset="0"/>
              </a:rPr>
              <a:t> - общее содержание кальция в организме человека составляет примерно 1,9% общего веса человека, при этом 99% всего кальция приходится на долю скелета и лишь 1% содержится в остальных тканях и жидкостях организма. </a:t>
            </a:r>
            <a:r>
              <a:rPr lang="ru-RU" sz="1200" b="1" dirty="0">
                <a:solidFill>
                  <a:srgbClr val="000000"/>
                </a:solidFill>
                <a:latin typeface="Arial" pitchFamily="34" charset="0"/>
                <a:cs typeface="Arial" pitchFamily="34" charset="0"/>
              </a:rPr>
              <a:t>Суточная потребность в кальции для взрослого человека составляет - 0,45-0,8-1,2 г в день.</a:t>
            </a:r>
            <a:r>
              <a:rPr lang="ru-RU" sz="1200" dirty="0">
                <a:solidFill>
                  <a:srgbClr val="000000"/>
                </a:solidFill>
                <a:latin typeface="Arial" pitchFamily="34" charset="0"/>
                <a:cs typeface="Arial" pitchFamily="34" charset="0"/>
              </a:rPr>
              <a:t> Кальций в пище, как растительной, так и животной, находится в виде нерастворимых солей. Всасывание их в желудке почти не происходит. Абсорбция кальциевых соединений происходит в верхней части тонких кишок, главным образом в 12-перстной кишке. Здесь на всасывание оказывают большое влияние желчные кислоты. Физиологическая регуляция уровня кальция в крови осуществляется гормонами паращитовидных желез и витамином D через посредство нервной системы. </a:t>
            </a:r>
            <a:br>
              <a:rPr lang="ru-RU" sz="1200" dirty="0">
                <a:solidFill>
                  <a:srgbClr val="000000"/>
                </a:solidFill>
                <a:latin typeface="Arial" pitchFamily="34" charset="0"/>
                <a:cs typeface="Arial" pitchFamily="34" charset="0"/>
              </a:rPr>
            </a:br>
            <a:r>
              <a:rPr lang="ru-RU" sz="1200" dirty="0">
                <a:solidFill>
                  <a:srgbClr val="000000"/>
                </a:solidFill>
                <a:latin typeface="Arial" pitchFamily="34" charset="0"/>
                <a:cs typeface="Arial" pitchFamily="34" charset="0"/>
              </a:rPr>
              <a:t>Кальций участвует во всех жизненных процессах организма. Нормальная свертываемость крови, происходит только в присутствии солей кальция. Кальций играет важную роль в нервно-мышечной возбудимости тканей. При увеличении в крови концентрации ионов кальция и магния нервно-мышечная возбудимость уменьшается, а при увеличении концентрации ионов натрия и калия - повышается. Кальций играет определенную роль и в нормальной ритмической работе сердца. </a:t>
            </a:r>
            <a:endParaRPr lang="ru-RU" sz="1200" dirty="0">
              <a:latin typeface="Arial" pitchFamily="34" charset="0"/>
              <a:cs typeface="Arial" pitchFamily="34" charset="0"/>
            </a:endParaRPr>
          </a:p>
          <a:p>
            <a:pPr eaLnBrk="0" hangingPunct="0">
              <a:defRPr/>
            </a:pPr>
            <a:r>
              <a:rPr lang="ru-RU" sz="1200" dirty="0">
                <a:solidFill>
                  <a:srgbClr val="000000"/>
                </a:solidFill>
                <a:latin typeface="Arial" pitchFamily="34" charset="0"/>
                <a:cs typeface="Arial" pitchFamily="34" charset="0"/>
              </a:rPr>
              <a:t/>
            </a:r>
            <a:br>
              <a:rPr lang="ru-RU" sz="1200" dirty="0">
                <a:solidFill>
                  <a:srgbClr val="000000"/>
                </a:solidFill>
                <a:latin typeface="Arial" pitchFamily="34" charset="0"/>
                <a:cs typeface="Arial" pitchFamily="34" charset="0"/>
              </a:rPr>
            </a:br>
            <a:r>
              <a:rPr lang="ru-RU" sz="1200" dirty="0">
                <a:solidFill>
                  <a:srgbClr val="000000"/>
                </a:solidFill>
                <a:latin typeface="Arial" pitchFamily="34" charset="0"/>
                <a:cs typeface="Arial" pitchFamily="34" charset="0"/>
              </a:rPr>
              <a:t>При избытке кальция наблюдаются: хронический гипертрофический артрит, кистозная и фиброзная остеодистрофия, </a:t>
            </a:r>
            <a:r>
              <a:rPr lang="ru-RU" sz="1200" dirty="0" err="1">
                <a:solidFill>
                  <a:srgbClr val="000000"/>
                </a:solidFill>
                <a:latin typeface="Arial" pitchFamily="34" charset="0"/>
                <a:cs typeface="Arial" pitchFamily="34" charset="0"/>
              </a:rPr>
              <a:t>остеофиброз</a:t>
            </a:r>
            <a:r>
              <a:rPr lang="ru-RU" sz="1200" dirty="0">
                <a:solidFill>
                  <a:srgbClr val="000000"/>
                </a:solidFill>
                <a:latin typeface="Arial" pitchFamily="34" charset="0"/>
                <a:cs typeface="Arial" pitchFamily="34" charset="0"/>
              </a:rPr>
              <a:t>, мышечная слабость, затруднение координации движений, деформация костей позвоночника и ног, самопроизвольные переломы, переваливающаяся походка, хромота, тошнота, рвота, боли в брюшной полости, дизурия, хронический </a:t>
            </a:r>
            <a:r>
              <a:rPr lang="ru-RU" sz="1200" dirty="0" err="1">
                <a:solidFill>
                  <a:srgbClr val="000000"/>
                </a:solidFill>
                <a:latin typeface="Arial" pitchFamily="34" charset="0"/>
                <a:cs typeface="Arial" pitchFamily="34" charset="0"/>
              </a:rPr>
              <a:t>гломерулонефрит</a:t>
            </a:r>
            <a:r>
              <a:rPr lang="ru-RU" sz="1200" dirty="0">
                <a:solidFill>
                  <a:srgbClr val="000000"/>
                </a:solidFill>
                <a:latin typeface="Arial" pitchFamily="34" charset="0"/>
                <a:cs typeface="Arial" pitchFamily="34" charset="0"/>
              </a:rPr>
              <a:t>, полиурия, частые мочеиспускания, </a:t>
            </a:r>
            <a:r>
              <a:rPr lang="ru-RU" sz="1200" dirty="0" err="1">
                <a:solidFill>
                  <a:srgbClr val="000000"/>
                </a:solidFill>
                <a:latin typeface="Arial" pitchFamily="34" charset="0"/>
                <a:cs typeface="Arial" pitchFamily="34" charset="0"/>
              </a:rPr>
              <a:t>никтурия</a:t>
            </a:r>
            <a:r>
              <a:rPr lang="ru-RU" sz="1200" dirty="0">
                <a:solidFill>
                  <a:srgbClr val="000000"/>
                </a:solidFill>
                <a:latin typeface="Arial" pitchFamily="34" charset="0"/>
                <a:cs typeface="Arial" pitchFamily="34" charset="0"/>
              </a:rPr>
              <a:t>, анурия. При избытке кальция наблюдаются сильные сердечные сокращения и остановка сердца в систоле.</a:t>
            </a:r>
            <a:endParaRPr lang="ru-RU" sz="1200" dirty="0">
              <a:latin typeface="Arial" pitchFamily="34" charset="0"/>
              <a:cs typeface="Arial" pitchFamily="34" charset="0"/>
            </a:endParaRPr>
          </a:p>
          <a:p>
            <a:pPr eaLnBrk="0" hangingPunct="0">
              <a:defRPr/>
            </a:pPr>
            <a:r>
              <a:rPr lang="ru-RU" sz="1200" dirty="0">
                <a:solidFill>
                  <a:srgbClr val="000000"/>
                </a:solidFill>
                <a:latin typeface="Arial" pitchFamily="34" charset="0"/>
                <a:cs typeface="Arial" pitchFamily="34" charset="0"/>
              </a:rPr>
              <a:t> </a:t>
            </a:r>
            <a:br>
              <a:rPr lang="ru-RU" sz="1200" dirty="0">
                <a:solidFill>
                  <a:srgbClr val="000000"/>
                </a:solidFill>
                <a:latin typeface="Arial" pitchFamily="34" charset="0"/>
                <a:cs typeface="Arial" pitchFamily="34" charset="0"/>
              </a:rPr>
            </a:br>
            <a:r>
              <a:rPr lang="ru-RU" sz="1200" dirty="0">
                <a:solidFill>
                  <a:srgbClr val="000000"/>
                </a:solidFill>
                <a:latin typeface="Arial" pitchFamily="34" charset="0"/>
                <a:cs typeface="Arial" pitchFamily="34" charset="0"/>
              </a:rPr>
              <a:t>При недостатке кальция наблюдаются: тахикардия, аритмия, </a:t>
            </a:r>
            <a:r>
              <a:rPr lang="ru-RU" sz="1200" dirty="0" err="1">
                <a:solidFill>
                  <a:srgbClr val="000000"/>
                </a:solidFill>
                <a:latin typeface="Arial" pitchFamily="34" charset="0"/>
                <a:cs typeface="Arial" pitchFamily="34" charset="0"/>
              </a:rPr>
              <a:t>побеление</a:t>
            </a:r>
            <a:r>
              <a:rPr lang="ru-RU" sz="1200" dirty="0">
                <a:solidFill>
                  <a:srgbClr val="000000"/>
                </a:solidFill>
                <a:latin typeface="Arial" pitchFamily="34" charset="0"/>
                <a:cs typeface="Arial" pitchFamily="34" charset="0"/>
              </a:rPr>
              <a:t> пальцев рук и ног, боли в мышцах, рвота, запоры, почечная колика, печеночная колика, повышенная раздражительность, дезориентация, галлюцинации, спутанность сознания, потеря памяти, тупость. </a:t>
            </a:r>
            <a:r>
              <a:rPr lang="ru-RU" sz="1200" i="1" dirty="0">
                <a:solidFill>
                  <a:srgbClr val="000000"/>
                </a:solidFill>
                <a:latin typeface="Arial" pitchFamily="34" charset="0"/>
                <a:cs typeface="Arial" pitchFamily="34" charset="0"/>
              </a:rPr>
              <a:t>Волосы</a:t>
            </a:r>
            <a:r>
              <a:rPr lang="ru-RU" sz="1200" dirty="0">
                <a:solidFill>
                  <a:srgbClr val="000000"/>
                </a:solidFill>
                <a:latin typeface="Arial" pitchFamily="34" charset="0"/>
                <a:cs typeface="Arial" pitchFamily="34" charset="0"/>
              </a:rPr>
              <a:t> - делаются грубыми и выпадают; ногти - становятся ломкими; кожа - утолщается и грубеет; зубы - дефекты в дентине, на эмали зубов появляются ямки, желобки; хрусталик - теряет прозрачность. Кроме недостатка кальция, недостаток витамина D, особенно у детей, ведет к развитию характерных рахитических изменений.</a:t>
            </a:r>
            <a:endParaRPr lang="ru-RU" sz="1200" dirty="0">
              <a:latin typeface="Arial" pitchFamily="34" charset="0"/>
              <a:cs typeface="Arial" pitchFamily="34" charset="0"/>
            </a:endParaRPr>
          </a:p>
          <a:p>
            <a:pPr eaLnBrk="0" hangingPunct="0">
              <a:defRPr/>
            </a:pPr>
            <a:r>
              <a:rPr lang="ru-RU" sz="1200" dirty="0">
                <a:solidFill>
                  <a:srgbClr val="000000"/>
                </a:solidFill>
                <a:latin typeface="Arial" pitchFamily="34" charset="0"/>
                <a:cs typeface="Arial" pitchFamily="34" charset="0"/>
              </a:rPr>
              <a:t> </a:t>
            </a:r>
            <a:br>
              <a:rPr lang="ru-RU" sz="1200" dirty="0">
                <a:solidFill>
                  <a:srgbClr val="000000"/>
                </a:solidFill>
                <a:latin typeface="Arial" pitchFamily="34" charset="0"/>
                <a:cs typeface="Arial" pitchFamily="34" charset="0"/>
              </a:rPr>
            </a:br>
            <a:r>
              <a:rPr lang="ru-RU" sz="1200" dirty="0">
                <a:solidFill>
                  <a:srgbClr val="000000"/>
                </a:solidFill>
                <a:latin typeface="Arial" pitchFamily="34" charset="0"/>
                <a:cs typeface="Arial" pitchFamily="34" charset="0"/>
              </a:rPr>
              <a:t>Избыток кальция может приводить к дефициту цинка и фосфора, в то же время препятствует накоплению свинца в костной ткани. </a:t>
            </a:r>
            <a:endParaRPr lang="ru-RU" sz="1200" dirty="0">
              <a:latin typeface="Arial" pitchFamily="34" charset="0"/>
              <a:cs typeface="Arial" pitchFamily="34" charset="0"/>
            </a:endParaRPr>
          </a:p>
          <a:p>
            <a:pPr eaLnBrk="0" hangingPunct="0">
              <a:defRPr/>
            </a:pPr>
            <a:r>
              <a:rPr lang="ru-RU" sz="1200" dirty="0">
                <a:solidFill>
                  <a:srgbClr val="000000"/>
                </a:solidFill>
                <a:latin typeface="Arial" pitchFamily="34" charset="0"/>
                <a:cs typeface="Arial" pitchFamily="34" charset="0"/>
              </a:rPr>
              <a:t> </a:t>
            </a:r>
            <a:endParaRPr lang="ru-RU" sz="1200" dirty="0">
              <a:latin typeface="Arial" pitchFamily="34" charset="0"/>
              <a:cs typeface="Arial" pitchFamily="34" charset="0"/>
            </a:endParaRPr>
          </a:p>
          <a:p>
            <a:pPr eaLnBrk="0" hangingPunct="0">
              <a:defRPr/>
            </a:pPr>
            <a:r>
              <a:rPr lang="ru-RU" sz="950" dirty="0">
                <a:solidFill>
                  <a:srgbClr val="000000"/>
                </a:solidFill>
                <a:latin typeface="Arial" pitchFamily="34" charset="0"/>
                <a:cs typeface="Arial" pitchFamily="34" charset="0"/>
              </a:rPr>
              <a:t> </a:t>
            </a:r>
            <a:endParaRPr lang="ru-RU" sz="950" dirty="0">
              <a:latin typeface="Arial" pitchFamily="34" charset="0"/>
              <a:cs typeface="Arial" pitchFamily="34" charset="0"/>
            </a:endParaRPr>
          </a:p>
        </p:txBody>
      </p:sp>
      <p:pic>
        <p:nvPicPr>
          <p:cNvPr id="15362" name="Picture 2" descr="C:\Users\Jenya\Desktop\kaltsiy.gif"/>
          <p:cNvPicPr>
            <a:picLocks noChangeAspect="1" noChangeArrowheads="1"/>
          </p:cNvPicPr>
          <p:nvPr/>
        </p:nvPicPr>
        <p:blipFill>
          <a:blip r:embed="rId2"/>
          <a:srcRect/>
          <a:stretch>
            <a:fillRect/>
          </a:stretch>
        </p:blipFill>
        <p:spPr bwMode="auto">
          <a:xfrm>
            <a:off x="357157" y="214288"/>
            <a:ext cx="1174500" cy="1620000"/>
          </a:xfrm>
          <a:prstGeom prst="rect">
            <a:avLst/>
          </a:prstGeom>
          <a:solidFill>
            <a:srgbClr val="FFFFFF">
              <a:shade val="85000"/>
            </a:srgbClr>
          </a:solidFill>
          <a:ln w="57150" cap="sq">
            <a:solidFill>
              <a:schemeClr val="bg1"/>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C3E1B1E7-297F-4B25-8BA0-4252F9CA7761}" type="slidenum">
              <a:rPr lang="ru-RU"/>
              <a:pPr>
                <a:defRPr/>
              </a:pPr>
              <a:t>26</a:t>
            </a:fld>
            <a:endParaRPr lang="ru-RU"/>
          </a:p>
        </p:txBody>
      </p:sp>
      <p:sp>
        <p:nvSpPr>
          <p:cNvPr id="3" name="Содержимое 2"/>
          <p:cNvSpPr>
            <a:spLocks noGrp="1"/>
          </p:cNvSpPr>
          <p:nvPr>
            <p:ph idx="1"/>
          </p:nvPr>
        </p:nvSpPr>
        <p:spPr>
          <a:xfrm>
            <a:off x="-142875" y="2857500"/>
            <a:ext cx="8858250" cy="4625975"/>
          </a:xfrm>
        </p:spPr>
        <p:txBody>
          <a:bodyPr rtlCol="0">
            <a:normAutofit fontScale="77500" lnSpcReduction="20000"/>
          </a:bodyPr>
          <a:lstStyle/>
          <a:p>
            <a:pPr eaLnBrk="0" hangingPunct="0">
              <a:spcBef>
                <a:spcPct val="0"/>
              </a:spcBef>
              <a:buFont typeface="Arial" pitchFamily="34" charset="0"/>
              <a:buNone/>
              <a:defRPr/>
            </a:pPr>
            <a:r>
              <a:rPr lang="en-US" b="1" dirty="0" smtClean="0">
                <a:solidFill>
                  <a:srgbClr val="FF0000"/>
                </a:solidFill>
                <a:latin typeface="Arial" pitchFamily="34" charset="0"/>
                <a:cs typeface="Arial" pitchFamily="34" charset="0"/>
              </a:rPr>
              <a:t>      </a:t>
            </a:r>
            <a:r>
              <a:rPr lang="ru-RU" sz="2300" b="1" dirty="0" smtClean="0">
                <a:solidFill>
                  <a:srgbClr val="FF0000"/>
                </a:solidFill>
                <a:latin typeface="Arial" pitchFamily="34" charset="0"/>
                <a:cs typeface="Arial" pitchFamily="34" charset="0"/>
              </a:rPr>
              <a:t>Магний (</a:t>
            </a:r>
            <a:r>
              <a:rPr lang="ru-RU" sz="2300" b="1" dirty="0" err="1" smtClean="0">
                <a:solidFill>
                  <a:srgbClr val="FF0000"/>
                </a:solidFill>
                <a:latin typeface="Arial" pitchFamily="34" charset="0"/>
                <a:cs typeface="Arial" pitchFamily="34" charset="0"/>
              </a:rPr>
              <a:t>Mg</a:t>
            </a:r>
            <a:r>
              <a:rPr lang="ru-RU" sz="2300" b="1" dirty="0" smtClean="0">
                <a:solidFill>
                  <a:srgbClr val="FF0000"/>
                </a:solidFill>
                <a:latin typeface="Arial" pitchFamily="34" charset="0"/>
                <a:cs typeface="Arial" pitchFamily="34" charset="0"/>
              </a:rPr>
              <a:t>)</a:t>
            </a:r>
            <a:r>
              <a:rPr lang="ru-RU" sz="2300" dirty="0" smtClean="0">
                <a:solidFill>
                  <a:srgbClr val="000000"/>
                </a:solidFill>
                <a:latin typeface="Arial" pitchFamily="34" charset="0"/>
                <a:cs typeface="Arial" pitchFamily="34" charset="0"/>
              </a:rPr>
              <a:t> - общее содержание магния в организме человека составляет примерно 21 г. Главное "депо" магния находится в костях и мышцах: в костях фосфорнокислого магния содержится 1,5%, в эмали зубов - 0,75% (в кариозных зубах - 0,83-1,88%). </a:t>
            </a:r>
            <a:r>
              <a:rPr lang="ru-RU" sz="2300" b="1" dirty="0" smtClean="0">
                <a:solidFill>
                  <a:srgbClr val="000000"/>
                </a:solidFill>
                <a:latin typeface="Arial" pitchFamily="34" charset="0"/>
                <a:cs typeface="Arial" pitchFamily="34" charset="0"/>
              </a:rPr>
              <a:t>Ежедневная потребность в магнии - 0,250-0,350 г.</a:t>
            </a:r>
            <a:r>
              <a:rPr lang="ru-RU" sz="2300" dirty="0" smtClean="0">
                <a:solidFill>
                  <a:srgbClr val="000000"/>
                </a:solidFill>
                <a:latin typeface="Arial" pitchFamily="34" charset="0"/>
                <a:cs typeface="Arial" pitchFamily="34" charset="0"/>
              </a:rPr>
              <a:t> Магний является необходимой составной частью всех клеток и тканей, участвуя в месте с ионами других элементов в сохранении ионного равновесия жидких сред организма; входит в состав ферментов, связанных с обменом фосфора и углеводов; активирует фосфатазу плазмы и костей и участвует в процессе нервно-мышечной возбудимости. Магний поступает в организм с пищей, водой и солью. Особенно богата магнием растительная пища - необработанные зерновые, фиги, миндаль, орехи, темно-зеленые овощи, бананы. Избыток магния оказывает в основном слабительных эффект (особенно сульфат магния). При снижении концентрации магния в крови, наблюдаются симптомы возбуждения нервной системы вплоть до судорог. Уменьшение магния в организме приводит к увеличению содержания кальция.</a:t>
            </a:r>
            <a:endParaRPr lang="ru-RU" sz="2300" dirty="0" smtClean="0">
              <a:latin typeface="Arial" pitchFamily="34" charset="0"/>
              <a:cs typeface="Arial" pitchFamily="34" charset="0"/>
            </a:endParaRPr>
          </a:p>
          <a:p>
            <a:pPr eaLnBrk="0" hangingPunct="0">
              <a:spcBef>
                <a:spcPct val="0"/>
              </a:spcBef>
              <a:buFont typeface="Arial" pitchFamily="34" charset="0"/>
              <a:buNone/>
              <a:defRPr/>
            </a:pPr>
            <a:r>
              <a:rPr lang="ru-RU" sz="2300" dirty="0" smtClean="0">
                <a:solidFill>
                  <a:srgbClr val="000000"/>
                </a:solidFill>
                <a:latin typeface="Arial" pitchFamily="34" charset="0"/>
                <a:cs typeface="Arial" pitchFamily="34" charset="0"/>
              </a:rPr>
              <a:t> </a:t>
            </a:r>
            <a:endParaRPr lang="ru-RU" sz="2300" dirty="0" smtClean="0"/>
          </a:p>
          <a:p>
            <a:pPr fontAlgn="auto">
              <a:spcAft>
                <a:spcPts val="0"/>
              </a:spcAft>
              <a:buFont typeface="Arial" pitchFamily="34" charset="0"/>
              <a:buChar char="•"/>
              <a:defRPr/>
            </a:pPr>
            <a:endParaRPr lang="ru-RU" dirty="0"/>
          </a:p>
        </p:txBody>
      </p:sp>
      <p:pic>
        <p:nvPicPr>
          <p:cNvPr id="14338" name="Picture 2" descr="C:\Users\Jenya\Desktop\magniy.gif"/>
          <p:cNvPicPr>
            <a:picLocks noChangeAspect="1" noChangeArrowheads="1"/>
          </p:cNvPicPr>
          <p:nvPr/>
        </p:nvPicPr>
        <p:blipFill>
          <a:blip r:embed="rId2"/>
          <a:srcRect/>
          <a:stretch>
            <a:fillRect/>
          </a:stretch>
        </p:blipFill>
        <p:spPr bwMode="auto">
          <a:xfrm>
            <a:off x="357158" y="285728"/>
            <a:ext cx="1714512" cy="2364844"/>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EE326BB6-5F52-41CE-A6E0-2443ED6F53B9}" type="slidenum">
              <a:rPr lang="ru-RU"/>
              <a:pPr>
                <a:defRPr/>
              </a:pPr>
              <a:t>27</a:t>
            </a:fld>
            <a:endParaRPr lang="ru-RU"/>
          </a:p>
        </p:txBody>
      </p:sp>
      <p:sp>
        <p:nvSpPr>
          <p:cNvPr id="3" name="Содержимое 2"/>
          <p:cNvSpPr>
            <a:spLocks noGrp="1"/>
          </p:cNvSpPr>
          <p:nvPr>
            <p:ph idx="1"/>
          </p:nvPr>
        </p:nvSpPr>
        <p:spPr>
          <a:xfrm>
            <a:off x="-142875" y="3643313"/>
            <a:ext cx="9286875" cy="3214687"/>
          </a:xfrm>
        </p:spPr>
        <p:txBody>
          <a:bodyPr rtlCol="0">
            <a:normAutofit fontScale="40000" lnSpcReduction="20000"/>
          </a:bodyPr>
          <a:lstStyle/>
          <a:p>
            <a:pPr eaLnBrk="0" hangingPunct="0">
              <a:spcBef>
                <a:spcPct val="0"/>
              </a:spcBef>
              <a:buFont typeface="Arial" pitchFamily="34" charset="0"/>
              <a:buNone/>
              <a:defRPr/>
            </a:pPr>
            <a:r>
              <a:rPr lang="en-US" b="1" dirty="0" smtClean="0">
                <a:solidFill>
                  <a:srgbClr val="FF0000"/>
                </a:solidFill>
                <a:latin typeface="Arial" pitchFamily="34" charset="0"/>
                <a:cs typeface="Arial" pitchFamily="34" charset="0"/>
              </a:rPr>
              <a:t>       </a:t>
            </a:r>
            <a:r>
              <a:rPr lang="ru-RU" b="1" dirty="0" smtClean="0">
                <a:solidFill>
                  <a:srgbClr val="FF0000"/>
                </a:solidFill>
                <a:latin typeface="Arial" pitchFamily="34" charset="0"/>
                <a:cs typeface="Arial" pitchFamily="34" charset="0"/>
              </a:rPr>
              <a:t>Кремний (</a:t>
            </a:r>
            <a:r>
              <a:rPr lang="ru-RU" b="1" dirty="0" err="1" smtClean="0">
                <a:solidFill>
                  <a:srgbClr val="FF0000"/>
                </a:solidFill>
                <a:latin typeface="Arial" pitchFamily="34" charset="0"/>
                <a:cs typeface="Arial" pitchFamily="34" charset="0"/>
              </a:rPr>
              <a:t>Si</a:t>
            </a:r>
            <a:r>
              <a:rPr lang="ru-RU" b="1" dirty="0" smtClean="0">
                <a:solidFill>
                  <a:srgbClr val="FF0000"/>
                </a:solidFill>
                <a:latin typeface="Arial" pitchFamily="34" charset="0"/>
                <a:cs typeface="Arial" pitchFamily="34" charset="0"/>
              </a:rPr>
              <a:t>)</a:t>
            </a:r>
            <a:r>
              <a:rPr lang="ru-RU" dirty="0" smtClean="0">
                <a:solidFill>
                  <a:srgbClr val="000000"/>
                </a:solidFill>
                <a:latin typeface="Arial" pitchFamily="34" charset="0"/>
                <a:cs typeface="Arial" pitchFamily="34" charset="0"/>
              </a:rPr>
              <a:t> - после кислорода кремний - самый распространенный элемент на земле. В виде кремнезема кремний содержится во всех растениях. Они его поглощают из почвы и из него строят прочную основу для своих клеток: твердость, эластичность и прочность стеблей растений зависят от содержания в них кремнезема. Кремний в виде кремнезема содержится в организме морских животных, пресноводных рыб, птиц и млекопитающих. Кремний содержится постоянно в курином яйце. Общее содержание кремнезема в теле человека - около 0,001%, среднее содержание SiO2 в крови человека составляет от 5,9 до 10,6 мг в 1 мл. </a:t>
            </a:r>
            <a:r>
              <a:rPr lang="ru-RU" b="1" dirty="0" smtClean="0">
                <a:solidFill>
                  <a:srgbClr val="000000"/>
                </a:solidFill>
                <a:latin typeface="Arial" pitchFamily="34" charset="0"/>
                <a:cs typeface="Arial" pitchFamily="34" charset="0"/>
              </a:rPr>
              <a:t>Суточная потребность не выяснена.</a:t>
            </a:r>
            <a:r>
              <a:rPr lang="ru-RU" dirty="0" smtClean="0">
                <a:solidFill>
                  <a:srgbClr val="000000"/>
                </a:solidFill>
                <a:latin typeface="Arial" pitchFamily="34" charset="0"/>
                <a:cs typeface="Arial" pitchFamily="34" charset="0"/>
              </a:rPr>
              <a:t> В организме человека кремний обнаружен во всех органах и тканях: в легких, в волосах, гладких мышцах желудка, в надпочечниках, в фибрине, в цельной крови. Кремнезем необходим для прочности и эластичности эпителиальных и соединительно-тканных образований. Эластичность кожи, сухожилий, стенок сосудов обусловлена в значительной степени содержащимся в них кремнием. Кремнезем играет роль в сохранении кожей нормального тургора, что связано со способностью коллоидов, содержащих кремнезем, к набуханию.</a:t>
            </a:r>
            <a:endParaRPr lang="en-US" dirty="0" smtClean="0">
              <a:solidFill>
                <a:srgbClr val="000000"/>
              </a:solidFill>
              <a:latin typeface="Arial" pitchFamily="34" charset="0"/>
              <a:cs typeface="Arial" pitchFamily="34" charset="0"/>
            </a:endParaRPr>
          </a:p>
          <a:p>
            <a:pPr eaLnBrk="0" hangingPunct="0">
              <a:spcBef>
                <a:spcPct val="0"/>
              </a:spcBef>
              <a:buFont typeface="Arial" pitchFamily="34" charset="0"/>
              <a:buNone/>
              <a:defRPr/>
            </a:pPr>
            <a:r>
              <a:rPr lang="ru-RU" dirty="0" smtClean="0">
                <a:solidFill>
                  <a:srgbClr val="000000"/>
                </a:solidFill>
                <a:latin typeface="Arial" pitchFamily="34" charset="0"/>
                <a:cs typeface="Arial" pitchFamily="34" charset="0"/>
              </a:rPr>
              <a:t> </a:t>
            </a:r>
            <a:br>
              <a:rPr lang="ru-RU" dirty="0" smtClean="0">
                <a:solidFill>
                  <a:srgbClr val="000000"/>
                </a:solidFill>
                <a:latin typeface="Arial" pitchFamily="34" charset="0"/>
                <a:cs typeface="Arial" pitchFamily="34" charset="0"/>
              </a:rPr>
            </a:br>
            <a:r>
              <a:rPr lang="ru-RU" dirty="0" smtClean="0">
                <a:solidFill>
                  <a:srgbClr val="000000"/>
                </a:solidFill>
                <a:latin typeface="Arial" pitchFamily="34" charset="0"/>
                <a:cs typeface="Arial" pitchFamily="34" charset="0"/>
              </a:rPr>
              <a:t>Кремнезем </a:t>
            </a:r>
            <a:r>
              <a:rPr lang="ru-RU" dirty="0" err="1" smtClean="0">
                <a:solidFill>
                  <a:srgbClr val="000000"/>
                </a:solidFill>
                <a:latin typeface="Arial" pitchFamily="34" charset="0"/>
                <a:cs typeface="Arial" pitchFamily="34" charset="0"/>
              </a:rPr>
              <a:t>токсически</a:t>
            </a:r>
            <a:r>
              <a:rPr lang="ru-RU" dirty="0" smtClean="0">
                <a:solidFill>
                  <a:srgbClr val="000000"/>
                </a:solidFill>
                <a:latin typeface="Arial" pitchFamily="34" charset="0"/>
                <a:cs typeface="Arial" pitchFamily="34" charset="0"/>
              </a:rPr>
              <a:t> действует на организм человека только будучи превращен в тончайшую пыль, попадающую в легкие при вдыхании. Недостаток кремния встречается достаточно редко. При его недостатке могут наблюдаться: слабая деятельность лейкоцитов при инфекционном процессе, плохое заживление ран, снижение аппетита, кожный зуд, снижение эластичности тканей, снижение тургора кожи, повышение проницаемости сосудов и как следствие - геморрагические проявления. </a:t>
            </a:r>
            <a:endParaRPr lang="ru-RU" dirty="0" smtClean="0">
              <a:latin typeface="Arial" pitchFamily="34" charset="0"/>
              <a:cs typeface="Arial" pitchFamily="34" charset="0"/>
            </a:endParaRPr>
          </a:p>
          <a:p>
            <a:pPr fontAlgn="auto">
              <a:spcAft>
                <a:spcPts val="0"/>
              </a:spcAft>
              <a:buFont typeface="Arial" pitchFamily="34" charset="0"/>
              <a:buChar char="•"/>
              <a:defRPr/>
            </a:pPr>
            <a:endParaRPr lang="ru-RU" dirty="0"/>
          </a:p>
        </p:txBody>
      </p:sp>
      <p:pic>
        <p:nvPicPr>
          <p:cNvPr id="13314" name="Picture 2" descr="C:\Users\Jenya\Desktop\images.jpg"/>
          <p:cNvPicPr>
            <a:picLocks noChangeAspect="1" noChangeArrowheads="1"/>
          </p:cNvPicPr>
          <p:nvPr/>
        </p:nvPicPr>
        <p:blipFill>
          <a:blip r:embed="rId2"/>
          <a:srcRect/>
          <a:stretch>
            <a:fillRect/>
          </a:stretch>
        </p:blipFill>
        <p:spPr bwMode="auto">
          <a:xfrm>
            <a:off x="285720" y="500042"/>
            <a:ext cx="2214578" cy="246064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2"/>
          </p:nvPr>
        </p:nvSpPr>
        <p:spPr/>
        <p:txBody>
          <a:bodyPr/>
          <a:lstStyle/>
          <a:p>
            <a:pPr>
              <a:defRPr/>
            </a:pPr>
            <a:fld id="{EDA8626F-0FD0-42A9-8B47-AA2674D5473C}" type="slidenum">
              <a:rPr lang="ru-RU"/>
              <a:pPr>
                <a:defRPr/>
              </a:pPr>
              <a:t>28</a:t>
            </a:fld>
            <a:endParaRPr lang="ru-RU"/>
          </a:p>
        </p:txBody>
      </p:sp>
      <p:pic>
        <p:nvPicPr>
          <p:cNvPr id="2057" name="Рисунок 1" descr="http://fictionbook.ru/static/bookimages/01/63/75/01637585.bin.dir/h/i_009.png"/>
          <p:cNvPicPr>
            <a:picLocks noChangeAspect="1" noChangeArrowheads="1"/>
          </p:cNvPicPr>
          <p:nvPr/>
        </p:nvPicPr>
        <p:blipFill>
          <a:blip r:embed="rId2"/>
          <a:srcRect/>
          <a:stretch>
            <a:fillRect/>
          </a:stretch>
        </p:blipFill>
        <p:spPr bwMode="auto">
          <a:xfrm>
            <a:off x="4500563" y="500063"/>
            <a:ext cx="3914775" cy="3743325"/>
          </a:xfrm>
          <a:prstGeom prst="rect">
            <a:avLst/>
          </a:prstGeom>
          <a:ln>
            <a:noFill/>
          </a:ln>
          <a:effectLst>
            <a:outerShdw blurRad="292100" dist="139700" dir="2700000" algn="tl" rotWithShape="0">
              <a:srgbClr val="333333">
                <a:alpha val="65000"/>
              </a:srgbClr>
            </a:outerShdw>
          </a:effectLst>
        </p:spPr>
      </p:pic>
      <p:pic>
        <p:nvPicPr>
          <p:cNvPr id="2056" name="Рисунок 2" descr="http://fictionbook.ru/static/bookimages/01/63/75/01637585.bin.dir/h/i_010.png"/>
          <p:cNvPicPr>
            <a:picLocks noChangeAspect="1" noChangeArrowheads="1"/>
          </p:cNvPicPr>
          <p:nvPr/>
        </p:nvPicPr>
        <p:blipFill>
          <a:blip r:embed="rId3"/>
          <a:srcRect/>
          <a:stretch>
            <a:fillRect/>
          </a:stretch>
        </p:blipFill>
        <p:spPr bwMode="auto">
          <a:xfrm>
            <a:off x="428625" y="500063"/>
            <a:ext cx="3786188" cy="6145212"/>
          </a:xfrm>
          <a:prstGeom prst="rect">
            <a:avLst/>
          </a:prstGeom>
          <a:ln>
            <a:noFill/>
          </a:ln>
          <a:effectLst>
            <a:outerShdw blurRad="292100" dist="139700" dir="2700000" algn="tl" rotWithShape="0">
              <a:srgbClr val="333333">
                <a:alpha val="65000"/>
              </a:srgbClr>
            </a:outerShdw>
          </a:effectLst>
        </p:spPr>
      </p:pic>
      <p:sp>
        <p:nvSpPr>
          <p:cNvPr id="2058" name="Rectangle 10"/>
          <p:cNvSpPr>
            <a:spLocks noChangeArrowheads="1"/>
          </p:cNvSpPr>
          <p:nvPr/>
        </p:nvSpPr>
        <p:spPr bwMode="auto">
          <a:xfrm>
            <a:off x="-214346" y="0"/>
            <a:ext cx="9121151" cy="738664"/>
          </a:xfrm>
          <a:prstGeom prst="rect">
            <a:avLst/>
          </a:prstGeom>
          <a:noFill/>
          <a:ln w="9525">
            <a:noFill/>
            <a:miter lim="800000"/>
            <a:headEnd/>
            <a:tailEnd/>
          </a:ln>
          <a:effectLst/>
        </p:spPr>
        <p:txBody>
          <a:bodyPr wrap="none" anchor="ct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Calibri" pitchFamily="34" charset="0"/>
                <a:ea typeface="Times New Roman" pitchFamily="18" charset="0"/>
                <a:cs typeface="Times New Roman" pitchFamily="18" charset="0"/>
              </a:rPr>
              <a:t>Содержание микро– и макроэлементов в продуктах питания</a:t>
            </a:r>
            <a:endParaRPr lang="ru-RU"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pPr eaLnBrk="0" hangingPunct="0">
              <a:defRPr/>
            </a:pP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p:txBody>
      </p:sp>
      <p:sp>
        <p:nvSpPr>
          <p:cNvPr id="43012" name="Rectangle 11"/>
          <p:cNvSpPr>
            <a:spLocks noChangeArrowheads="1"/>
          </p:cNvSpPr>
          <p:nvPr/>
        </p:nvSpPr>
        <p:spPr bwMode="auto">
          <a:xfrm>
            <a:off x="0" y="4200525"/>
            <a:ext cx="9144000" cy="0"/>
          </a:xfrm>
          <a:prstGeom prst="rect">
            <a:avLst/>
          </a:prstGeom>
          <a:noFill/>
          <a:ln w="9525">
            <a:noFill/>
            <a:miter lim="800000"/>
            <a:headEnd/>
            <a:tailEnd/>
          </a:ln>
        </p:spPr>
        <p:txBody>
          <a:bodyPr wrap="none" anchor="ctr">
            <a:spAutoFit/>
          </a:bodyPr>
          <a:lstStyle/>
          <a:p>
            <a:endParaRPr lang="ru-RU">
              <a:cs typeface="Arial" charset="0"/>
            </a:endParaRPr>
          </a:p>
        </p:txBody>
      </p:sp>
      <p:sp>
        <p:nvSpPr>
          <p:cNvPr id="43013" name="Rectangle 12"/>
          <p:cNvSpPr>
            <a:spLocks noChangeArrowheads="1"/>
          </p:cNvSpPr>
          <p:nvPr/>
        </p:nvSpPr>
        <p:spPr bwMode="auto">
          <a:xfrm>
            <a:off x="0" y="10553700"/>
            <a:ext cx="9144000" cy="0"/>
          </a:xfrm>
          <a:prstGeom prst="rect">
            <a:avLst/>
          </a:prstGeom>
          <a:noFill/>
          <a:ln w="9525">
            <a:noFill/>
            <a:miter lim="800000"/>
            <a:headEnd/>
            <a:tailEnd/>
          </a:ln>
        </p:spPr>
        <p:txBody>
          <a:bodyPr wrap="none" anchor="ctr">
            <a:spAutoFit/>
          </a:bodyPr>
          <a:lstStyle/>
          <a:p>
            <a:endParaRPr lang="ru-RU">
              <a:cs typeface="Arial" charset="0"/>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5"/>
          <p:cNvSpPr>
            <a:spLocks noGrp="1"/>
          </p:cNvSpPr>
          <p:nvPr>
            <p:ph type="sldNum" sz="quarter" idx="12"/>
          </p:nvPr>
        </p:nvSpPr>
        <p:spPr/>
        <p:txBody>
          <a:bodyPr/>
          <a:lstStyle/>
          <a:p>
            <a:pPr>
              <a:defRPr/>
            </a:pPr>
            <a:fld id="{2A9C656A-5F82-4750-8AC8-FA92A3F7F38A}" type="slidenum">
              <a:rPr lang="ru-RU"/>
              <a:pPr>
                <a:defRPr/>
              </a:pPr>
              <a:t>29</a:t>
            </a:fld>
            <a:endParaRPr lang="ru-RU"/>
          </a:p>
        </p:txBody>
      </p:sp>
      <p:pic>
        <p:nvPicPr>
          <p:cNvPr id="28675" name="Рисунок 3" descr="http://fictionbook.ru/static/bookimages/01/63/75/01637585.bin.dir/h/i_011.png"/>
          <p:cNvPicPr>
            <a:picLocks noChangeAspect="1" noChangeArrowheads="1"/>
          </p:cNvPicPr>
          <p:nvPr/>
        </p:nvPicPr>
        <p:blipFill>
          <a:blip r:embed="rId2"/>
          <a:srcRect/>
          <a:stretch>
            <a:fillRect/>
          </a:stretch>
        </p:blipFill>
        <p:spPr bwMode="auto">
          <a:xfrm>
            <a:off x="4500563" y="357188"/>
            <a:ext cx="3914775" cy="6315075"/>
          </a:xfrm>
          <a:prstGeom prst="rect">
            <a:avLst/>
          </a:prstGeom>
          <a:ln>
            <a:noFill/>
          </a:ln>
          <a:effectLst>
            <a:outerShdw blurRad="292100" dist="139700" dir="2700000" algn="tl" rotWithShape="0">
              <a:srgbClr val="333333">
                <a:alpha val="65000"/>
              </a:srgbClr>
            </a:outerShdw>
          </a:effectLst>
        </p:spPr>
      </p:pic>
      <p:pic>
        <p:nvPicPr>
          <p:cNvPr id="28674" name="Рисунок 4" descr="http://fictionbook.ru/static/bookimages/01/63/75/01637585.bin.dir/h/i_012.png"/>
          <p:cNvPicPr>
            <a:picLocks noChangeAspect="1" noChangeArrowheads="1"/>
          </p:cNvPicPr>
          <p:nvPr/>
        </p:nvPicPr>
        <p:blipFill>
          <a:blip r:embed="rId3"/>
          <a:srcRect/>
          <a:stretch>
            <a:fillRect/>
          </a:stretch>
        </p:blipFill>
        <p:spPr bwMode="auto">
          <a:xfrm>
            <a:off x="285750" y="357188"/>
            <a:ext cx="3914775" cy="6324600"/>
          </a:xfrm>
          <a:prstGeom prst="rect">
            <a:avLst/>
          </a:prstGeom>
          <a:ln>
            <a:noFill/>
          </a:ln>
          <a:effectLst>
            <a:outerShdw blurRad="292100" dist="139700" dir="2700000" algn="tl" rotWithShape="0">
              <a:srgbClr val="333333">
                <a:alpha val="65000"/>
              </a:srgbClr>
            </a:outerShdw>
          </a:effectLst>
        </p:spPr>
      </p:pic>
      <p:sp>
        <p:nvSpPr>
          <p:cNvPr id="4403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44036" name="Rectangle 5"/>
          <p:cNvSpPr>
            <a:spLocks noChangeArrowheads="1"/>
          </p:cNvSpPr>
          <p:nvPr/>
        </p:nvSpPr>
        <p:spPr bwMode="auto">
          <a:xfrm>
            <a:off x="0" y="6772275"/>
            <a:ext cx="9144000" cy="0"/>
          </a:xfrm>
          <a:prstGeom prst="rect">
            <a:avLst/>
          </a:prstGeom>
          <a:noFill/>
          <a:ln w="9525">
            <a:noFill/>
            <a:miter lim="800000"/>
            <a:headEnd/>
            <a:tailEnd/>
          </a:ln>
        </p:spPr>
        <p:txBody>
          <a:bodyPr wrap="none" anchor="ctr">
            <a:spAutoFit/>
          </a:bodyPr>
          <a:lstStyle/>
          <a:p>
            <a:endParaRPr lang="ru-RU">
              <a:cs typeface="Arial" charset="0"/>
            </a:endParaRPr>
          </a:p>
        </p:txBody>
      </p:sp>
      <p:sp>
        <p:nvSpPr>
          <p:cNvPr id="44037" name="Rectangle 6"/>
          <p:cNvSpPr>
            <a:spLocks noChangeArrowheads="1"/>
          </p:cNvSpPr>
          <p:nvPr/>
        </p:nvSpPr>
        <p:spPr bwMode="auto">
          <a:xfrm>
            <a:off x="0" y="13096875"/>
            <a:ext cx="9144000" cy="0"/>
          </a:xfrm>
          <a:prstGeom prst="rect">
            <a:avLst/>
          </a:prstGeom>
          <a:noFill/>
          <a:ln w="9525">
            <a:noFill/>
            <a:miter lim="800000"/>
            <a:headEnd/>
            <a:tailEnd/>
          </a:ln>
        </p:spPr>
        <p:txBody>
          <a:bodyPr wrap="none" anchor="ctr">
            <a:spAutoFit/>
          </a:bodyPr>
          <a:lstStyle/>
          <a:p>
            <a:endParaRPr lang="ru-RU">
              <a:cs typeface="Arial" charset="0"/>
            </a:endParaRPr>
          </a:p>
        </p:txBody>
      </p:sp>
      <p:sp>
        <p:nvSpPr>
          <p:cNvPr id="44038" name="Rectangle 7"/>
          <p:cNvSpPr>
            <a:spLocks noChangeArrowheads="1"/>
          </p:cNvSpPr>
          <p:nvPr/>
        </p:nvSpPr>
        <p:spPr bwMode="auto">
          <a:xfrm>
            <a:off x="0" y="14306550"/>
            <a:ext cx="9144000" cy="0"/>
          </a:xfrm>
          <a:prstGeom prst="rect">
            <a:avLst/>
          </a:prstGeom>
          <a:noFill/>
          <a:ln w="9525">
            <a:noFill/>
            <a:miter lim="800000"/>
            <a:headEnd/>
            <a:tailEnd/>
          </a:ln>
        </p:spPr>
        <p:txBody>
          <a:bodyPr wrap="none" anchor="ctr">
            <a:spAutoFit/>
          </a:bodyPr>
          <a:lstStyle/>
          <a:p>
            <a:endParaRPr lang="ru-RU">
              <a:cs typeface="Arial" charset="0"/>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5"/>
          <p:cNvSpPr>
            <a:spLocks noGrp="1"/>
          </p:cNvSpPr>
          <p:nvPr>
            <p:ph type="sldNum" sz="quarter" idx="12"/>
          </p:nvPr>
        </p:nvSpPr>
        <p:spPr/>
        <p:txBody>
          <a:bodyPr/>
          <a:lstStyle/>
          <a:p>
            <a:pPr>
              <a:defRPr/>
            </a:pPr>
            <a:fld id="{56CEC1DE-A406-4657-A43D-5B06B3BA0C81}" type="slidenum">
              <a:rPr lang="ru-RU"/>
              <a:pPr>
                <a:defRPr/>
              </a:pPr>
              <a:t>3</a:t>
            </a:fld>
            <a:endParaRPr lang="ru-RU"/>
          </a:p>
        </p:txBody>
      </p:sp>
      <p:sp>
        <p:nvSpPr>
          <p:cNvPr id="2" name="Прямоугольник 1"/>
          <p:cNvSpPr/>
          <p:nvPr/>
        </p:nvSpPr>
        <p:spPr>
          <a:xfrm>
            <a:off x="1636935" y="214290"/>
            <a:ext cx="6541792" cy="769441"/>
          </a:xfrm>
          <a:prstGeom prst="rect">
            <a:avLst/>
          </a:prstGeom>
          <a:noFill/>
        </p:spPr>
        <p:txBody>
          <a:bodyPr wrap="none">
            <a:spAutoFit/>
          </a:bodyPr>
          <a:lstStyle/>
          <a:p>
            <a:pPr algn="ctr" fontAlgn="auto">
              <a:spcBef>
                <a:spcPts val="0"/>
              </a:spcBef>
              <a:spcAft>
                <a:spcPts val="0"/>
              </a:spcAft>
              <a:defRPr/>
            </a:pPr>
            <a:r>
              <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Этапы обмена веществ</a:t>
            </a:r>
            <a:endPar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
        <p:nvSpPr>
          <p:cNvPr id="3" name="Скругленный прямоугольник 2"/>
          <p:cNvSpPr/>
          <p:nvPr/>
        </p:nvSpPr>
        <p:spPr>
          <a:xfrm>
            <a:off x="357158" y="1142984"/>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Первый этап</a:t>
            </a:r>
            <a:endParaRPr lang="ru-RU" sz="2400" dirty="0">
              <a:latin typeface="Constantia" pitchFamily="18" charset="0"/>
            </a:endParaRPr>
          </a:p>
        </p:txBody>
      </p:sp>
      <p:sp>
        <p:nvSpPr>
          <p:cNvPr id="4" name="Скругленный прямоугольник 3"/>
          <p:cNvSpPr/>
          <p:nvPr/>
        </p:nvSpPr>
        <p:spPr>
          <a:xfrm>
            <a:off x="285720" y="3071810"/>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Второй этап</a:t>
            </a:r>
            <a:endParaRPr lang="ru-RU" sz="2400" dirty="0">
              <a:latin typeface="Constantia" pitchFamily="18" charset="0"/>
            </a:endParaRPr>
          </a:p>
        </p:txBody>
      </p:sp>
      <p:sp>
        <p:nvSpPr>
          <p:cNvPr id="5" name="Скругленный прямоугольник 4"/>
          <p:cNvSpPr/>
          <p:nvPr/>
        </p:nvSpPr>
        <p:spPr>
          <a:xfrm>
            <a:off x="285720" y="4929198"/>
            <a:ext cx="2643206" cy="642942"/>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Третий этап</a:t>
            </a:r>
            <a:endParaRPr lang="ru-RU" sz="2400" dirty="0">
              <a:latin typeface="Constantia" pitchFamily="18" charset="0"/>
            </a:endParaRPr>
          </a:p>
        </p:txBody>
      </p:sp>
      <p:sp>
        <p:nvSpPr>
          <p:cNvPr id="6" name="Скругленный прямоугольник 5"/>
          <p:cNvSpPr/>
          <p:nvPr/>
        </p:nvSpPr>
        <p:spPr>
          <a:xfrm>
            <a:off x="3143250" y="1143000"/>
            <a:ext cx="5643563" cy="1571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ru-RU" sz="2400" dirty="0">
                <a:latin typeface="Constantia" pitchFamily="18" charset="0"/>
              </a:rPr>
              <a:t>Ферментативное расщепление белков, жиров и углеводов  </a:t>
            </a:r>
            <a:endParaRPr lang="ru-RU" sz="2400" dirty="0">
              <a:latin typeface="Constantia" pitchFamily="18" charset="0"/>
            </a:endParaRPr>
          </a:p>
        </p:txBody>
      </p:sp>
      <p:sp>
        <p:nvSpPr>
          <p:cNvPr id="7" name="Скругленный прямоугольник 6"/>
          <p:cNvSpPr/>
          <p:nvPr/>
        </p:nvSpPr>
        <p:spPr>
          <a:xfrm>
            <a:off x="3143250" y="3071813"/>
            <a:ext cx="5643563" cy="1571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ru-RU" sz="2400" dirty="0">
                <a:latin typeface="Constantia" pitchFamily="18" charset="0"/>
              </a:rPr>
              <a:t>Транспорт питательных веществ кровью к тканям и клеточный метаболизм</a:t>
            </a:r>
            <a:endParaRPr lang="ru-RU" sz="2400" dirty="0">
              <a:latin typeface="Constantia" pitchFamily="18" charset="0"/>
            </a:endParaRPr>
          </a:p>
        </p:txBody>
      </p:sp>
      <p:sp>
        <p:nvSpPr>
          <p:cNvPr id="8" name="Скругленный прямоугольник 7"/>
          <p:cNvSpPr/>
          <p:nvPr/>
        </p:nvSpPr>
        <p:spPr>
          <a:xfrm>
            <a:off x="3143250" y="4929188"/>
            <a:ext cx="5643563" cy="15716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ru-RU" sz="2400" dirty="0">
                <a:latin typeface="Constantia" pitchFamily="18" charset="0"/>
              </a:rPr>
              <a:t>Выведение  конечных продуктов метаболизма в составе мочи, кала, пота, через легкие в виде CO2 и т. д.</a:t>
            </a:r>
          </a:p>
          <a:p>
            <a:pPr algn="ctr" fontAlgn="auto">
              <a:spcBef>
                <a:spcPts val="0"/>
              </a:spcBef>
              <a:spcAft>
                <a:spcPts val="0"/>
              </a:spcAft>
              <a:defRPr/>
            </a:pPr>
            <a:endParaRPr lang="ru-RU"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332ED12C-7617-49CD-9C43-457A5CADFABB}" type="slidenum">
              <a:rPr lang="ru-RU"/>
              <a:pPr>
                <a:defRPr/>
              </a:pPr>
              <a:t>30</a:t>
            </a:fld>
            <a:endParaRPr lang="ru-RU"/>
          </a:p>
        </p:txBody>
      </p:sp>
      <p:sp>
        <p:nvSpPr>
          <p:cNvPr id="29697" name="Rectangle 1"/>
          <p:cNvSpPr>
            <a:spLocks noChangeArrowheads="1"/>
          </p:cNvSpPr>
          <p:nvPr/>
        </p:nvSpPr>
        <p:spPr bwMode="auto">
          <a:xfrm>
            <a:off x="0" y="0"/>
            <a:ext cx="9324034" cy="2215991"/>
          </a:xfrm>
          <a:prstGeom prst="rect">
            <a:avLst/>
          </a:prstGeom>
          <a:noFill/>
          <a:ln w="9525">
            <a:noFill/>
            <a:miter lim="800000"/>
            <a:headEnd/>
            <a:tailEnd/>
          </a:ln>
          <a:effectLst/>
        </p:spPr>
        <p:txBody>
          <a:bodyPr anchor="ct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Изменения в содержании минералов и витаминов во фруктах за период </a:t>
            </a:r>
          </a:p>
          <a:p>
            <a:pPr algn="ctr">
              <a:defRPr/>
            </a:pPr>
            <a:r>
              <a:rPr lang="ru-RU"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с 1963 по 1992 г. (мг на 100 г)</a:t>
            </a:r>
          </a:p>
          <a:p>
            <a:pPr algn="ctr" eaLnBrk="0" hangingPunct="0">
              <a:defRPr/>
            </a:pPr>
            <a:r>
              <a:rPr lang="ru-RU" sz="9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  </a:t>
            </a:r>
            <a:endParaRPr lang="ru-RU" sz="69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pPr algn="ctr" eaLnBrk="0" hangingPunct="0">
              <a:defRPr/>
            </a:pPr>
            <a:r>
              <a:rPr lang="ru-RU" sz="69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  </a:t>
            </a:r>
            <a:endParaRPr lang="ru-RU" sz="355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p:txBody>
      </p:sp>
      <p:pic>
        <p:nvPicPr>
          <p:cNvPr id="29698" name="Picture 2" descr="http://fictionbook.ru/static/bookimages/01/63/75/01637585.bin.dir/h/i_014.png"/>
          <p:cNvPicPr>
            <a:picLocks noChangeAspect="1" noChangeArrowheads="1"/>
          </p:cNvPicPr>
          <p:nvPr/>
        </p:nvPicPr>
        <p:blipFill>
          <a:blip r:embed="rId2"/>
          <a:srcRect/>
          <a:stretch>
            <a:fillRect/>
          </a:stretch>
        </p:blipFill>
        <p:spPr bwMode="auto">
          <a:xfrm>
            <a:off x="357188" y="3714750"/>
            <a:ext cx="3924300" cy="1095375"/>
          </a:xfrm>
          <a:prstGeom prst="rect">
            <a:avLst/>
          </a:prstGeom>
          <a:ln>
            <a:noFill/>
          </a:ln>
          <a:effectLst>
            <a:outerShdw blurRad="292100" dist="139700" dir="2700000" algn="tl" rotWithShape="0">
              <a:srgbClr val="333333">
                <a:alpha val="65000"/>
              </a:srgbClr>
            </a:outerShdw>
          </a:effectLst>
        </p:spPr>
      </p:pic>
      <p:pic>
        <p:nvPicPr>
          <p:cNvPr id="29699" name="Picture 3" descr="http://fictionbook.ru/static/bookimages/01/63/75/01637585.bin.dir/h/i_015.png"/>
          <p:cNvPicPr>
            <a:picLocks noChangeAspect="1" noChangeArrowheads="1"/>
          </p:cNvPicPr>
          <p:nvPr/>
        </p:nvPicPr>
        <p:blipFill>
          <a:blip r:embed="rId3"/>
          <a:srcRect/>
          <a:stretch>
            <a:fillRect/>
          </a:stretch>
        </p:blipFill>
        <p:spPr bwMode="auto">
          <a:xfrm>
            <a:off x="4714875" y="1071563"/>
            <a:ext cx="3924300" cy="5648325"/>
          </a:xfrm>
          <a:prstGeom prst="rect">
            <a:avLst/>
          </a:prstGeom>
          <a:ln>
            <a:noFill/>
          </a:ln>
          <a:effectLst>
            <a:outerShdw blurRad="292100" dist="139700" dir="2700000" algn="tl" rotWithShape="0">
              <a:srgbClr val="333333">
                <a:alpha val="65000"/>
              </a:srgbClr>
            </a:outerShdw>
          </a:effectLst>
        </p:spPr>
      </p:pic>
      <p:pic>
        <p:nvPicPr>
          <p:cNvPr id="8" name="Рисунок 5" descr="http://fictionbook.ru/static/bookimages/01/63/75/01637585.bin.dir/h/i_013.png"/>
          <p:cNvPicPr>
            <a:picLocks noChangeAspect="1" noChangeArrowheads="1"/>
          </p:cNvPicPr>
          <p:nvPr/>
        </p:nvPicPr>
        <p:blipFill>
          <a:blip r:embed="rId4"/>
          <a:srcRect/>
          <a:stretch>
            <a:fillRect/>
          </a:stretch>
        </p:blipFill>
        <p:spPr bwMode="auto">
          <a:xfrm>
            <a:off x="357188" y="1643063"/>
            <a:ext cx="3914775" cy="12096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61CC9FC0-31DB-4576-91B9-568D70F6124F}" type="slidenum">
              <a:rPr lang="ru-RU"/>
              <a:pPr>
                <a:defRPr/>
              </a:pPr>
              <a:t>31</a:t>
            </a:fld>
            <a:endParaRPr lang="ru-RU"/>
          </a:p>
        </p:txBody>
      </p:sp>
      <p:pic>
        <p:nvPicPr>
          <p:cNvPr id="30721" name="Picture 1" descr="http://fictionbook.ru/static/bookimages/01/63/75/01637585.bin.dir/h/i_020.png"/>
          <p:cNvPicPr>
            <a:picLocks noChangeAspect="1" noChangeArrowheads="1"/>
          </p:cNvPicPr>
          <p:nvPr/>
        </p:nvPicPr>
        <p:blipFill>
          <a:blip r:embed="rId2"/>
          <a:srcRect/>
          <a:stretch>
            <a:fillRect/>
          </a:stretch>
        </p:blipFill>
        <p:spPr bwMode="auto">
          <a:xfrm>
            <a:off x="428596" y="142852"/>
            <a:ext cx="6295497" cy="65692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0722" name="Rectangle 2"/>
          <p:cNvSpPr>
            <a:spLocks noChangeArrowheads="1"/>
          </p:cNvSpPr>
          <p:nvPr/>
        </p:nvSpPr>
        <p:spPr bwMode="auto">
          <a:xfrm>
            <a:off x="7215174" y="0"/>
            <a:ext cx="1928826" cy="2862322"/>
          </a:xfrm>
          <a:prstGeom prst="rect">
            <a:avLst/>
          </a:prstGeom>
          <a:ln>
            <a:headEnd/>
            <a:tailEnd/>
          </a:ln>
        </p:spPr>
        <p:style>
          <a:lnRef idx="1">
            <a:schemeClr val="dk1"/>
          </a:lnRef>
          <a:fillRef idx="2">
            <a:schemeClr val="dk1"/>
          </a:fillRef>
          <a:effectRef idx="1">
            <a:schemeClr val="dk1"/>
          </a:effectRef>
          <a:fontRef idx="minor">
            <a:schemeClr val="dk1"/>
          </a:fontRef>
        </p:style>
        <p:txBody>
          <a:bodyPr anchor="ct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Схема </a:t>
            </a:r>
          </a:p>
          <a:p>
            <a:pPr algn="ctr">
              <a:defRPr/>
            </a:pPr>
            <a:r>
              <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Основные пути и механизмы регуляции обмена </a:t>
            </a:r>
          </a:p>
          <a:p>
            <a:pPr algn="ctr">
              <a:defRPr/>
            </a:pPr>
            <a:r>
              <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макро и микроэлементов в организме человека</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Номер слайда 5"/>
          <p:cNvSpPr>
            <a:spLocks noGrp="1"/>
          </p:cNvSpPr>
          <p:nvPr>
            <p:ph type="sldNum" sz="quarter" idx="12"/>
          </p:nvPr>
        </p:nvSpPr>
        <p:spPr/>
        <p:txBody>
          <a:bodyPr/>
          <a:lstStyle/>
          <a:p>
            <a:pPr>
              <a:defRPr/>
            </a:pPr>
            <a:fld id="{78AB977D-E4F5-4816-9B90-B2AEB7F9EF55}" type="slidenum">
              <a:rPr lang="ru-RU"/>
              <a:pPr>
                <a:defRPr/>
              </a:pPr>
              <a:t>4</a:t>
            </a:fld>
            <a:endParaRPr lang="ru-RU"/>
          </a:p>
        </p:txBody>
      </p:sp>
      <p:sp>
        <p:nvSpPr>
          <p:cNvPr id="2" name="Прямоугольник 1"/>
          <p:cNvSpPr/>
          <p:nvPr/>
        </p:nvSpPr>
        <p:spPr>
          <a:xfrm>
            <a:off x="1715130" y="214290"/>
            <a:ext cx="6385402" cy="769441"/>
          </a:xfrm>
          <a:prstGeom prst="rect">
            <a:avLst/>
          </a:prstGeom>
          <a:noFill/>
        </p:spPr>
        <p:txBody>
          <a:bodyPr wrap="none">
            <a:spAutoFit/>
          </a:bodyPr>
          <a:lstStyle/>
          <a:p>
            <a:pPr algn="ctr" fontAlgn="auto">
              <a:spcBef>
                <a:spcPts val="0"/>
              </a:spcBef>
              <a:spcAft>
                <a:spcPts val="0"/>
              </a:spcAft>
              <a:defRPr/>
            </a:pPr>
            <a:r>
              <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Схема обмена веществ</a:t>
            </a:r>
            <a:endPar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
        <p:nvSpPr>
          <p:cNvPr id="3" name="Скругленный прямоугольник 2"/>
          <p:cNvSpPr/>
          <p:nvPr/>
        </p:nvSpPr>
        <p:spPr>
          <a:xfrm>
            <a:off x="3714744" y="1500174"/>
            <a:ext cx="1643074" cy="642942"/>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ru-RU" dirty="0">
                <a:latin typeface="Constantia" pitchFamily="18" charset="0"/>
              </a:rPr>
              <a:t>Метаболизм </a:t>
            </a:r>
            <a:endParaRPr lang="ru-RU" dirty="0">
              <a:latin typeface="Constantia" pitchFamily="18" charset="0"/>
            </a:endParaRPr>
          </a:p>
        </p:txBody>
      </p:sp>
      <p:sp>
        <p:nvSpPr>
          <p:cNvPr id="4" name="Скругленный прямоугольник 3"/>
          <p:cNvSpPr/>
          <p:nvPr/>
        </p:nvSpPr>
        <p:spPr>
          <a:xfrm>
            <a:off x="357158" y="1500174"/>
            <a:ext cx="2571768"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dirty="0">
                <a:latin typeface="Constantia" pitchFamily="18" charset="0"/>
              </a:rPr>
              <a:t>Катаболизм</a:t>
            </a:r>
          </a:p>
          <a:p>
            <a:pPr algn="ctr" fontAlgn="auto">
              <a:spcBef>
                <a:spcPts val="0"/>
              </a:spcBef>
              <a:spcAft>
                <a:spcPts val="0"/>
              </a:spcAft>
              <a:defRPr/>
            </a:pPr>
            <a:r>
              <a:rPr lang="ru-RU" dirty="0">
                <a:latin typeface="Constantia" pitchFamily="18" charset="0"/>
              </a:rPr>
              <a:t>(Диссимиляция)</a:t>
            </a:r>
            <a:endParaRPr lang="ru-RU" dirty="0">
              <a:latin typeface="Constantia" pitchFamily="18" charset="0"/>
            </a:endParaRPr>
          </a:p>
        </p:txBody>
      </p:sp>
      <p:sp>
        <p:nvSpPr>
          <p:cNvPr id="5" name="Скругленный прямоугольник 4"/>
          <p:cNvSpPr/>
          <p:nvPr/>
        </p:nvSpPr>
        <p:spPr>
          <a:xfrm>
            <a:off x="6143636" y="1500174"/>
            <a:ext cx="2714644" cy="642942"/>
          </a:xfrm>
          <a:prstGeom prst="roundRect">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r>
              <a:rPr lang="ru-RU" dirty="0">
                <a:latin typeface="Constantia" pitchFamily="18" charset="0"/>
              </a:rPr>
              <a:t>Анаболизм </a:t>
            </a:r>
          </a:p>
          <a:p>
            <a:pPr algn="ctr" fontAlgn="auto">
              <a:spcBef>
                <a:spcPts val="0"/>
              </a:spcBef>
              <a:spcAft>
                <a:spcPts val="0"/>
              </a:spcAft>
              <a:defRPr/>
            </a:pPr>
            <a:r>
              <a:rPr lang="ru-RU" dirty="0">
                <a:latin typeface="Constantia" pitchFamily="18" charset="0"/>
              </a:rPr>
              <a:t>(ассимиляция)</a:t>
            </a:r>
            <a:endParaRPr lang="ru-RU" dirty="0">
              <a:latin typeface="Constantia" pitchFamily="18" charset="0"/>
            </a:endParaRPr>
          </a:p>
        </p:txBody>
      </p:sp>
      <p:sp>
        <p:nvSpPr>
          <p:cNvPr id="6" name="Штриховая стрелка вправо 5"/>
          <p:cNvSpPr/>
          <p:nvPr/>
        </p:nvSpPr>
        <p:spPr>
          <a:xfrm>
            <a:off x="5572125" y="1643063"/>
            <a:ext cx="357188" cy="428625"/>
          </a:xfrm>
          <a:prstGeom prst="striped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a:p>
        </p:txBody>
      </p:sp>
      <p:sp>
        <p:nvSpPr>
          <p:cNvPr id="7" name="Штриховая стрелка вправо 6"/>
          <p:cNvSpPr/>
          <p:nvPr/>
        </p:nvSpPr>
        <p:spPr>
          <a:xfrm flipH="1">
            <a:off x="3143250" y="1643063"/>
            <a:ext cx="357188" cy="428625"/>
          </a:xfrm>
          <a:prstGeom prst="striped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a:p>
        </p:txBody>
      </p:sp>
      <p:sp>
        <p:nvSpPr>
          <p:cNvPr id="17421" name="TextBox 7"/>
          <p:cNvSpPr txBox="1">
            <a:spLocks noChangeArrowheads="1"/>
          </p:cNvSpPr>
          <p:nvPr/>
        </p:nvSpPr>
        <p:spPr bwMode="auto">
          <a:xfrm>
            <a:off x="1214438" y="2143125"/>
            <a:ext cx="1928812" cy="738188"/>
          </a:xfrm>
          <a:prstGeom prst="rect">
            <a:avLst/>
          </a:prstGeom>
          <a:noFill/>
          <a:ln w="9525">
            <a:noFill/>
            <a:miter lim="800000"/>
            <a:headEnd/>
            <a:tailEnd/>
          </a:ln>
        </p:spPr>
        <p:txBody>
          <a:bodyPr>
            <a:spAutoFit/>
          </a:bodyPr>
          <a:lstStyle/>
          <a:p>
            <a:r>
              <a:rPr lang="ru-RU" sz="1400">
                <a:latin typeface="Constantia" pitchFamily="18" charset="0"/>
              </a:rPr>
              <a:t>Животные и растительные белки, жиры, углеводы, вода</a:t>
            </a:r>
          </a:p>
        </p:txBody>
      </p:sp>
      <p:sp>
        <p:nvSpPr>
          <p:cNvPr id="17422" name="TextBox 8"/>
          <p:cNvSpPr txBox="1">
            <a:spLocks noChangeArrowheads="1"/>
          </p:cNvSpPr>
          <p:nvPr/>
        </p:nvSpPr>
        <p:spPr bwMode="auto">
          <a:xfrm>
            <a:off x="3214688" y="2357438"/>
            <a:ext cx="2643187" cy="523875"/>
          </a:xfrm>
          <a:prstGeom prst="rect">
            <a:avLst/>
          </a:prstGeom>
          <a:noFill/>
          <a:ln w="9525">
            <a:noFill/>
            <a:miter lim="800000"/>
            <a:headEnd/>
            <a:tailEnd/>
          </a:ln>
        </p:spPr>
        <p:txBody>
          <a:bodyPr>
            <a:spAutoFit/>
          </a:bodyPr>
          <a:lstStyle/>
          <a:p>
            <a:r>
              <a:rPr lang="ru-RU" sz="1400">
                <a:latin typeface="Constantia" pitchFamily="18" charset="0"/>
              </a:rPr>
              <a:t>Распад органических веществ</a:t>
            </a:r>
          </a:p>
          <a:p>
            <a:pPr algn="ctr"/>
            <a:r>
              <a:rPr lang="ru-RU" sz="1400">
                <a:latin typeface="Constantia" pitchFamily="18" charset="0"/>
              </a:rPr>
              <a:t>для получения энергии</a:t>
            </a:r>
          </a:p>
        </p:txBody>
      </p:sp>
      <p:sp>
        <p:nvSpPr>
          <p:cNvPr id="17423" name="TextBox 9"/>
          <p:cNvSpPr txBox="1">
            <a:spLocks noChangeArrowheads="1"/>
          </p:cNvSpPr>
          <p:nvPr/>
        </p:nvSpPr>
        <p:spPr bwMode="auto">
          <a:xfrm>
            <a:off x="7215188" y="2357438"/>
            <a:ext cx="1785937" cy="523875"/>
          </a:xfrm>
          <a:prstGeom prst="rect">
            <a:avLst/>
          </a:prstGeom>
          <a:noFill/>
          <a:ln w="9525">
            <a:noFill/>
            <a:miter lim="800000"/>
            <a:headEnd/>
            <a:tailEnd/>
          </a:ln>
        </p:spPr>
        <p:txBody>
          <a:bodyPr>
            <a:spAutoFit/>
          </a:bodyPr>
          <a:lstStyle/>
          <a:p>
            <a:r>
              <a:rPr lang="ru-RU" sz="1400">
                <a:latin typeface="Constantia" pitchFamily="18" charset="0"/>
              </a:rPr>
              <a:t>Строение и рост</a:t>
            </a:r>
          </a:p>
          <a:p>
            <a:pPr algn="ctr"/>
            <a:r>
              <a:rPr lang="ru-RU" sz="1400">
                <a:latin typeface="Constantia" pitchFamily="18" charset="0"/>
              </a:rPr>
              <a:t>организма</a:t>
            </a:r>
          </a:p>
        </p:txBody>
      </p:sp>
      <p:sp>
        <p:nvSpPr>
          <p:cNvPr id="17424" name="TextBox 10"/>
          <p:cNvSpPr txBox="1">
            <a:spLocks noChangeArrowheads="1"/>
          </p:cNvSpPr>
          <p:nvPr/>
        </p:nvSpPr>
        <p:spPr bwMode="auto">
          <a:xfrm>
            <a:off x="214313" y="2286000"/>
            <a:ext cx="428625" cy="369888"/>
          </a:xfrm>
          <a:prstGeom prst="rect">
            <a:avLst/>
          </a:prstGeom>
          <a:noFill/>
          <a:ln w="9525">
            <a:noFill/>
            <a:miter lim="800000"/>
            <a:headEnd/>
            <a:tailEnd/>
          </a:ln>
        </p:spPr>
        <p:txBody>
          <a:bodyPr>
            <a:spAutoFit/>
          </a:bodyPr>
          <a:lstStyle/>
          <a:p>
            <a:r>
              <a:rPr lang="ru-RU">
                <a:latin typeface="Calibri" pitchFamily="34" charset="0"/>
              </a:rPr>
              <a:t>О</a:t>
            </a:r>
            <a:r>
              <a:rPr lang="ru-RU" sz="1000">
                <a:latin typeface="Calibri" pitchFamily="34" charset="0"/>
              </a:rPr>
              <a:t>2</a:t>
            </a:r>
          </a:p>
        </p:txBody>
      </p:sp>
      <p:sp>
        <p:nvSpPr>
          <p:cNvPr id="17425" name="TextBox 11"/>
          <p:cNvSpPr txBox="1">
            <a:spLocks noChangeArrowheads="1"/>
          </p:cNvSpPr>
          <p:nvPr/>
        </p:nvSpPr>
        <p:spPr bwMode="auto">
          <a:xfrm>
            <a:off x="642938" y="2286000"/>
            <a:ext cx="642937" cy="369888"/>
          </a:xfrm>
          <a:prstGeom prst="rect">
            <a:avLst/>
          </a:prstGeom>
          <a:noFill/>
          <a:ln w="9525">
            <a:noFill/>
            <a:miter lim="800000"/>
            <a:headEnd/>
            <a:tailEnd/>
          </a:ln>
        </p:spPr>
        <p:txBody>
          <a:bodyPr>
            <a:spAutoFit/>
          </a:bodyPr>
          <a:lstStyle/>
          <a:p>
            <a:r>
              <a:rPr lang="ru-RU">
                <a:latin typeface="Calibri" pitchFamily="34" charset="0"/>
              </a:rPr>
              <a:t>Н</a:t>
            </a:r>
            <a:r>
              <a:rPr lang="ru-RU" sz="1000">
                <a:latin typeface="Calibri" pitchFamily="34" charset="0"/>
              </a:rPr>
              <a:t>2</a:t>
            </a:r>
            <a:r>
              <a:rPr lang="ru-RU">
                <a:latin typeface="Calibri" pitchFamily="34" charset="0"/>
              </a:rPr>
              <a:t>О</a:t>
            </a:r>
            <a:endParaRPr lang="ru-RU" sz="1000">
              <a:latin typeface="Calibri" pitchFamily="34" charset="0"/>
            </a:endParaRPr>
          </a:p>
        </p:txBody>
      </p:sp>
      <p:sp>
        <p:nvSpPr>
          <p:cNvPr id="13" name="Овал 12"/>
          <p:cNvSpPr/>
          <p:nvPr/>
        </p:nvSpPr>
        <p:spPr>
          <a:xfrm>
            <a:off x="214313" y="3714750"/>
            <a:ext cx="2786062" cy="1500188"/>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sz="1400" dirty="0">
                <a:solidFill>
                  <a:srgbClr val="C00000"/>
                </a:solidFill>
                <a:latin typeface="Constantia" pitchFamily="18" charset="0"/>
              </a:rPr>
              <a:t>Получение низкомолекулярных веществ</a:t>
            </a:r>
            <a:endParaRPr lang="ru-RU" sz="1400" dirty="0">
              <a:solidFill>
                <a:srgbClr val="C00000"/>
              </a:solidFill>
              <a:latin typeface="Constantia" pitchFamily="18" charset="0"/>
            </a:endParaRPr>
          </a:p>
        </p:txBody>
      </p:sp>
      <p:sp>
        <p:nvSpPr>
          <p:cNvPr id="14" name="Овал 13"/>
          <p:cNvSpPr/>
          <p:nvPr/>
        </p:nvSpPr>
        <p:spPr>
          <a:xfrm>
            <a:off x="6215063" y="3714750"/>
            <a:ext cx="2786062" cy="1571625"/>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sz="1400" dirty="0">
                <a:solidFill>
                  <a:srgbClr val="C00000"/>
                </a:solidFill>
                <a:latin typeface="Constantia" pitchFamily="18" charset="0"/>
              </a:rPr>
              <a:t>Получение высокомолекулярных веществ</a:t>
            </a:r>
            <a:endParaRPr lang="ru-RU" sz="1400" dirty="0">
              <a:solidFill>
                <a:srgbClr val="C00000"/>
              </a:solidFill>
              <a:latin typeface="Constantia" pitchFamily="18" charset="0"/>
            </a:endParaRPr>
          </a:p>
        </p:txBody>
      </p:sp>
      <p:cxnSp>
        <p:nvCxnSpPr>
          <p:cNvPr id="16" name="Прямая со стрелкой 15"/>
          <p:cNvCxnSpPr/>
          <p:nvPr/>
        </p:nvCxnSpPr>
        <p:spPr>
          <a:xfrm rot="5400000" flipH="1" flipV="1">
            <a:off x="6429375" y="3071813"/>
            <a:ext cx="1430337" cy="158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 name="Скругленный прямоугольник 17"/>
          <p:cNvSpPr/>
          <p:nvPr/>
        </p:nvSpPr>
        <p:spPr>
          <a:xfrm>
            <a:off x="142875" y="2928938"/>
            <a:ext cx="928688" cy="500062"/>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ru-RU" sz="1000" dirty="0">
                <a:latin typeface="Constantia" pitchFamily="18" charset="0"/>
              </a:rPr>
              <a:t>Получаем при дыхании</a:t>
            </a:r>
            <a:endParaRPr lang="ru-RU" sz="1000" dirty="0">
              <a:latin typeface="Constantia" pitchFamily="18" charset="0"/>
            </a:endParaRPr>
          </a:p>
        </p:txBody>
      </p:sp>
      <p:sp>
        <p:nvSpPr>
          <p:cNvPr id="19" name="Скругленный прямоугольник 18"/>
          <p:cNvSpPr/>
          <p:nvPr/>
        </p:nvSpPr>
        <p:spPr>
          <a:xfrm>
            <a:off x="1214438" y="2928938"/>
            <a:ext cx="1785937" cy="500062"/>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ru-RU" sz="1000" dirty="0">
                <a:latin typeface="Constantia" pitchFamily="18" charset="0"/>
              </a:rPr>
              <a:t>Получаем с      пищей</a:t>
            </a:r>
            <a:endParaRPr lang="ru-RU" sz="1000" dirty="0">
              <a:latin typeface="Constantia" pitchFamily="18" charset="0"/>
            </a:endParaRPr>
          </a:p>
        </p:txBody>
      </p:sp>
      <p:sp>
        <p:nvSpPr>
          <p:cNvPr id="20" name="Скругленный прямоугольник 19"/>
          <p:cNvSpPr/>
          <p:nvPr/>
        </p:nvSpPr>
        <p:spPr>
          <a:xfrm>
            <a:off x="785813" y="5429250"/>
            <a:ext cx="1785937" cy="42862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fontAlgn="auto">
              <a:spcBef>
                <a:spcPts val="0"/>
              </a:spcBef>
              <a:spcAft>
                <a:spcPts val="0"/>
              </a:spcAft>
              <a:defRPr/>
            </a:pPr>
            <a:r>
              <a:rPr lang="ru-RU" sz="1200" dirty="0">
                <a:latin typeface="Constantia" pitchFamily="18" charset="0"/>
              </a:rPr>
              <a:t>Выделяем       во внешнюю среду</a:t>
            </a:r>
            <a:endParaRPr lang="ru-RU" sz="1200" dirty="0">
              <a:latin typeface="Constantia" pitchFamily="18" charset="0"/>
            </a:endParaRPr>
          </a:p>
        </p:txBody>
      </p:sp>
      <p:sp>
        <p:nvSpPr>
          <p:cNvPr id="17432" name="TextBox 20"/>
          <p:cNvSpPr txBox="1">
            <a:spLocks noChangeArrowheads="1"/>
          </p:cNvSpPr>
          <p:nvPr/>
        </p:nvSpPr>
        <p:spPr bwMode="auto">
          <a:xfrm>
            <a:off x="214313" y="6143625"/>
            <a:ext cx="642937" cy="338138"/>
          </a:xfrm>
          <a:prstGeom prst="rect">
            <a:avLst/>
          </a:prstGeom>
          <a:noFill/>
          <a:ln w="9525">
            <a:noFill/>
            <a:miter lim="800000"/>
            <a:headEnd/>
            <a:tailEnd/>
          </a:ln>
        </p:spPr>
        <p:txBody>
          <a:bodyPr>
            <a:spAutoFit/>
          </a:bodyPr>
          <a:lstStyle/>
          <a:p>
            <a:r>
              <a:rPr lang="ru-RU" sz="1600">
                <a:latin typeface="Constantia" pitchFamily="18" charset="0"/>
              </a:rPr>
              <a:t>СО2</a:t>
            </a:r>
          </a:p>
        </p:txBody>
      </p:sp>
      <p:sp>
        <p:nvSpPr>
          <p:cNvPr id="17433" name="TextBox 21"/>
          <p:cNvSpPr txBox="1">
            <a:spLocks noChangeArrowheads="1"/>
          </p:cNvSpPr>
          <p:nvPr/>
        </p:nvSpPr>
        <p:spPr bwMode="auto">
          <a:xfrm>
            <a:off x="928688" y="6143625"/>
            <a:ext cx="642937" cy="338138"/>
          </a:xfrm>
          <a:prstGeom prst="rect">
            <a:avLst/>
          </a:prstGeom>
          <a:noFill/>
          <a:ln w="9525">
            <a:noFill/>
            <a:miter lim="800000"/>
            <a:headEnd/>
            <a:tailEnd/>
          </a:ln>
        </p:spPr>
        <p:txBody>
          <a:bodyPr>
            <a:spAutoFit/>
          </a:bodyPr>
          <a:lstStyle/>
          <a:p>
            <a:r>
              <a:rPr lang="ru-RU" sz="1600">
                <a:latin typeface="Constantia" pitchFamily="18" charset="0"/>
              </a:rPr>
              <a:t>Н2О</a:t>
            </a:r>
          </a:p>
        </p:txBody>
      </p:sp>
      <p:sp>
        <p:nvSpPr>
          <p:cNvPr id="17434" name="TextBox 22"/>
          <p:cNvSpPr txBox="1">
            <a:spLocks noChangeArrowheads="1"/>
          </p:cNvSpPr>
          <p:nvPr/>
        </p:nvSpPr>
        <p:spPr bwMode="auto">
          <a:xfrm>
            <a:off x="1500188" y="6143625"/>
            <a:ext cx="1785937" cy="307975"/>
          </a:xfrm>
          <a:prstGeom prst="rect">
            <a:avLst/>
          </a:prstGeom>
          <a:noFill/>
          <a:ln w="9525">
            <a:noFill/>
            <a:miter lim="800000"/>
            <a:headEnd/>
            <a:tailEnd/>
          </a:ln>
        </p:spPr>
        <p:txBody>
          <a:bodyPr>
            <a:spAutoFit/>
          </a:bodyPr>
          <a:lstStyle/>
          <a:p>
            <a:r>
              <a:rPr lang="ru-RU" sz="1400">
                <a:latin typeface="Constantia" pitchFamily="18" charset="0"/>
              </a:rPr>
              <a:t>Продукты распада</a:t>
            </a:r>
          </a:p>
        </p:txBody>
      </p:sp>
      <p:cxnSp>
        <p:nvCxnSpPr>
          <p:cNvPr id="25" name="Прямая со стрелкой 24"/>
          <p:cNvCxnSpPr/>
          <p:nvPr/>
        </p:nvCxnSpPr>
        <p:spPr>
          <a:xfrm rot="5400000">
            <a:off x="-500063" y="3429001"/>
            <a:ext cx="1571625"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p:nvPr/>
        </p:nvCxnSpPr>
        <p:spPr>
          <a:xfrm rot="5400000">
            <a:off x="285750" y="3214688"/>
            <a:ext cx="1285875"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rot="5400000">
            <a:off x="1821656" y="3321844"/>
            <a:ext cx="928688"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Прямая со стрелкой 34"/>
          <p:cNvCxnSpPr/>
          <p:nvPr/>
        </p:nvCxnSpPr>
        <p:spPr>
          <a:xfrm rot="5400000">
            <a:off x="-71437" y="5500688"/>
            <a:ext cx="1143000"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rot="5400000">
            <a:off x="607219" y="5607844"/>
            <a:ext cx="928688"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rot="16200000" flipH="1">
            <a:off x="1750218" y="5679282"/>
            <a:ext cx="1071563" cy="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4" name="Овал 43"/>
          <p:cNvSpPr/>
          <p:nvPr/>
        </p:nvSpPr>
        <p:spPr>
          <a:xfrm>
            <a:off x="3071813" y="3857625"/>
            <a:ext cx="1357312" cy="1071563"/>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ru-RU" sz="1100" dirty="0">
                <a:solidFill>
                  <a:srgbClr val="C00000"/>
                </a:solidFill>
                <a:latin typeface="Constantia" pitchFamily="18" charset="0"/>
              </a:rPr>
              <a:t>Выделяется энергия</a:t>
            </a:r>
            <a:endParaRPr lang="ru-RU" sz="1100" dirty="0">
              <a:solidFill>
                <a:srgbClr val="C00000"/>
              </a:solidFill>
              <a:latin typeface="Constantia" pitchFamily="18" charset="0"/>
            </a:endParaRPr>
          </a:p>
        </p:txBody>
      </p:sp>
      <p:sp>
        <p:nvSpPr>
          <p:cNvPr id="45" name="Овал 44"/>
          <p:cNvSpPr/>
          <p:nvPr/>
        </p:nvSpPr>
        <p:spPr>
          <a:xfrm>
            <a:off x="4786313" y="3857625"/>
            <a:ext cx="1357312" cy="1071563"/>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ru-RU" sz="1100" dirty="0">
                <a:solidFill>
                  <a:srgbClr val="C00000"/>
                </a:solidFill>
                <a:latin typeface="Constantia" pitchFamily="18" charset="0"/>
              </a:rPr>
              <a:t>Запасается энергия</a:t>
            </a:r>
          </a:p>
          <a:p>
            <a:pPr algn="ctr" fontAlgn="auto">
              <a:spcBef>
                <a:spcPts val="0"/>
              </a:spcBef>
              <a:spcAft>
                <a:spcPts val="0"/>
              </a:spcAft>
              <a:defRPr/>
            </a:pPr>
            <a:r>
              <a:rPr lang="ru-RU" sz="1100" dirty="0">
                <a:solidFill>
                  <a:srgbClr val="C00000"/>
                </a:solidFill>
                <a:latin typeface="Constantia" pitchFamily="18" charset="0"/>
              </a:rPr>
              <a:t>(АТФ)</a:t>
            </a:r>
            <a:endParaRPr lang="ru-RU" sz="1100" dirty="0">
              <a:solidFill>
                <a:srgbClr val="C00000"/>
              </a:solidFill>
              <a:latin typeface="Constantia" pitchFamily="18" charset="0"/>
            </a:endParaRPr>
          </a:p>
        </p:txBody>
      </p:sp>
      <p:sp>
        <p:nvSpPr>
          <p:cNvPr id="17443" name="TextBox 45"/>
          <p:cNvSpPr txBox="1">
            <a:spLocks noChangeArrowheads="1"/>
          </p:cNvSpPr>
          <p:nvPr/>
        </p:nvSpPr>
        <p:spPr bwMode="auto">
          <a:xfrm>
            <a:off x="5643563" y="2786063"/>
            <a:ext cx="1285875" cy="307975"/>
          </a:xfrm>
          <a:prstGeom prst="rect">
            <a:avLst/>
          </a:prstGeom>
          <a:noFill/>
          <a:ln w="9525">
            <a:noFill/>
            <a:miter lim="800000"/>
            <a:headEnd/>
            <a:tailEnd/>
          </a:ln>
        </p:spPr>
        <p:txBody>
          <a:bodyPr>
            <a:spAutoFit/>
          </a:bodyPr>
          <a:lstStyle/>
          <a:p>
            <a:r>
              <a:rPr lang="ru-RU" sz="1400">
                <a:latin typeface="Constantia" pitchFamily="18" charset="0"/>
              </a:rPr>
              <a:t>Тепловая Е</a:t>
            </a:r>
          </a:p>
        </p:txBody>
      </p:sp>
      <p:sp>
        <p:nvSpPr>
          <p:cNvPr id="17444" name="TextBox 46"/>
          <p:cNvSpPr txBox="1">
            <a:spLocks noChangeArrowheads="1"/>
          </p:cNvSpPr>
          <p:nvPr/>
        </p:nvSpPr>
        <p:spPr bwMode="auto">
          <a:xfrm>
            <a:off x="3286125" y="3286125"/>
            <a:ext cx="2643188" cy="646113"/>
          </a:xfrm>
          <a:prstGeom prst="rect">
            <a:avLst/>
          </a:prstGeom>
          <a:noFill/>
          <a:ln w="9525">
            <a:noFill/>
            <a:miter lim="800000"/>
            <a:headEnd/>
            <a:tailEnd/>
          </a:ln>
        </p:spPr>
        <p:txBody>
          <a:bodyPr>
            <a:spAutoFit/>
          </a:bodyPr>
          <a:lstStyle/>
          <a:p>
            <a:pPr algn="ctr"/>
            <a:r>
              <a:rPr lang="ru-RU" sz="1200">
                <a:latin typeface="Constantia" pitchFamily="18" charset="0"/>
              </a:rPr>
              <a:t>Энергия АТФ используется</a:t>
            </a:r>
          </a:p>
          <a:p>
            <a:pPr algn="ctr"/>
            <a:r>
              <a:rPr lang="ru-RU" sz="1200">
                <a:latin typeface="Constantia" pitchFamily="18" charset="0"/>
              </a:rPr>
              <a:t>для всех жизненных </a:t>
            </a:r>
          </a:p>
          <a:p>
            <a:pPr algn="ctr"/>
            <a:r>
              <a:rPr lang="ru-RU" sz="1200">
                <a:latin typeface="Constantia" pitchFamily="18" charset="0"/>
              </a:rPr>
              <a:t>процессов</a:t>
            </a:r>
          </a:p>
        </p:txBody>
      </p:sp>
      <p:sp>
        <p:nvSpPr>
          <p:cNvPr id="17445" name="TextBox 47"/>
          <p:cNvSpPr txBox="1">
            <a:spLocks noChangeArrowheads="1"/>
          </p:cNvSpPr>
          <p:nvPr/>
        </p:nvSpPr>
        <p:spPr bwMode="auto">
          <a:xfrm>
            <a:off x="3357563" y="5072063"/>
            <a:ext cx="2643187" cy="307975"/>
          </a:xfrm>
          <a:prstGeom prst="rect">
            <a:avLst/>
          </a:prstGeom>
          <a:noFill/>
          <a:ln w="9525">
            <a:noFill/>
            <a:miter lim="800000"/>
            <a:headEnd/>
            <a:tailEnd/>
          </a:ln>
        </p:spPr>
        <p:txBody>
          <a:bodyPr>
            <a:spAutoFit/>
          </a:bodyPr>
          <a:lstStyle/>
          <a:p>
            <a:pPr algn="ctr"/>
            <a:r>
              <a:rPr lang="ru-RU" sz="1400">
                <a:latin typeface="Constantia" pitchFamily="18" charset="0"/>
              </a:rPr>
              <a:t>Е химических связей</a:t>
            </a:r>
          </a:p>
        </p:txBody>
      </p:sp>
      <p:sp>
        <p:nvSpPr>
          <p:cNvPr id="17446" name="TextBox 48"/>
          <p:cNvSpPr txBox="1">
            <a:spLocks noChangeArrowheads="1"/>
          </p:cNvSpPr>
          <p:nvPr/>
        </p:nvSpPr>
        <p:spPr bwMode="auto">
          <a:xfrm>
            <a:off x="2714625" y="5643563"/>
            <a:ext cx="1285875" cy="307975"/>
          </a:xfrm>
          <a:prstGeom prst="rect">
            <a:avLst/>
          </a:prstGeom>
          <a:noFill/>
          <a:ln w="9525">
            <a:noFill/>
            <a:miter lim="800000"/>
            <a:headEnd/>
            <a:tailEnd/>
          </a:ln>
        </p:spPr>
        <p:txBody>
          <a:bodyPr>
            <a:spAutoFit/>
          </a:bodyPr>
          <a:lstStyle/>
          <a:p>
            <a:r>
              <a:rPr lang="ru-RU" sz="1400">
                <a:latin typeface="Constantia" pitchFamily="18" charset="0"/>
              </a:rPr>
              <a:t>Тепловая Е</a:t>
            </a:r>
          </a:p>
        </p:txBody>
      </p:sp>
      <p:sp>
        <p:nvSpPr>
          <p:cNvPr id="17447" name="TextBox 49"/>
          <p:cNvSpPr txBox="1">
            <a:spLocks noChangeArrowheads="1"/>
          </p:cNvSpPr>
          <p:nvPr/>
        </p:nvSpPr>
        <p:spPr bwMode="auto">
          <a:xfrm>
            <a:off x="3429000" y="6000750"/>
            <a:ext cx="2643188" cy="738188"/>
          </a:xfrm>
          <a:prstGeom prst="rect">
            <a:avLst/>
          </a:prstGeom>
          <a:noFill/>
          <a:ln w="9525">
            <a:noFill/>
            <a:miter lim="800000"/>
            <a:headEnd/>
            <a:tailEnd/>
          </a:ln>
        </p:spPr>
        <p:txBody>
          <a:bodyPr>
            <a:spAutoFit/>
          </a:bodyPr>
          <a:lstStyle/>
          <a:p>
            <a:pPr algn="ctr"/>
            <a:r>
              <a:rPr lang="ru-RU" sz="1400">
                <a:latin typeface="Constantia" pitchFamily="18" charset="0"/>
              </a:rPr>
              <a:t>Синтез органических веществ, свойственных человеку, с поглощением Е</a:t>
            </a:r>
          </a:p>
        </p:txBody>
      </p:sp>
      <p:sp>
        <p:nvSpPr>
          <p:cNvPr id="62" name="Выгнутая вниз стрелка 61"/>
          <p:cNvSpPr/>
          <p:nvPr/>
        </p:nvSpPr>
        <p:spPr>
          <a:xfrm>
            <a:off x="3286125" y="4929188"/>
            <a:ext cx="2786063" cy="928687"/>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63" name="Выгнутая вниз стрелка 62"/>
          <p:cNvSpPr/>
          <p:nvPr/>
        </p:nvSpPr>
        <p:spPr>
          <a:xfrm flipV="1">
            <a:off x="3143250" y="2857500"/>
            <a:ext cx="3071813" cy="100965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65" name="Стрелка углом 64"/>
          <p:cNvSpPr/>
          <p:nvPr/>
        </p:nvSpPr>
        <p:spPr>
          <a:xfrm rot="3042884" flipV="1">
            <a:off x="2710657" y="4995069"/>
            <a:ext cx="928687" cy="42862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67" name="Стрелка углом 66"/>
          <p:cNvSpPr/>
          <p:nvPr/>
        </p:nvSpPr>
        <p:spPr>
          <a:xfrm rot="15028625" flipV="1">
            <a:off x="5750719" y="3366294"/>
            <a:ext cx="928687" cy="42862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cxnSp>
        <p:nvCxnSpPr>
          <p:cNvPr id="69" name="Shape 68"/>
          <p:cNvCxnSpPr>
            <a:stCxn id="13" idx="4"/>
            <a:endCxn id="14" idx="4"/>
          </p:cNvCxnSpPr>
          <p:nvPr/>
        </p:nvCxnSpPr>
        <p:spPr>
          <a:xfrm rot="16200000" flipH="1">
            <a:off x="4572000" y="2249488"/>
            <a:ext cx="71437" cy="6002338"/>
          </a:xfrm>
          <a:prstGeom prst="curvedConnector3">
            <a:avLst>
              <a:gd name="adj1" fmla="val 1784516"/>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8" name="Shape 77"/>
          <p:cNvCxnSpPr>
            <a:stCxn id="14" idx="0"/>
            <a:endCxn id="13" idx="0"/>
          </p:cNvCxnSpPr>
          <p:nvPr/>
        </p:nvCxnSpPr>
        <p:spPr>
          <a:xfrm rot="16200000" flipV="1">
            <a:off x="4607719" y="715169"/>
            <a:ext cx="1588" cy="6000750"/>
          </a:xfrm>
          <a:prstGeom prst="curvedConnector3">
            <a:avLst>
              <a:gd name="adj1" fmla="val 6926123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7454" name="TextBox 81"/>
          <p:cNvSpPr txBox="1">
            <a:spLocks noChangeArrowheads="1"/>
          </p:cNvSpPr>
          <p:nvPr/>
        </p:nvSpPr>
        <p:spPr bwMode="auto">
          <a:xfrm>
            <a:off x="6715125" y="6357938"/>
            <a:ext cx="2214563" cy="307975"/>
          </a:xfrm>
          <a:prstGeom prst="rect">
            <a:avLst/>
          </a:prstGeom>
          <a:noFill/>
          <a:ln w="9525">
            <a:noFill/>
            <a:miter lim="800000"/>
            <a:headEnd/>
            <a:tailEnd/>
          </a:ln>
        </p:spPr>
        <p:txBody>
          <a:bodyPr>
            <a:spAutoFit/>
          </a:bodyPr>
          <a:lstStyle/>
          <a:p>
            <a:r>
              <a:rPr lang="ru-RU" sz="1400">
                <a:solidFill>
                  <a:srgbClr val="C00000"/>
                </a:solidFill>
                <a:latin typeface="Constantia" pitchFamily="18" charset="0"/>
              </a:rPr>
              <a:t>Резанова Е.А. и др, 1998</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Номер слайда 5"/>
          <p:cNvSpPr>
            <a:spLocks noGrp="1"/>
          </p:cNvSpPr>
          <p:nvPr>
            <p:ph type="sldNum" sz="quarter" idx="12"/>
          </p:nvPr>
        </p:nvSpPr>
        <p:spPr/>
        <p:txBody>
          <a:bodyPr/>
          <a:lstStyle/>
          <a:p>
            <a:pPr>
              <a:defRPr/>
            </a:pPr>
            <a:fld id="{A5F8A526-74DF-4D5B-BE57-8999470BF1A8}" type="slidenum">
              <a:rPr lang="ru-RU"/>
              <a:pPr>
                <a:defRPr/>
              </a:pPr>
              <a:t>5</a:t>
            </a:fld>
            <a:endParaRPr lang="ru-RU"/>
          </a:p>
        </p:txBody>
      </p:sp>
      <p:sp>
        <p:nvSpPr>
          <p:cNvPr id="6" name="Прямоугольник 5"/>
          <p:cNvSpPr/>
          <p:nvPr/>
        </p:nvSpPr>
        <p:spPr>
          <a:xfrm>
            <a:off x="571472" y="214290"/>
            <a:ext cx="8015913" cy="769441"/>
          </a:xfrm>
          <a:prstGeom prst="rect">
            <a:avLst/>
          </a:prstGeom>
          <a:noFill/>
        </p:spPr>
        <p:txBody>
          <a:bodyPr wrap="none">
            <a:spAutoFit/>
          </a:bodyPr>
          <a:lstStyle/>
          <a:p>
            <a:pPr algn="ctr" fontAlgn="auto">
              <a:spcBef>
                <a:spcPts val="0"/>
              </a:spcBef>
              <a:spcAft>
                <a:spcPts val="0"/>
              </a:spcAft>
              <a:defRPr/>
            </a:pPr>
            <a:r>
              <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Энергия химических связей</a:t>
            </a:r>
            <a:endPar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
        <p:nvSpPr>
          <p:cNvPr id="7" name="Скругленный прямоугольник 6"/>
          <p:cNvSpPr/>
          <p:nvPr/>
        </p:nvSpPr>
        <p:spPr>
          <a:xfrm>
            <a:off x="500063" y="1143000"/>
            <a:ext cx="3429000" cy="214312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b="1" dirty="0">
                <a:solidFill>
                  <a:srgbClr val="C00000"/>
                </a:solidFill>
                <a:latin typeface="Constantia" pitchFamily="18" charset="0"/>
              </a:rPr>
              <a:t>Механическая </a:t>
            </a:r>
            <a:r>
              <a:rPr lang="ru-RU" sz="2000" dirty="0">
                <a:latin typeface="Constantia" pitchFamily="18" charset="0"/>
              </a:rPr>
              <a:t>(сокращение мышц, сердца, диафрагмы)</a:t>
            </a:r>
            <a:endParaRPr lang="ru-RU" sz="2000" dirty="0">
              <a:latin typeface="Constantia" pitchFamily="18" charset="0"/>
            </a:endParaRPr>
          </a:p>
        </p:txBody>
      </p:sp>
      <p:sp>
        <p:nvSpPr>
          <p:cNvPr id="8" name="Скругленный прямоугольник 7"/>
          <p:cNvSpPr/>
          <p:nvPr/>
        </p:nvSpPr>
        <p:spPr>
          <a:xfrm>
            <a:off x="5072063" y="1143000"/>
            <a:ext cx="3429000" cy="214312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b="1" dirty="0">
                <a:solidFill>
                  <a:srgbClr val="C00000"/>
                </a:solidFill>
                <a:latin typeface="Constantia" pitchFamily="18" charset="0"/>
              </a:rPr>
              <a:t>Химическая</a:t>
            </a:r>
          </a:p>
          <a:p>
            <a:pPr algn="ctr" fontAlgn="auto">
              <a:spcBef>
                <a:spcPts val="0"/>
              </a:spcBef>
              <a:spcAft>
                <a:spcPts val="0"/>
              </a:spcAft>
              <a:defRPr/>
            </a:pPr>
            <a:r>
              <a:rPr lang="ru-RU" sz="2000" dirty="0">
                <a:latin typeface="Constantia" pitchFamily="18" charset="0"/>
              </a:rPr>
              <a:t>(синтез белков, жиров, углеводов)</a:t>
            </a:r>
            <a:endParaRPr lang="ru-RU" sz="2000" dirty="0">
              <a:latin typeface="Constantia" pitchFamily="18" charset="0"/>
            </a:endParaRPr>
          </a:p>
        </p:txBody>
      </p:sp>
      <p:sp>
        <p:nvSpPr>
          <p:cNvPr id="9" name="Скругленный прямоугольник 8"/>
          <p:cNvSpPr/>
          <p:nvPr/>
        </p:nvSpPr>
        <p:spPr>
          <a:xfrm>
            <a:off x="500063" y="3643313"/>
            <a:ext cx="3429000" cy="214312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b="1" dirty="0">
                <a:solidFill>
                  <a:srgbClr val="C00000"/>
                </a:solidFill>
                <a:latin typeface="Constantia" pitchFamily="18" charset="0"/>
              </a:rPr>
              <a:t>Электрическая</a:t>
            </a:r>
          </a:p>
          <a:p>
            <a:pPr algn="ctr" fontAlgn="auto">
              <a:spcBef>
                <a:spcPts val="0"/>
              </a:spcBef>
              <a:spcAft>
                <a:spcPts val="0"/>
              </a:spcAft>
              <a:defRPr/>
            </a:pPr>
            <a:r>
              <a:rPr lang="ru-RU" sz="2000" dirty="0">
                <a:latin typeface="Constantia" pitchFamily="18" charset="0"/>
              </a:rPr>
              <a:t> (передача информации по нервным волокнам в виде импульса)</a:t>
            </a:r>
            <a:endParaRPr lang="ru-RU" sz="2000" dirty="0">
              <a:latin typeface="Constantia" pitchFamily="18" charset="0"/>
            </a:endParaRPr>
          </a:p>
        </p:txBody>
      </p:sp>
      <p:sp>
        <p:nvSpPr>
          <p:cNvPr id="10" name="Скругленный прямоугольник 9"/>
          <p:cNvSpPr/>
          <p:nvPr/>
        </p:nvSpPr>
        <p:spPr>
          <a:xfrm>
            <a:off x="5072063" y="3643313"/>
            <a:ext cx="3429000" cy="214312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b="1" dirty="0">
                <a:solidFill>
                  <a:srgbClr val="C00000"/>
                </a:solidFill>
                <a:latin typeface="Constantia" pitchFamily="18" charset="0"/>
              </a:rPr>
              <a:t>Тепловая</a:t>
            </a:r>
          </a:p>
          <a:p>
            <a:pPr algn="ctr" fontAlgn="auto">
              <a:spcBef>
                <a:spcPts val="0"/>
              </a:spcBef>
              <a:spcAft>
                <a:spcPts val="0"/>
              </a:spcAft>
              <a:defRPr/>
            </a:pPr>
            <a:r>
              <a:rPr lang="ru-RU" sz="2000" dirty="0">
                <a:latin typeface="Constantia" pitchFamily="18" charset="0"/>
              </a:rPr>
              <a:t>(поддержание постоянной температуры тела, выведение избытка тепла в окружающую среду)</a:t>
            </a:r>
            <a:endParaRPr lang="ru-RU" sz="2000" dirty="0">
              <a:latin typeface="Constantia" pitchFamily="18" charset="0"/>
            </a:endParaRPr>
          </a:p>
        </p:txBody>
      </p:sp>
      <p:pic>
        <p:nvPicPr>
          <p:cNvPr id="11" name="Picture 2"/>
          <p:cNvPicPr>
            <a:picLocks noChangeAspect="1" noChangeArrowheads="1"/>
          </p:cNvPicPr>
          <p:nvPr/>
        </p:nvPicPr>
        <p:blipFill>
          <a:blip r:embed="rId2" cstate="print">
            <a:clrChange>
              <a:clrFrom>
                <a:srgbClr val="FFFEF8"/>
              </a:clrFrom>
              <a:clrTo>
                <a:srgbClr val="FFFEF8">
                  <a:alpha val="0"/>
                </a:srgbClr>
              </a:clrTo>
            </a:clrChange>
          </a:blip>
          <a:srcRect/>
          <a:stretch>
            <a:fillRect/>
          </a:stretch>
        </p:blipFill>
        <p:spPr bwMode="auto">
          <a:xfrm>
            <a:off x="3500430" y="5100625"/>
            <a:ext cx="1952639" cy="1757375"/>
          </a:xfrm>
          <a:prstGeom prst="ellipse">
            <a:avLst/>
          </a:prstGeom>
          <a:ln>
            <a:noFill/>
          </a:ln>
          <a:effectLst>
            <a:softEdge rad="112500"/>
          </a:effectLst>
        </p:spPr>
      </p:pic>
      <p:cxnSp>
        <p:nvCxnSpPr>
          <p:cNvPr id="13" name="Прямая соединительная линия 12"/>
          <p:cNvCxnSpPr/>
          <p:nvPr/>
        </p:nvCxnSpPr>
        <p:spPr>
          <a:xfrm rot="5400000">
            <a:off x="2750344" y="2678907"/>
            <a:ext cx="3500437"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stCxn id="7" idx="3"/>
            <a:endCxn id="8" idx="1"/>
          </p:cNvCxnSpPr>
          <p:nvPr/>
        </p:nvCxnSpPr>
        <p:spPr>
          <a:xfrm>
            <a:off x="3929063" y="2214563"/>
            <a:ext cx="1143000" cy="1587"/>
          </a:xfrm>
          <a:prstGeom prst="straightConnector1">
            <a:avLst/>
          </a:prstGeom>
          <a:ln w="38100">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3929063" y="4429125"/>
            <a:ext cx="1143000" cy="1588"/>
          </a:xfrm>
          <a:prstGeom prst="straightConnector1">
            <a:avLst/>
          </a:prstGeom>
          <a:ln w="38100">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466" name="TextBox 16"/>
          <p:cNvSpPr txBox="1">
            <a:spLocks noChangeArrowheads="1"/>
          </p:cNvSpPr>
          <p:nvPr/>
        </p:nvSpPr>
        <p:spPr bwMode="auto">
          <a:xfrm>
            <a:off x="6715125" y="6357938"/>
            <a:ext cx="2214563" cy="307975"/>
          </a:xfrm>
          <a:prstGeom prst="rect">
            <a:avLst/>
          </a:prstGeom>
          <a:noFill/>
          <a:ln w="9525">
            <a:noFill/>
            <a:miter lim="800000"/>
            <a:headEnd/>
            <a:tailEnd/>
          </a:ln>
        </p:spPr>
        <p:txBody>
          <a:bodyPr>
            <a:spAutoFit/>
          </a:bodyPr>
          <a:lstStyle/>
          <a:p>
            <a:pPr algn="r"/>
            <a:r>
              <a:rPr lang="ru-RU" sz="1400">
                <a:solidFill>
                  <a:srgbClr val="C00000"/>
                </a:solidFill>
                <a:latin typeface="Constantia" pitchFamily="18" charset="0"/>
              </a:rPr>
              <a:t>Л.В.Ёлкина, 2009</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29DCCE4E-A307-4D73-B4F5-167A69816170}" type="slidenum">
              <a:rPr lang="ru-RU"/>
              <a:pPr>
                <a:defRPr/>
              </a:pPr>
              <a:t>6</a:t>
            </a:fld>
            <a:endParaRPr lang="ru-RU"/>
          </a:p>
        </p:txBody>
      </p:sp>
      <p:sp>
        <p:nvSpPr>
          <p:cNvPr id="2" name="Прямоугольник 1"/>
          <p:cNvSpPr/>
          <p:nvPr/>
        </p:nvSpPr>
        <p:spPr>
          <a:xfrm>
            <a:off x="2338529" y="214290"/>
            <a:ext cx="4481804" cy="769441"/>
          </a:xfrm>
          <a:prstGeom prst="rect">
            <a:avLst/>
          </a:prstGeom>
          <a:noFill/>
        </p:spPr>
        <p:txBody>
          <a:bodyPr wrap="none">
            <a:spAutoFit/>
          </a:bodyPr>
          <a:lstStyle/>
          <a:p>
            <a:pPr algn="ctr" fontAlgn="auto">
              <a:spcBef>
                <a:spcPts val="0"/>
              </a:spcBef>
              <a:spcAft>
                <a:spcPts val="0"/>
              </a:spcAft>
              <a:defRPr/>
            </a:pPr>
            <a:r>
              <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Расход энергии</a:t>
            </a:r>
            <a:endPar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
        <p:nvSpPr>
          <p:cNvPr id="20482" name="TextBox 2"/>
          <p:cNvSpPr txBox="1">
            <a:spLocks noChangeArrowheads="1"/>
          </p:cNvSpPr>
          <p:nvPr/>
        </p:nvSpPr>
        <p:spPr bwMode="auto">
          <a:xfrm>
            <a:off x="500063" y="1214438"/>
            <a:ext cx="8501062" cy="3108325"/>
          </a:xfrm>
          <a:prstGeom prst="rect">
            <a:avLst/>
          </a:prstGeom>
          <a:noFill/>
          <a:ln w="9525">
            <a:noFill/>
            <a:miter lim="800000"/>
            <a:headEnd/>
            <a:tailEnd/>
          </a:ln>
        </p:spPr>
        <p:txBody>
          <a:bodyPr>
            <a:spAutoFit/>
          </a:bodyPr>
          <a:lstStyle/>
          <a:p>
            <a:r>
              <a:rPr lang="ru-RU" sz="2800">
                <a:latin typeface="Constantia" pitchFamily="18" charset="0"/>
              </a:rPr>
              <a:t>Умственный труд  -                      </a:t>
            </a:r>
            <a:r>
              <a:rPr lang="ru-RU" sz="2800" b="1">
                <a:solidFill>
                  <a:srgbClr val="C00000"/>
                </a:solidFill>
                <a:latin typeface="Constantia" pitchFamily="18" charset="0"/>
              </a:rPr>
              <a:t>13500 кДж/ сутки</a:t>
            </a:r>
          </a:p>
          <a:p>
            <a:r>
              <a:rPr lang="ru-RU" sz="2800">
                <a:latin typeface="Constantia" pitchFamily="18" charset="0"/>
              </a:rPr>
              <a:t>Механизированный</a:t>
            </a:r>
          </a:p>
          <a:p>
            <a:r>
              <a:rPr lang="ru-RU" sz="2800">
                <a:latin typeface="Constantia" pitchFamily="18" charset="0"/>
              </a:rPr>
              <a:t>физический труд –                       </a:t>
            </a:r>
            <a:r>
              <a:rPr lang="ru-RU" sz="2800" b="1">
                <a:solidFill>
                  <a:srgbClr val="C00000"/>
                </a:solidFill>
                <a:latin typeface="Constantia" pitchFamily="18" charset="0"/>
              </a:rPr>
              <a:t>15000 кДж/сутки</a:t>
            </a:r>
          </a:p>
          <a:p>
            <a:r>
              <a:rPr lang="ru-RU" sz="2800">
                <a:latin typeface="Constantia" pitchFamily="18" charset="0"/>
              </a:rPr>
              <a:t>Немеханизированный</a:t>
            </a:r>
          </a:p>
          <a:p>
            <a:r>
              <a:rPr lang="ru-RU" sz="2800">
                <a:latin typeface="Constantia" pitchFamily="18" charset="0"/>
              </a:rPr>
              <a:t> физический труд –                      </a:t>
            </a:r>
            <a:r>
              <a:rPr lang="ru-RU" sz="2800" b="1">
                <a:solidFill>
                  <a:srgbClr val="C00000"/>
                </a:solidFill>
                <a:latin typeface="Constantia" pitchFamily="18" charset="0"/>
              </a:rPr>
              <a:t>17300 кДж/сутки</a:t>
            </a:r>
          </a:p>
          <a:p>
            <a:r>
              <a:rPr lang="ru-RU" sz="2800">
                <a:latin typeface="Constantia" pitchFamily="18" charset="0"/>
              </a:rPr>
              <a:t>Тяжелый</a:t>
            </a:r>
          </a:p>
          <a:p>
            <a:r>
              <a:rPr lang="ru-RU" sz="2800">
                <a:latin typeface="Constantia" pitchFamily="18" charset="0"/>
              </a:rPr>
              <a:t> немеханизированный труд –    </a:t>
            </a:r>
            <a:r>
              <a:rPr lang="ru-RU" sz="2800" b="1">
                <a:solidFill>
                  <a:srgbClr val="C00000"/>
                </a:solidFill>
                <a:latin typeface="Constantia" pitchFamily="18" charset="0"/>
              </a:rPr>
              <a:t>20000 кДж/сутки</a:t>
            </a:r>
          </a:p>
        </p:txBody>
      </p:sp>
      <p:sp>
        <p:nvSpPr>
          <p:cNvPr id="20483" name="TextBox 3"/>
          <p:cNvSpPr txBox="1">
            <a:spLocks noChangeArrowheads="1"/>
          </p:cNvSpPr>
          <p:nvPr/>
        </p:nvSpPr>
        <p:spPr bwMode="auto">
          <a:xfrm>
            <a:off x="500063" y="4857750"/>
            <a:ext cx="8143875" cy="1570038"/>
          </a:xfrm>
          <a:prstGeom prst="rect">
            <a:avLst/>
          </a:prstGeom>
          <a:noFill/>
          <a:ln w="9525">
            <a:noFill/>
            <a:miter lim="800000"/>
            <a:headEnd/>
            <a:tailEnd/>
          </a:ln>
        </p:spPr>
        <p:txBody>
          <a:bodyPr>
            <a:spAutoFit/>
          </a:bodyPr>
          <a:lstStyle/>
          <a:p>
            <a:pPr>
              <a:buFont typeface="Arial" charset="0"/>
              <a:buChar char="•"/>
            </a:pPr>
            <a:r>
              <a:rPr lang="ru-RU" sz="3200">
                <a:solidFill>
                  <a:srgbClr val="C00000"/>
                </a:solidFill>
                <a:latin typeface="Constantia" pitchFamily="18" charset="0"/>
              </a:rPr>
              <a:t>Утомление не связано с энергозатратами а зависит от нервных процессов во время труда!</a:t>
            </a:r>
          </a:p>
        </p:txBody>
      </p:sp>
      <p:sp>
        <p:nvSpPr>
          <p:cNvPr id="20484" name="TextBox 4"/>
          <p:cNvSpPr txBox="1">
            <a:spLocks noChangeArrowheads="1"/>
          </p:cNvSpPr>
          <p:nvPr/>
        </p:nvSpPr>
        <p:spPr bwMode="auto">
          <a:xfrm>
            <a:off x="6715125" y="6357938"/>
            <a:ext cx="2214563" cy="307975"/>
          </a:xfrm>
          <a:prstGeom prst="rect">
            <a:avLst/>
          </a:prstGeom>
          <a:noFill/>
          <a:ln w="9525">
            <a:noFill/>
            <a:miter lim="800000"/>
            <a:headEnd/>
            <a:tailEnd/>
          </a:ln>
        </p:spPr>
        <p:txBody>
          <a:bodyPr>
            <a:spAutoFit/>
          </a:bodyPr>
          <a:lstStyle/>
          <a:p>
            <a:r>
              <a:rPr lang="ru-RU" sz="1400">
                <a:solidFill>
                  <a:srgbClr val="C00000"/>
                </a:solidFill>
                <a:latin typeface="Constantia" pitchFamily="18" charset="0"/>
              </a:rPr>
              <a:t>Резанова Е.А. и др, 1998</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Номер слайда 5"/>
          <p:cNvSpPr>
            <a:spLocks noGrp="1"/>
          </p:cNvSpPr>
          <p:nvPr>
            <p:ph type="sldNum" sz="quarter" idx="12"/>
          </p:nvPr>
        </p:nvSpPr>
        <p:spPr/>
        <p:txBody>
          <a:bodyPr/>
          <a:lstStyle/>
          <a:p>
            <a:pPr>
              <a:defRPr/>
            </a:pPr>
            <a:fld id="{36BF66B9-5EE0-486E-A83A-4C30BA82BA69}" type="slidenum">
              <a:rPr lang="ru-RU"/>
              <a:pPr>
                <a:defRPr/>
              </a:pPr>
              <a:t>7</a:t>
            </a:fld>
            <a:endParaRPr lang="ru-RU"/>
          </a:p>
        </p:txBody>
      </p:sp>
      <p:sp>
        <p:nvSpPr>
          <p:cNvPr id="2" name="Прямоугольник 1"/>
          <p:cNvSpPr/>
          <p:nvPr/>
        </p:nvSpPr>
        <p:spPr>
          <a:xfrm>
            <a:off x="2707307" y="142852"/>
            <a:ext cx="3759106" cy="707886"/>
          </a:xfrm>
          <a:prstGeom prst="rect">
            <a:avLst/>
          </a:prstGeom>
          <a:noFill/>
        </p:spPr>
        <p:txBody>
          <a:bodyPr wrap="none">
            <a:spAutoFit/>
          </a:bodyPr>
          <a:lstStyle/>
          <a:p>
            <a:pPr algn="ctr" fontAlgn="auto">
              <a:spcBef>
                <a:spcPts val="0"/>
              </a:spcBef>
              <a:spcAft>
                <a:spcPts val="0"/>
              </a:spcAft>
              <a:defRPr/>
            </a:pPr>
            <a:r>
              <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Обмен белков</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
        <p:nvSpPr>
          <p:cNvPr id="3" name="Скругленный прямоугольник 2"/>
          <p:cNvSpPr/>
          <p:nvPr/>
        </p:nvSpPr>
        <p:spPr>
          <a:xfrm>
            <a:off x="285720" y="1000108"/>
            <a:ext cx="3214710"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Белки пищи</a:t>
            </a:r>
            <a:endParaRPr lang="ru-RU" sz="2400" dirty="0">
              <a:latin typeface="Constantia" pitchFamily="18" charset="0"/>
            </a:endParaRPr>
          </a:p>
        </p:txBody>
      </p:sp>
      <p:sp>
        <p:nvSpPr>
          <p:cNvPr id="4" name="Скругленный прямоугольник 3"/>
          <p:cNvSpPr/>
          <p:nvPr/>
        </p:nvSpPr>
        <p:spPr>
          <a:xfrm>
            <a:off x="285750" y="2000250"/>
            <a:ext cx="3214688" cy="642938"/>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Пищеварительный канал</a:t>
            </a:r>
            <a:endParaRPr lang="ru-RU" sz="2000" dirty="0">
              <a:latin typeface="Constantia" pitchFamily="18" charset="0"/>
            </a:endParaRPr>
          </a:p>
        </p:txBody>
      </p:sp>
      <p:sp>
        <p:nvSpPr>
          <p:cNvPr id="5" name="Скругленный прямоугольник 4"/>
          <p:cNvSpPr/>
          <p:nvPr/>
        </p:nvSpPr>
        <p:spPr>
          <a:xfrm>
            <a:off x="285750" y="3071813"/>
            <a:ext cx="3214688" cy="642937"/>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Аминокислоты </a:t>
            </a:r>
            <a:endParaRPr lang="ru-RU" sz="2000" dirty="0">
              <a:latin typeface="Constantia" pitchFamily="18" charset="0"/>
            </a:endParaRPr>
          </a:p>
        </p:txBody>
      </p:sp>
      <p:sp>
        <p:nvSpPr>
          <p:cNvPr id="6" name="Скругленный прямоугольник 5"/>
          <p:cNvSpPr/>
          <p:nvPr/>
        </p:nvSpPr>
        <p:spPr>
          <a:xfrm>
            <a:off x="285750" y="4071938"/>
            <a:ext cx="3214688" cy="642937"/>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Кровь </a:t>
            </a:r>
            <a:endParaRPr lang="ru-RU" sz="2000" dirty="0">
              <a:latin typeface="Constantia" pitchFamily="18" charset="0"/>
            </a:endParaRPr>
          </a:p>
        </p:txBody>
      </p:sp>
      <p:sp>
        <p:nvSpPr>
          <p:cNvPr id="7" name="Скругленный прямоугольник 6"/>
          <p:cNvSpPr/>
          <p:nvPr/>
        </p:nvSpPr>
        <p:spPr>
          <a:xfrm>
            <a:off x="5357813" y="3357563"/>
            <a:ext cx="3214687" cy="1214437"/>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Синтез </a:t>
            </a:r>
          </a:p>
          <a:p>
            <a:pPr algn="ctr" fontAlgn="auto">
              <a:spcBef>
                <a:spcPts val="0"/>
              </a:spcBef>
              <a:spcAft>
                <a:spcPts val="0"/>
              </a:spcAft>
              <a:defRPr/>
            </a:pPr>
            <a:r>
              <a:rPr lang="ru-RU" sz="2000" dirty="0">
                <a:latin typeface="Constantia" pitchFamily="18" charset="0"/>
              </a:rPr>
              <a:t>видоспецифических белков</a:t>
            </a:r>
          </a:p>
          <a:p>
            <a:pPr algn="ctr" fontAlgn="auto">
              <a:spcBef>
                <a:spcPts val="0"/>
              </a:spcBef>
              <a:spcAft>
                <a:spcPts val="0"/>
              </a:spcAft>
              <a:defRPr/>
            </a:pPr>
            <a:r>
              <a:rPr lang="ru-RU" dirty="0">
                <a:latin typeface="Constantia" pitchFamily="18" charset="0"/>
              </a:rPr>
              <a:t>(миозин, </a:t>
            </a:r>
            <a:r>
              <a:rPr lang="ru-RU" dirty="0" err="1">
                <a:latin typeface="Constantia" pitchFamily="18" charset="0"/>
              </a:rPr>
              <a:t>козеин</a:t>
            </a:r>
            <a:r>
              <a:rPr lang="ru-RU" dirty="0">
                <a:latin typeface="Constantia" pitchFamily="18" charset="0"/>
              </a:rPr>
              <a:t> и др.)</a:t>
            </a:r>
            <a:endParaRPr lang="ru-RU" dirty="0">
              <a:latin typeface="Constantia" pitchFamily="18" charset="0"/>
            </a:endParaRPr>
          </a:p>
        </p:txBody>
      </p:sp>
      <p:sp>
        <p:nvSpPr>
          <p:cNvPr id="8" name="Скругленный прямоугольник 7"/>
          <p:cNvSpPr/>
          <p:nvPr/>
        </p:nvSpPr>
        <p:spPr>
          <a:xfrm>
            <a:off x="5429250" y="4929188"/>
            <a:ext cx="3214688" cy="164306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Органоиды клеток тела, мембраны, ферменты</a:t>
            </a:r>
            <a:endParaRPr lang="ru-RU" sz="2000" dirty="0">
              <a:latin typeface="Constantia" pitchFamily="18" charset="0"/>
            </a:endParaRPr>
          </a:p>
        </p:txBody>
      </p:sp>
      <p:sp>
        <p:nvSpPr>
          <p:cNvPr id="9" name="Скругленный прямоугольник 8"/>
          <p:cNvSpPr/>
          <p:nvPr/>
        </p:nvSpPr>
        <p:spPr>
          <a:xfrm>
            <a:off x="5357818" y="2714620"/>
            <a:ext cx="3214710"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Клетка </a:t>
            </a:r>
            <a:endParaRPr lang="ru-RU" sz="2400" dirty="0">
              <a:latin typeface="Constantia" pitchFamily="18" charset="0"/>
            </a:endParaRPr>
          </a:p>
        </p:txBody>
      </p:sp>
      <p:sp>
        <p:nvSpPr>
          <p:cNvPr id="10" name="Стрелка вниз 9"/>
          <p:cNvSpPr/>
          <p:nvPr/>
        </p:nvSpPr>
        <p:spPr>
          <a:xfrm>
            <a:off x="1571604" y="1643050"/>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1" name="Стрелка вниз 10"/>
          <p:cNvSpPr/>
          <p:nvPr/>
        </p:nvSpPr>
        <p:spPr>
          <a:xfrm>
            <a:off x="1643042" y="2643182"/>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2" name="Стрелка вниз 11"/>
          <p:cNvSpPr/>
          <p:nvPr/>
        </p:nvSpPr>
        <p:spPr>
          <a:xfrm>
            <a:off x="1643042" y="3714752"/>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3" name="Стрелка вниз 12"/>
          <p:cNvSpPr/>
          <p:nvPr/>
        </p:nvSpPr>
        <p:spPr>
          <a:xfrm>
            <a:off x="6715140" y="4572008"/>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4" name="Стрелка вниз 13"/>
          <p:cNvSpPr/>
          <p:nvPr/>
        </p:nvSpPr>
        <p:spPr>
          <a:xfrm rot="16200000">
            <a:off x="3964777" y="4107661"/>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5" name="TextBox 14"/>
          <p:cNvSpPr txBox="1"/>
          <p:nvPr/>
        </p:nvSpPr>
        <p:spPr>
          <a:xfrm>
            <a:off x="4000500" y="1143000"/>
            <a:ext cx="2214563" cy="58420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ru-RU" sz="1600" dirty="0">
                <a:latin typeface="Constantia" pitchFamily="18" charset="0"/>
              </a:rPr>
              <a:t>Фермент </a:t>
            </a:r>
            <a:r>
              <a:rPr lang="ru-RU" sz="1600" b="1" dirty="0">
                <a:latin typeface="Constantia" pitchFamily="18" charset="0"/>
              </a:rPr>
              <a:t>пепсин</a:t>
            </a:r>
            <a:r>
              <a:rPr lang="ru-RU" sz="1600" dirty="0">
                <a:latin typeface="Constantia" pitchFamily="18" charset="0"/>
              </a:rPr>
              <a:t> в желудке</a:t>
            </a:r>
            <a:endParaRPr lang="ru-RU" sz="1600" dirty="0">
              <a:latin typeface="Constantia" pitchFamily="18" charset="0"/>
            </a:endParaRPr>
          </a:p>
        </p:txBody>
      </p:sp>
      <p:sp>
        <p:nvSpPr>
          <p:cNvPr id="16" name="TextBox 15"/>
          <p:cNvSpPr txBox="1"/>
          <p:nvPr/>
        </p:nvSpPr>
        <p:spPr>
          <a:xfrm>
            <a:off x="4000500" y="1857375"/>
            <a:ext cx="2214563" cy="58420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ru-RU" sz="1600" dirty="0">
                <a:latin typeface="Constantia" pitchFamily="18" charset="0"/>
              </a:rPr>
              <a:t>Фермент </a:t>
            </a:r>
            <a:r>
              <a:rPr lang="ru-RU" sz="1600" b="1" dirty="0">
                <a:latin typeface="Constantia" pitchFamily="18" charset="0"/>
              </a:rPr>
              <a:t>трипсин</a:t>
            </a:r>
            <a:r>
              <a:rPr lang="ru-RU" sz="1600" dirty="0">
                <a:latin typeface="Constantia" pitchFamily="18" charset="0"/>
              </a:rPr>
              <a:t> в тонком кишечнике</a:t>
            </a:r>
            <a:endParaRPr lang="ru-RU" sz="1600" dirty="0">
              <a:latin typeface="Constantia" pitchFamily="18" charset="0"/>
            </a:endParaRPr>
          </a:p>
        </p:txBody>
      </p:sp>
      <p:cxnSp>
        <p:nvCxnSpPr>
          <p:cNvPr id="18" name="Прямая со стрелкой 17"/>
          <p:cNvCxnSpPr>
            <a:stCxn id="15" idx="1"/>
            <a:endCxn id="4" idx="3"/>
          </p:cNvCxnSpPr>
          <p:nvPr/>
        </p:nvCxnSpPr>
        <p:spPr>
          <a:xfrm rot="10800000" flipV="1">
            <a:off x="3500438" y="1435100"/>
            <a:ext cx="500062" cy="8858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a:stCxn id="16" idx="1"/>
            <a:endCxn id="4" idx="3"/>
          </p:cNvCxnSpPr>
          <p:nvPr/>
        </p:nvCxnSpPr>
        <p:spPr>
          <a:xfrm rot="10800000" flipV="1">
            <a:off x="3500438" y="2149475"/>
            <a:ext cx="500062" cy="1714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28625" y="5286375"/>
            <a:ext cx="3000375" cy="1384300"/>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buFont typeface="Arial" pitchFamily="34" charset="0"/>
              <a:buChar char="•"/>
              <a:defRPr/>
            </a:pPr>
            <a:r>
              <a:rPr lang="ru-RU" sz="2800" dirty="0">
                <a:latin typeface="Times New Roman" pitchFamily="18" charset="0"/>
                <a:cs typeface="Times New Roman" pitchFamily="18" charset="0"/>
              </a:rPr>
              <a:t>1г белка при расщеплении дает 17,6 кДж</a:t>
            </a:r>
            <a:endParaRPr lang="ru-RU" sz="28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Номер слайда 5"/>
          <p:cNvSpPr>
            <a:spLocks noGrp="1"/>
          </p:cNvSpPr>
          <p:nvPr>
            <p:ph type="sldNum" sz="quarter" idx="12"/>
          </p:nvPr>
        </p:nvSpPr>
        <p:spPr/>
        <p:txBody>
          <a:bodyPr/>
          <a:lstStyle/>
          <a:p>
            <a:pPr>
              <a:defRPr/>
            </a:pPr>
            <a:fld id="{501F6017-EEB4-4506-A300-B1C1B2CD2A94}" type="slidenum">
              <a:rPr lang="ru-RU"/>
              <a:pPr>
                <a:defRPr/>
              </a:pPr>
              <a:t>8</a:t>
            </a:fld>
            <a:endParaRPr lang="ru-RU"/>
          </a:p>
        </p:txBody>
      </p:sp>
      <p:sp>
        <p:nvSpPr>
          <p:cNvPr id="2" name="Прямоугольник 1"/>
          <p:cNvSpPr/>
          <p:nvPr/>
        </p:nvSpPr>
        <p:spPr>
          <a:xfrm>
            <a:off x="2754661" y="142852"/>
            <a:ext cx="3664401" cy="707886"/>
          </a:xfrm>
          <a:prstGeom prst="rect">
            <a:avLst/>
          </a:prstGeom>
          <a:noFill/>
        </p:spPr>
        <p:txBody>
          <a:bodyPr wrap="none">
            <a:spAutoFit/>
          </a:bodyPr>
          <a:lstStyle/>
          <a:p>
            <a:pPr algn="ctr" fontAlgn="auto">
              <a:spcBef>
                <a:spcPts val="0"/>
              </a:spcBef>
              <a:spcAft>
                <a:spcPts val="0"/>
              </a:spcAft>
              <a:defRPr/>
            </a:pPr>
            <a:r>
              <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Обмен жиров</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
        <p:nvSpPr>
          <p:cNvPr id="3" name="Скругленный прямоугольник 2"/>
          <p:cNvSpPr/>
          <p:nvPr/>
        </p:nvSpPr>
        <p:spPr>
          <a:xfrm>
            <a:off x="285720" y="1000108"/>
            <a:ext cx="3214710"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Липиды пищи</a:t>
            </a:r>
            <a:endParaRPr lang="ru-RU" sz="2400" dirty="0">
              <a:latin typeface="Constantia" pitchFamily="18" charset="0"/>
            </a:endParaRPr>
          </a:p>
        </p:txBody>
      </p:sp>
      <p:sp>
        <p:nvSpPr>
          <p:cNvPr id="4" name="Скругленный прямоугольник 3"/>
          <p:cNvSpPr/>
          <p:nvPr/>
        </p:nvSpPr>
        <p:spPr>
          <a:xfrm>
            <a:off x="285750" y="2000250"/>
            <a:ext cx="3214688" cy="642938"/>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Пищеварительный канал</a:t>
            </a:r>
            <a:endParaRPr lang="ru-RU" sz="2000" dirty="0">
              <a:latin typeface="Constantia" pitchFamily="18" charset="0"/>
            </a:endParaRPr>
          </a:p>
        </p:txBody>
      </p:sp>
      <p:sp>
        <p:nvSpPr>
          <p:cNvPr id="5" name="Скругленный прямоугольник 4"/>
          <p:cNvSpPr/>
          <p:nvPr/>
        </p:nvSpPr>
        <p:spPr>
          <a:xfrm>
            <a:off x="285750" y="3071813"/>
            <a:ext cx="3214688" cy="642937"/>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Жирные кислоты, глицерин </a:t>
            </a:r>
            <a:endParaRPr lang="ru-RU" sz="2000" dirty="0">
              <a:latin typeface="Constantia" pitchFamily="18" charset="0"/>
            </a:endParaRPr>
          </a:p>
        </p:txBody>
      </p:sp>
      <p:sp>
        <p:nvSpPr>
          <p:cNvPr id="6" name="Скругленный прямоугольник 5"/>
          <p:cNvSpPr/>
          <p:nvPr/>
        </p:nvSpPr>
        <p:spPr>
          <a:xfrm>
            <a:off x="285750" y="4071938"/>
            <a:ext cx="3214688" cy="642937"/>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Лимфа. Кровь </a:t>
            </a:r>
            <a:endParaRPr lang="ru-RU" sz="2000" dirty="0">
              <a:latin typeface="Constantia" pitchFamily="18" charset="0"/>
            </a:endParaRPr>
          </a:p>
        </p:txBody>
      </p:sp>
      <p:sp>
        <p:nvSpPr>
          <p:cNvPr id="7" name="Скругленный прямоугольник 6"/>
          <p:cNvSpPr/>
          <p:nvPr/>
        </p:nvSpPr>
        <p:spPr>
          <a:xfrm>
            <a:off x="5429250" y="3429000"/>
            <a:ext cx="3214688" cy="1214438"/>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Синтетические процессы</a:t>
            </a:r>
            <a:endParaRPr lang="ru-RU" dirty="0">
              <a:latin typeface="Constantia" pitchFamily="18" charset="0"/>
            </a:endParaRPr>
          </a:p>
        </p:txBody>
      </p:sp>
      <p:sp>
        <p:nvSpPr>
          <p:cNvPr id="8" name="Скругленный прямоугольник 7"/>
          <p:cNvSpPr/>
          <p:nvPr/>
        </p:nvSpPr>
        <p:spPr>
          <a:xfrm>
            <a:off x="5429250" y="4929188"/>
            <a:ext cx="3214688" cy="164306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Жировое депо (сальник, подкожная клетчатка)</a:t>
            </a:r>
            <a:endParaRPr lang="ru-RU" sz="2000" dirty="0">
              <a:latin typeface="Constantia" pitchFamily="18" charset="0"/>
            </a:endParaRPr>
          </a:p>
        </p:txBody>
      </p:sp>
      <p:sp>
        <p:nvSpPr>
          <p:cNvPr id="9" name="Скругленный прямоугольник 8"/>
          <p:cNvSpPr/>
          <p:nvPr/>
        </p:nvSpPr>
        <p:spPr>
          <a:xfrm>
            <a:off x="5429256" y="2857496"/>
            <a:ext cx="3214710"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Клетка </a:t>
            </a:r>
            <a:endParaRPr lang="ru-RU" sz="2400" dirty="0">
              <a:latin typeface="Constantia" pitchFamily="18" charset="0"/>
            </a:endParaRPr>
          </a:p>
        </p:txBody>
      </p:sp>
      <p:sp>
        <p:nvSpPr>
          <p:cNvPr id="10" name="Стрелка вниз 9"/>
          <p:cNvSpPr/>
          <p:nvPr/>
        </p:nvSpPr>
        <p:spPr>
          <a:xfrm>
            <a:off x="1571604" y="1643050"/>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1" name="Стрелка вниз 10"/>
          <p:cNvSpPr/>
          <p:nvPr/>
        </p:nvSpPr>
        <p:spPr>
          <a:xfrm>
            <a:off x="1643042" y="2643182"/>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2" name="Стрелка вниз 11"/>
          <p:cNvSpPr/>
          <p:nvPr/>
        </p:nvSpPr>
        <p:spPr>
          <a:xfrm>
            <a:off x="1643042" y="3714752"/>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3" name="Стрелка вниз 12"/>
          <p:cNvSpPr/>
          <p:nvPr/>
        </p:nvSpPr>
        <p:spPr>
          <a:xfrm>
            <a:off x="6786578" y="4643446"/>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4" name="Стрелка вниз 13"/>
          <p:cNvSpPr/>
          <p:nvPr/>
        </p:nvSpPr>
        <p:spPr>
          <a:xfrm rot="16200000">
            <a:off x="3964777" y="4107661"/>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5" name="TextBox 14"/>
          <p:cNvSpPr txBox="1"/>
          <p:nvPr/>
        </p:nvSpPr>
        <p:spPr>
          <a:xfrm>
            <a:off x="4000500" y="1143000"/>
            <a:ext cx="2214563" cy="58420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ru-RU" sz="1600" dirty="0">
                <a:latin typeface="Constantia" pitchFamily="18" charset="0"/>
              </a:rPr>
              <a:t>Фермент </a:t>
            </a:r>
            <a:r>
              <a:rPr lang="ru-RU" sz="1600" b="1" dirty="0">
                <a:latin typeface="Constantia" pitchFamily="18" charset="0"/>
              </a:rPr>
              <a:t>липаза</a:t>
            </a:r>
            <a:r>
              <a:rPr lang="ru-RU" sz="1600" dirty="0">
                <a:latin typeface="Constantia" pitchFamily="18" charset="0"/>
              </a:rPr>
              <a:t> в 12-перстной кишке</a:t>
            </a:r>
            <a:endParaRPr lang="ru-RU" sz="1600" dirty="0">
              <a:latin typeface="Constantia" pitchFamily="18" charset="0"/>
            </a:endParaRPr>
          </a:p>
        </p:txBody>
      </p:sp>
      <p:sp>
        <p:nvSpPr>
          <p:cNvPr id="16" name="TextBox 15"/>
          <p:cNvSpPr txBox="1"/>
          <p:nvPr/>
        </p:nvSpPr>
        <p:spPr>
          <a:xfrm>
            <a:off x="4000500" y="1857375"/>
            <a:ext cx="2214563" cy="83026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ru-RU" sz="1600" dirty="0">
                <a:latin typeface="Constantia" pitchFamily="18" charset="0"/>
              </a:rPr>
              <a:t>Фермент </a:t>
            </a:r>
            <a:r>
              <a:rPr lang="ru-RU" sz="1600" b="1" dirty="0" err="1">
                <a:latin typeface="Constantia" pitchFamily="18" charset="0"/>
              </a:rPr>
              <a:t>лецитиназа</a:t>
            </a:r>
            <a:r>
              <a:rPr lang="ru-RU" sz="1600" b="1" dirty="0">
                <a:latin typeface="Constantia" pitchFamily="18" charset="0"/>
              </a:rPr>
              <a:t>, липаза</a:t>
            </a:r>
            <a:r>
              <a:rPr lang="ru-RU" sz="1600" dirty="0">
                <a:latin typeface="Constantia" pitchFamily="18" charset="0"/>
              </a:rPr>
              <a:t> в тонком кишечнике</a:t>
            </a:r>
            <a:endParaRPr lang="ru-RU" sz="1600" dirty="0">
              <a:latin typeface="Constantia" pitchFamily="18" charset="0"/>
            </a:endParaRPr>
          </a:p>
        </p:txBody>
      </p:sp>
      <p:cxnSp>
        <p:nvCxnSpPr>
          <p:cNvPr id="18" name="Прямая со стрелкой 17"/>
          <p:cNvCxnSpPr>
            <a:stCxn id="15" idx="1"/>
            <a:endCxn id="4" idx="3"/>
          </p:cNvCxnSpPr>
          <p:nvPr/>
        </p:nvCxnSpPr>
        <p:spPr>
          <a:xfrm rot="10800000" flipV="1">
            <a:off x="3500438" y="1435100"/>
            <a:ext cx="500062" cy="8858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a:stCxn id="16" idx="1"/>
            <a:endCxn id="4" idx="3"/>
          </p:cNvCxnSpPr>
          <p:nvPr/>
        </p:nvCxnSpPr>
        <p:spPr>
          <a:xfrm rot="10800000" flipV="1">
            <a:off x="3500438" y="2273300"/>
            <a:ext cx="500062" cy="476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5750" y="5214938"/>
            <a:ext cx="3000375" cy="1384300"/>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buFont typeface="Arial" pitchFamily="34" charset="0"/>
              <a:buChar char="•"/>
              <a:defRPr/>
            </a:pPr>
            <a:r>
              <a:rPr lang="ru-RU" sz="2800" dirty="0">
                <a:latin typeface="Times New Roman" pitchFamily="18" charset="0"/>
                <a:cs typeface="Times New Roman" pitchFamily="18" charset="0"/>
              </a:rPr>
              <a:t>1г жира при расщеплении дает 38,9 кДж</a:t>
            </a:r>
            <a:endParaRPr lang="ru-RU" sz="28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Номер слайда 5"/>
          <p:cNvSpPr>
            <a:spLocks noGrp="1"/>
          </p:cNvSpPr>
          <p:nvPr>
            <p:ph type="sldNum" sz="quarter" idx="12"/>
          </p:nvPr>
        </p:nvSpPr>
        <p:spPr/>
        <p:txBody>
          <a:bodyPr/>
          <a:lstStyle/>
          <a:p>
            <a:pPr>
              <a:defRPr/>
            </a:pPr>
            <a:fld id="{0DAB788B-86BC-456A-BFE1-34BF176CA9C2}" type="slidenum">
              <a:rPr lang="ru-RU"/>
              <a:pPr>
                <a:defRPr/>
              </a:pPr>
              <a:t>9</a:t>
            </a:fld>
            <a:endParaRPr lang="ru-RU"/>
          </a:p>
        </p:txBody>
      </p:sp>
      <p:sp>
        <p:nvSpPr>
          <p:cNvPr id="2" name="Прямоугольник 1"/>
          <p:cNvSpPr/>
          <p:nvPr/>
        </p:nvSpPr>
        <p:spPr>
          <a:xfrm>
            <a:off x="4214810" y="142852"/>
            <a:ext cx="4497770" cy="707886"/>
          </a:xfrm>
          <a:prstGeom prst="rect">
            <a:avLst/>
          </a:prstGeom>
          <a:noFill/>
        </p:spPr>
        <p:txBody>
          <a:bodyPr wrap="none">
            <a:spAutoFit/>
          </a:bodyPr>
          <a:lstStyle/>
          <a:p>
            <a:pPr algn="ctr" fontAlgn="auto">
              <a:spcBef>
                <a:spcPts val="0"/>
              </a:spcBef>
              <a:spcAft>
                <a:spcPts val="0"/>
              </a:spcAft>
              <a:defRPr/>
            </a:pPr>
            <a:r>
              <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rPr>
              <a:t>Обмен углеводов</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tantia" pitchFamily="18" charset="0"/>
            </a:endParaRPr>
          </a:p>
        </p:txBody>
      </p:sp>
      <p:sp>
        <p:nvSpPr>
          <p:cNvPr id="3" name="Скругленный прямоугольник 2"/>
          <p:cNvSpPr/>
          <p:nvPr/>
        </p:nvSpPr>
        <p:spPr>
          <a:xfrm>
            <a:off x="285720" y="285728"/>
            <a:ext cx="3214710"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Углеводы пищи</a:t>
            </a:r>
            <a:endParaRPr lang="ru-RU" sz="2400" dirty="0">
              <a:latin typeface="Constantia" pitchFamily="18" charset="0"/>
            </a:endParaRPr>
          </a:p>
        </p:txBody>
      </p:sp>
      <p:sp>
        <p:nvSpPr>
          <p:cNvPr id="4" name="Скругленный прямоугольник 3"/>
          <p:cNvSpPr/>
          <p:nvPr/>
        </p:nvSpPr>
        <p:spPr>
          <a:xfrm>
            <a:off x="285750" y="1285875"/>
            <a:ext cx="3214688" cy="500063"/>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Пищеварительный канал</a:t>
            </a:r>
            <a:endParaRPr lang="ru-RU" sz="2000" dirty="0">
              <a:latin typeface="Constantia" pitchFamily="18" charset="0"/>
            </a:endParaRPr>
          </a:p>
        </p:txBody>
      </p:sp>
      <p:sp>
        <p:nvSpPr>
          <p:cNvPr id="5" name="Скругленный прямоугольник 4"/>
          <p:cNvSpPr/>
          <p:nvPr/>
        </p:nvSpPr>
        <p:spPr>
          <a:xfrm>
            <a:off x="285750" y="2143125"/>
            <a:ext cx="3214688" cy="500063"/>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Глюкоза </a:t>
            </a:r>
            <a:endParaRPr lang="ru-RU" sz="2000" dirty="0">
              <a:latin typeface="Constantia" pitchFamily="18" charset="0"/>
            </a:endParaRPr>
          </a:p>
        </p:txBody>
      </p:sp>
      <p:sp>
        <p:nvSpPr>
          <p:cNvPr id="6" name="Скругленный прямоугольник 5"/>
          <p:cNvSpPr/>
          <p:nvPr/>
        </p:nvSpPr>
        <p:spPr>
          <a:xfrm>
            <a:off x="285750" y="3714750"/>
            <a:ext cx="3214688" cy="71437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Печень (гликоген)</a:t>
            </a:r>
          </a:p>
          <a:p>
            <a:pPr algn="ctr" fontAlgn="auto">
              <a:spcBef>
                <a:spcPts val="0"/>
              </a:spcBef>
              <a:spcAft>
                <a:spcPts val="0"/>
              </a:spcAft>
              <a:defRPr/>
            </a:pPr>
            <a:r>
              <a:rPr lang="ru-RU" sz="2000" dirty="0">
                <a:latin typeface="Constantia" pitchFamily="18" charset="0"/>
              </a:rPr>
              <a:t>Мышцы  </a:t>
            </a:r>
            <a:endParaRPr lang="ru-RU" sz="2000" dirty="0">
              <a:latin typeface="Constantia" pitchFamily="18" charset="0"/>
            </a:endParaRPr>
          </a:p>
        </p:txBody>
      </p:sp>
      <p:sp>
        <p:nvSpPr>
          <p:cNvPr id="7" name="Скругленный прямоугольник 6"/>
          <p:cNvSpPr/>
          <p:nvPr/>
        </p:nvSpPr>
        <p:spPr>
          <a:xfrm>
            <a:off x="4714875" y="3643313"/>
            <a:ext cx="3214688" cy="17145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Окисление с выделением энергии</a:t>
            </a:r>
            <a:endParaRPr lang="ru-RU" dirty="0">
              <a:latin typeface="Constantia" pitchFamily="18" charset="0"/>
            </a:endParaRPr>
          </a:p>
        </p:txBody>
      </p:sp>
      <p:sp>
        <p:nvSpPr>
          <p:cNvPr id="9" name="Скругленный прямоугольник 8"/>
          <p:cNvSpPr/>
          <p:nvPr/>
        </p:nvSpPr>
        <p:spPr>
          <a:xfrm>
            <a:off x="4714876" y="3000372"/>
            <a:ext cx="3214710" cy="64294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ru-RU" sz="2400" dirty="0">
                <a:latin typeface="Constantia" pitchFamily="18" charset="0"/>
              </a:rPr>
              <a:t>Клетка </a:t>
            </a:r>
            <a:endParaRPr lang="ru-RU" sz="2400" dirty="0">
              <a:latin typeface="Constantia" pitchFamily="18" charset="0"/>
            </a:endParaRPr>
          </a:p>
        </p:txBody>
      </p:sp>
      <p:sp>
        <p:nvSpPr>
          <p:cNvPr id="10" name="Стрелка вниз 9"/>
          <p:cNvSpPr/>
          <p:nvPr/>
        </p:nvSpPr>
        <p:spPr>
          <a:xfrm>
            <a:off x="1571604" y="928670"/>
            <a:ext cx="500066" cy="357190"/>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1" name="Стрелка вниз 10"/>
          <p:cNvSpPr/>
          <p:nvPr/>
        </p:nvSpPr>
        <p:spPr>
          <a:xfrm>
            <a:off x="1571604" y="1785926"/>
            <a:ext cx="500066" cy="357190"/>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2" name="Стрелка вниз 11"/>
          <p:cNvSpPr/>
          <p:nvPr/>
        </p:nvSpPr>
        <p:spPr>
          <a:xfrm>
            <a:off x="1571604" y="2643182"/>
            <a:ext cx="500066" cy="357190"/>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4" name="Стрелка вниз 13"/>
          <p:cNvSpPr/>
          <p:nvPr/>
        </p:nvSpPr>
        <p:spPr>
          <a:xfrm rot="16200000">
            <a:off x="3750463" y="4750603"/>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15" name="TextBox 14"/>
          <p:cNvSpPr txBox="1"/>
          <p:nvPr/>
        </p:nvSpPr>
        <p:spPr>
          <a:xfrm>
            <a:off x="4000500" y="857250"/>
            <a:ext cx="2214563" cy="83026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ru-RU" sz="1600" dirty="0">
                <a:latin typeface="Constantia" pitchFamily="18" charset="0"/>
              </a:rPr>
              <a:t>Фермент </a:t>
            </a:r>
            <a:r>
              <a:rPr lang="ru-RU" sz="1600" b="1" dirty="0">
                <a:latin typeface="Constantia" pitchFamily="18" charset="0"/>
              </a:rPr>
              <a:t>птиалин, </a:t>
            </a:r>
            <a:r>
              <a:rPr lang="ru-RU" sz="1600" b="1" dirty="0" err="1">
                <a:latin typeface="Constantia" pitchFamily="18" charset="0"/>
              </a:rPr>
              <a:t>мальтаза</a:t>
            </a:r>
            <a:r>
              <a:rPr lang="ru-RU" sz="1600" dirty="0">
                <a:latin typeface="Constantia" pitchFamily="18" charset="0"/>
              </a:rPr>
              <a:t> в ротовой полости</a:t>
            </a:r>
            <a:endParaRPr lang="ru-RU" sz="1600" dirty="0">
              <a:latin typeface="Constantia" pitchFamily="18" charset="0"/>
            </a:endParaRPr>
          </a:p>
        </p:txBody>
      </p:sp>
      <p:sp>
        <p:nvSpPr>
          <p:cNvPr id="16" name="TextBox 15"/>
          <p:cNvSpPr txBox="1"/>
          <p:nvPr/>
        </p:nvSpPr>
        <p:spPr>
          <a:xfrm>
            <a:off x="4000500" y="1857375"/>
            <a:ext cx="2214563" cy="58420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ru-RU" sz="1600" dirty="0">
                <a:latin typeface="Constantia" pitchFamily="18" charset="0"/>
              </a:rPr>
              <a:t>Фермент </a:t>
            </a:r>
            <a:r>
              <a:rPr lang="ru-RU" sz="1600" b="1" dirty="0">
                <a:latin typeface="Constantia" pitchFamily="18" charset="0"/>
              </a:rPr>
              <a:t>амилаза </a:t>
            </a:r>
            <a:r>
              <a:rPr lang="ru-RU" sz="1600" dirty="0">
                <a:latin typeface="Constantia" pitchFamily="18" charset="0"/>
              </a:rPr>
              <a:t>в тонком кишечнике</a:t>
            </a:r>
            <a:endParaRPr lang="ru-RU" sz="1600" dirty="0">
              <a:latin typeface="Constantia" pitchFamily="18" charset="0"/>
            </a:endParaRPr>
          </a:p>
        </p:txBody>
      </p:sp>
      <p:cxnSp>
        <p:nvCxnSpPr>
          <p:cNvPr id="18" name="Прямая со стрелкой 17"/>
          <p:cNvCxnSpPr>
            <a:stCxn id="15" idx="1"/>
            <a:endCxn id="4" idx="3"/>
          </p:cNvCxnSpPr>
          <p:nvPr/>
        </p:nvCxnSpPr>
        <p:spPr>
          <a:xfrm rot="10800000" flipV="1">
            <a:off x="3500438" y="1273175"/>
            <a:ext cx="500062" cy="26193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a:stCxn id="16" idx="1"/>
            <a:endCxn id="4" idx="3"/>
          </p:cNvCxnSpPr>
          <p:nvPr/>
        </p:nvCxnSpPr>
        <p:spPr>
          <a:xfrm rot="10800000">
            <a:off x="3500438" y="1535113"/>
            <a:ext cx="500062" cy="61436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5750" y="5357813"/>
            <a:ext cx="3000375" cy="1384300"/>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buFont typeface="Arial" pitchFamily="34" charset="0"/>
              <a:buChar char="•"/>
              <a:defRPr/>
            </a:pPr>
            <a:r>
              <a:rPr lang="ru-RU" sz="2800" dirty="0">
                <a:latin typeface="Times New Roman" pitchFamily="18" charset="0"/>
                <a:cs typeface="Times New Roman" pitchFamily="18" charset="0"/>
              </a:rPr>
              <a:t>1г углевода при расщеплении дает 17,6 кДж</a:t>
            </a:r>
            <a:endParaRPr lang="ru-RU" sz="2800" dirty="0">
              <a:latin typeface="Times New Roman" pitchFamily="18" charset="0"/>
              <a:cs typeface="Times New Roman" pitchFamily="18" charset="0"/>
            </a:endParaRPr>
          </a:p>
        </p:txBody>
      </p:sp>
      <p:sp>
        <p:nvSpPr>
          <p:cNvPr id="27" name="Скругленный прямоугольник 26"/>
          <p:cNvSpPr/>
          <p:nvPr/>
        </p:nvSpPr>
        <p:spPr>
          <a:xfrm>
            <a:off x="214313" y="4714875"/>
            <a:ext cx="3214687" cy="500063"/>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Глюкоза  </a:t>
            </a:r>
            <a:endParaRPr lang="ru-RU" sz="2000" dirty="0">
              <a:latin typeface="Constantia" pitchFamily="18" charset="0"/>
            </a:endParaRPr>
          </a:p>
        </p:txBody>
      </p:sp>
      <p:sp>
        <p:nvSpPr>
          <p:cNvPr id="30" name="Стрелка вниз 29"/>
          <p:cNvSpPr/>
          <p:nvPr/>
        </p:nvSpPr>
        <p:spPr>
          <a:xfrm>
            <a:off x="1571604" y="4429132"/>
            <a:ext cx="500066" cy="285752"/>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35" name="Скругленный прямоугольник 34"/>
          <p:cNvSpPr/>
          <p:nvPr/>
        </p:nvSpPr>
        <p:spPr>
          <a:xfrm>
            <a:off x="285750" y="3000375"/>
            <a:ext cx="3214688" cy="500063"/>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ru-RU" sz="2000" dirty="0">
                <a:latin typeface="Constantia" pitchFamily="18" charset="0"/>
              </a:rPr>
              <a:t>Кровь  </a:t>
            </a:r>
            <a:endParaRPr lang="ru-RU" sz="2000" dirty="0">
              <a:latin typeface="Constantia" pitchFamily="18" charset="0"/>
            </a:endParaRPr>
          </a:p>
        </p:txBody>
      </p:sp>
      <p:sp>
        <p:nvSpPr>
          <p:cNvPr id="36" name="Стрелка вниз 35"/>
          <p:cNvSpPr/>
          <p:nvPr/>
        </p:nvSpPr>
        <p:spPr>
          <a:xfrm>
            <a:off x="1571604" y="3500438"/>
            <a:ext cx="500066" cy="285752"/>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
        <p:nvSpPr>
          <p:cNvPr id="37" name="Стрелка вниз 36"/>
          <p:cNvSpPr/>
          <p:nvPr/>
        </p:nvSpPr>
        <p:spPr>
          <a:xfrm rot="16200000">
            <a:off x="3750463" y="3036091"/>
            <a:ext cx="500066" cy="428628"/>
          </a:xfrm>
          <a:prstGeom prst="downArrow">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363</TotalTime>
  <Words>2819</Words>
  <Application>Microsoft Office PowerPoint</Application>
  <PresentationFormat>Экран (4:3)</PresentationFormat>
  <Paragraphs>162</Paragraphs>
  <Slides>31</Slides>
  <Notes>1</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1</vt:i4>
      </vt:variant>
      <vt:variant>
        <vt:lpstr>Заголовки слайдов</vt:lpstr>
      </vt:variant>
      <vt:variant>
        <vt:i4>31</vt:i4>
      </vt:variant>
    </vt:vector>
  </HeadingPairs>
  <TitlesOfParts>
    <vt:vector size="38" baseType="lpstr">
      <vt:lpstr>Calibri</vt:lpstr>
      <vt:lpstr>Arial</vt:lpstr>
      <vt:lpstr>Constantia</vt:lpstr>
      <vt:lpstr>Wingdings</vt:lpstr>
      <vt:lpstr>Times New Roman</vt:lpstr>
      <vt:lpstr>Verdana</vt: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Светлана</dc:creator>
  <cp:lastModifiedBy>Student</cp:lastModifiedBy>
  <cp:revision>94</cp:revision>
  <dcterms:created xsi:type="dcterms:W3CDTF">2010-02-08T18:03:06Z</dcterms:created>
  <dcterms:modified xsi:type="dcterms:W3CDTF">2012-05-10T06:20:47Z</dcterms:modified>
</cp:coreProperties>
</file>