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6" d="100"/>
          <a:sy n="106" d="100"/>
        </p:scale>
        <p:origin x="-16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77BA3C-5F80-4862-9CF5-B17BC28EDA91}" type="datetimeFigureOut">
              <a:rPr lang="ru-RU" smtClean="0"/>
              <a:t>21.04.2012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068594-E3F4-4F1A-9C20-EB6B7D61A44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E068594-E3F4-4F1A-9C20-EB6B7D61A44F}" type="slidenum">
              <a:rPr lang="ru-RU" smtClean="0"/>
              <a:t>15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9A400788-9423-4DD1-A55A-FD3AD4BFF10E}" type="datetimeFigureOut">
              <a:rPr lang="ru-RU" smtClean="0"/>
              <a:pPr/>
              <a:t>21.04.2012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F959B76D-EF31-4CE6-83BD-BABC492D1166}" type="slidenum">
              <a:rPr lang="ru-RU" smtClean="0"/>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A400788-9423-4DD1-A55A-FD3AD4BFF10E}" type="datetimeFigureOut">
              <a:rPr lang="ru-RU" smtClean="0"/>
              <a:pPr/>
              <a:t>21.04.2012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959B76D-EF31-4CE6-83BD-BABC492D1166}"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A400788-9423-4DD1-A55A-FD3AD4BFF10E}" type="datetimeFigureOut">
              <a:rPr lang="ru-RU" smtClean="0"/>
              <a:pPr/>
              <a:t>21.04.2012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959B76D-EF31-4CE6-83BD-BABC492D1166}"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A400788-9423-4DD1-A55A-FD3AD4BFF10E}" type="datetimeFigureOut">
              <a:rPr lang="ru-RU" smtClean="0"/>
              <a:pPr/>
              <a:t>21.04.2012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959B76D-EF31-4CE6-83BD-BABC492D1166}"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A400788-9423-4DD1-A55A-FD3AD4BFF10E}" type="datetimeFigureOut">
              <a:rPr lang="ru-RU" smtClean="0"/>
              <a:pPr/>
              <a:t>21.04.2012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959B76D-EF31-4CE6-83BD-BABC492D1166}"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A400788-9423-4DD1-A55A-FD3AD4BFF10E}" type="datetimeFigureOut">
              <a:rPr lang="ru-RU" smtClean="0"/>
              <a:pPr/>
              <a:t>21.04.2012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959B76D-EF31-4CE6-83BD-BABC492D1166}"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A400788-9423-4DD1-A55A-FD3AD4BFF10E}" type="datetimeFigureOut">
              <a:rPr lang="ru-RU" smtClean="0"/>
              <a:pPr/>
              <a:t>21.04.2012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959B76D-EF31-4CE6-83BD-BABC492D1166}"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9A400788-9423-4DD1-A55A-FD3AD4BFF10E}" type="datetimeFigureOut">
              <a:rPr lang="ru-RU" smtClean="0"/>
              <a:pPr/>
              <a:t>21.04.2012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959B76D-EF31-4CE6-83BD-BABC492D1166}"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9A400788-9423-4DD1-A55A-FD3AD4BFF10E}" type="datetimeFigureOut">
              <a:rPr lang="ru-RU" smtClean="0"/>
              <a:pPr/>
              <a:t>21.04.2012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959B76D-EF31-4CE6-83BD-BABC492D1166}"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9A400788-9423-4DD1-A55A-FD3AD4BFF10E}" type="datetimeFigureOut">
              <a:rPr lang="ru-RU" smtClean="0"/>
              <a:pPr/>
              <a:t>21.04.2012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959B76D-EF31-4CE6-83BD-BABC492D1166}"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9A400788-9423-4DD1-A55A-FD3AD4BFF10E}" type="datetimeFigureOut">
              <a:rPr lang="ru-RU" smtClean="0"/>
              <a:pPr/>
              <a:t>21.04.2012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F959B76D-EF31-4CE6-83BD-BABC492D1166}"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A400788-9423-4DD1-A55A-FD3AD4BFF10E}" type="datetimeFigureOut">
              <a:rPr lang="ru-RU" smtClean="0"/>
              <a:pPr/>
              <a:t>21.04.2012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959B76D-EF31-4CE6-83BD-BABC492D116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kk-KZ" sz="3200" dirty="0" smtClean="0">
                <a:latin typeface="Times New Roman" pitchFamily="18" charset="0"/>
                <a:cs typeface="Times New Roman" pitchFamily="18" charset="0"/>
              </a:rPr>
              <a:t>Коллоидтық жүйелердің оптикалық қасиеттері</a:t>
            </a:r>
            <a:endParaRPr lang="ru-RU" sz="3200" dirty="0">
              <a:latin typeface="Times New Roman" pitchFamily="18" charset="0"/>
              <a:cs typeface="Times New Roman" pitchFamily="18" charset="0"/>
            </a:endParaRPr>
          </a:p>
        </p:txBody>
      </p:sp>
    </p:spTree>
  </p:cSld>
  <p:clrMapOvr>
    <a:masterClrMapping/>
  </p:clrMapOvr>
  <p:transition spd="slow">
    <p:newsfla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Admin\Documents\2 курс.4-семестр\физ.хим\Новая папка (2)\3.jpg"/>
          <p:cNvPicPr>
            <a:picLocks noChangeAspect="1" noChangeArrowheads="1"/>
          </p:cNvPicPr>
          <p:nvPr/>
        </p:nvPicPr>
        <p:blipFill>
          <a:blip r:embed="rId2"/>
          <a:srcRect/>
          <a:stretch>
            <a:fillRect/>
          </a:stretch>
        </p:blipFill>
        <p:spPr bwMode="auto">
          <a:xfrm>
            <a:off x="714348" y="3643314"/>
            <a:ext cx="7888369" cy="1972093"/>
          </a:xfrm>
          <a:prstGeom prst="rect">
            <a:avLst/>
          </a:prstGeom>
          <a:noFill/>
        </p:spPr>
      </p:pic>
      <p:sp>
        <p:nvSpPr>
          <p:cNvPr id="3" name="Заголовок 2"/>
          <p:cNvSpPr>
            <a:spLocks noGrp="1"/>
          </p:cNvSpPr>
          <p:nvPr>
            <p:ph type="title"/>
          </p:nvPr>
        </p:nvSpPr>
        <p:spPr>
          <a:xfrm>
            <a:off x="457200" y="274638"/>
            <a:ext cx="8229600" cy="1582726"/>
          </a:xfrm>
        </p:spPr>
        <p:txBody>
          <a:bodyPr>
            <a:normAutofit/>
          </a:bodyPr>
          <a:lstStyle/>
          <a:p>
            <a:pPr algn="ctr"/>
            <a:r>
              <a:rPr lang="kk-KZ" sz="2000" dirty="0" smtClean="0">
                <a:latin typeface="Times New Roman" pitchFamily="18" charset="0"/>
                <a:cs typeface="Times New Roman" pitchFamily="18" charset="0"/>
              </a:rPr>
              <a:t>Шашыраған жарықтың қарқындылығы бөлшектің өлшемі мен толқын ұзындығына ғана емес, одан да басқа факторларға тәуелді болады. Оны ағылшын физигі Д. Рэлей былай көрсеткен болатын.</a:t>
            </a:r>
            <a:endParaRPr lang="ru-RU" sz="2000" dirty="0">
              <a:latin typeface="Times New Roman" pitchFamily="18" charset="0"/>
              <a:cs typeface="Times New Roman" pitchFamily="18" charset="0"/>
            </a:endParaRPr>
          </a:p>
        </p:txBody>
      </p:sp>
      <p:pic>
        <p:nvPicPr>
          <p:cNvPr id="3074" name="Picture 2" descr="C:\Users\Admin\Documents\2 курс.4-семестр\физ.хим\Новая папка (2)\2.bmp"/>
          <p:cNvPicPr>
            <a:picLocks noChangeAspect="1" noChangeArrowheads="1"/>
          </p:cNvPicPr>
          <p:nvPr/>
        </p:nvPicPr>
        <p:blipFill>
          <a:blip r:embed="rId3"/>
          <a:srcRect/>
          <a:stretch>
            <a:fillRect/>
          </a:stretch>
        </p:blipFill>
        <p:spPr bwMode="auto">
          <a:xfrm>
            <a:off x="2571736" y="2285992"/>
            <a:ext cx="3714776" cy="1084606"/>
          </a:xfrm>
          <a:prstGeom prst="rect">
            <a:avLst/>
          </a:prstGeom>
          <a:noFill/>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1142984"/>
            <a:ext cx="8229600" cy="3725866"/>
          </a:xfrm>
        </p:spPr>
        <p:txBody>
          <a:bodyPr>
            <a:normAutofit/>
          </a:bodyPr>
          <a:lstStyle/>
          <a:p>
            <a:pPr algn="ctr"/>
            <a:r>
              <a:rPr lang="kk-KZ" sz="2000" dirty="0" smtClean="0">
                <a:latin typeface="Times New Roman" pitchFamily="18" charset="0"/>
                <a:cs typeface="Times New Roman" pitchFamily="18" charset="0"/>
              </a:rPr>
              <a:t>Ертінділерде өткен жарық  пен шашыраған жарықтың түстерінің өзгеше болуын опалесценция деп атайды. </a:t>
            </a:r>
            <a:br>
              <a:rPr lang="kk-KZ" sz="2000" dirty="0" smtClean="0">
                <a:latin typeface="Times New Roman" pitchFamily="18" charset="0"/>
                <a:cs typeface="Times New Roman" pitchFamily="18" charset="0"/>
              </a:rPr>
            </a:br>
            <a:r>
              <a:rPr lang="kk-KZ" sz="2000" dirty="0" smtClean="0">
                <a:latin typeface="Times New Roman" pitchFamily="18" charset="0"/>
                <a:cs typeface="Times New Roman" pitchFamily="18" charset="0"/>
              </a:rPr>
              <a:t>Егер коллоидтық ертінді түсті болса, оның түсі қарқынды болады. Коллоидтық ертінділердің түстері дисперстік фазаның  дисперстілігінің дәрежесіне де тәуелді болады.</a:t>
            </a:r>
            <a:br>
              <a:rPr lang="kk-KZ" sz="2000" dirty="0" smtClean="0">
                <a:latin typeface="Times New Roman" pitchFamily="18" charset="0"/>
                <a:cs typeface="Times New Roman" pitchFamily="18" charset="0"/>
              </a:rPr>
            </a:br>
            <a:r>
              <a:rPr lang="kk-KZ" sz="2000" dirty="0" smtClean="0">
                <a:latin typeface="Times New Roman" pitchFamily="18" charset="0"/>
                <a:cs typeface="Times New Roman" pitchFamily="18" charset="0"/>
              </a:rPr>
              <a:t>Жарық шашырауының толығырақ теориясы мен оған лайықты есептеулерді дисперстілігі әртүрлі барлық дисперстік жүйелер үшін Г. Ми жасады. Ми теориясына сәйкес жарық шашырауының қарқындылығы жарық толқынының ұзындығына байланысты максимум арқылы өседі. </a:t>
            </a:r>
            <a:endParaRPr lang="ru-RU" sz="2000" dirty="0">
              <a:latin typeface="Times New Roman" pitchFamily="18" charset="0"/>
              <a:cs typeface="Times New Roman" pitchFamily="18" charset="0"/>
            </a:endParaRPr>
          </a:p>
        </p:txBody>
      </p:sp>
    </p:spTree>
  </p:cSld>
  <p:clrMapOvr>
    <a:masterClrMapping/>
  </p:clrMapOvr>
  <p:transition spd="slow">
    <p:push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4868874"/>
          </a:xfrm>
        </p:spPr>
        <p:txBody>
          <a:bodyPr>
            <a:normAutofit/>
          </a:bodyPr>
          <a:lstStyle/>
          <a:p>
            <a:pPr algn="ctr"/>
            <a:r>
              <a:rPr lang="kk-KZ" sz="2000" dirty="0" smtClean="0">
                <a:latin typeface="Times New Roman" pitchFamily="18" charset="0"/>
                <a:cs typeface="Times New Roman" pitchFamily="18" charset="0"/>
              </a:rPr>
              <a:t>Шашыраған жарық әрқашанда ішінара поляризацияланған болады, тіпті түскен жарық поляризацияланбаған болса да. Бұл кезде өлшемдері аз бөлшектерде 90 ˚ бұрышпен шашыраған жарық толығымен поляризацияланған, ол түскен жарық бағытымен бағытталған жарық толығымен поляризацияланбаған болады. 10.2 – суретте түскен жарықтың бағытына байланысты әртүрлі бұрышпен шашыраған жарықтың қарқындылығының таралуы көрсетілген. Штрихталмаған аймақ поляризацияланбаған, ал штрихталған аймақ поляризацияланған жарыққа сәйкес келеді. </a:t>
            </a:r>
            <a:endParaRPr lang="ru-RU" sz="2000" dirty="0">
              <a:latin typeface="Times New Roman" pitchFamily="18" charset="0"/>
              <a:cs typeface="Times New Roman" pitchFamily="18" charset="0"/>
            </a:endParaRPr>
          </a:p>
        </p:txBody>
      </p:sp>
    </p:spTree>
  </p:cSld>
  <p:clrMapOvr>
    <a:masterClrMapping/>
  </p:clrMapOvr>
  <p:transition spd="slow">
    <p:circl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kk-KZ" sz="2400" dirty="0" smtClean="0">
                <a:latin typeface="Times New Roman" pitchFamily="18" charset="0"/>
                <a:cs typeface="Times New Roman" pitchFamily="18" charset="0"/>
              </a:rPr>
              <a:t>10.2 – сурет</a:t>
            </a:r>
            <a:endParaRPr lang="ru-RU" sz="2400" dirty="0">
              <a:latin typeface="Times New Roman" pitchFamily="18" charset="0"/>
              <a:cs typeface="Times New Roman" pitchFamily="18" charset="0"/>
            </a:endParaRPr>
          </a:p>
        </p:txBody>
      </p:sp>
      <p:pic>
        <p:nvPicPr>
          <p:cNvPr id="4098" name="Picture 2" descr="C:\Users\Admin\Documents\2 курс.4-семестр\физ.хим\Новая папка (2)\4.jpg"/>
          <p:cNvPicPr>
            <a:picLocks noChangeAspect="1" noChangeArrowheads="1"/>
          </p:cNvPicPr>
          <p:nvPr/>
        </p:nvPicPr>
        <p:blipFill>
          <a:blip r:embed="rId2"/>
          <a:srcRect/>
          <a:stretch>
            <a:fillRect/>
          </a:stretch>
        </p:blipFill>
        <p:spPr bwMode="auto">
          <a:xfrm>
            <a:off x="1428728" y="2428868"/>
            <a:ext cx="6584208" cy="2378086"/>
          </a:xfrm>
          <a:prstGeom prst="rect">
            <a:avLst/>
          </a:prstGeom>
          <a:noFill/>
        </p:spPr>
      </p:pic>
    </p:spTree>
  </p:cSld>
  <p:clrMapOvr>
    <a:masterClrMapping/>
  </p:clrMapOvr>
  <p:transition spd="slow">
    <p:plus/>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1857364"/>
            <a:ext cx="8229600" cy="3233556"/>
          </a:xfrm>
        </p:spPr>
        <p:txBody>
          <a:bodyPr>
            <a:normAutofit/>
          </a:bodyPr>
          <a:lstStyle/>
          <a:p>
            <a:r>
              <a:rPr lang="kk-KZ" sz="3200" dirty="0" smtClean="0">
                <a:latin typeface="Times New Roman" pitchFamily="18" charset="0"/>
                <a:cs typeface="Times New Roman" pitchFamily="18" charset="0"/>
              </a:rPr>
              <a:t>Ультрамикроскоптық </a:t>
            </a:r>
          </a:p>
          <a:p>
            <a:r>
              <a:rPr lang="kk-KZ" sz="3200" dirty="0" smtClean="0">
                <a:latin typeface="Times New Roman" pitchFamily="18" charset="0"/>
                <a:cs typeface="Times New Roman" pitchFamily="18" charset="0"/>
              </a:rPr>
              <a:t>Нефелометрлік</a:t>
            </a:r>
          </a:p>
          <a:p>
            <a:r>
              <a:rPr lang="kk-KZ" sz="3200" dirty="0" smtClean="0">
                <a:latin typeface="Times New Roman" pitchFamily="18" charset="0"/>
                <a:cs typeface="Times New Roman" pitchFamily="18" charset="0"/>
              </a:rPr>
              <a:t>және т.б әдістер</a:t>
            </a:r>
            <a:endParaRPr lang="ru-RU" sz="32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kk-KZ" sz="3200" dirty="0" smtClean="0">
                <a:solidFill>
                  <a:srgbClr val="FF0000"/>
                </a:solidFill>
                <a:latin typeface="Times New Roman" pitchFamily="18" charset="0"/>
                <a:cs typeface="Times New Roman" pitchFamily="18" charset="0"/>
              </a:rPr>
              <a:t>Жарық шашырауына негізделген:</a:t>
            </a:r>
            <a:endParaRPr lang="ru-RU" sz="3200" dirty="0">
              <a:solidFill>
                <a:srgbClr val="FF0000"/>
              </a:solidFill>
              <a:latin typeface="Times New Roman" pitchFamily="18" charset="0"/>
              <a:cs typeface="Times New Roman" pitchFamily="18" charset="0"/>
            </a:endParaRPr>
          </a:p>
        </p:txBody>
      </p:sp>
    </p:spTree>
  </p:cSld>
  <p:clrMapOvr>
    <a:masterClrMapping/>
  </p:clrMapOvr>
  <p:transition spd="slow">
    <p:diamon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just"/>
            <a:r>
              <a:rPr lang="kk-KZ" sz="2000" dirty="0" smtClean="0">
                <a:latin typeface="Times New Roman" pitchFamily="18" charset="0"/>
                <a:cs typeface="Times New Roman" pitchFamily="18" charset="0"/>
              </a:rPr>
              <a:t>Ультрамикроскопты пайдалану арқылы коллоидтық жүйелерді зерттеу әдісі. </a:t>
            </a:r>
          </a:p>
          <a:p>
            <a:pPr algn="just"/>
            <a:r>
              <a:rPr lang="kk-KZ" sz="2000" dirty="0" smtClean="0">
                <a:latin typeface="Times New Roman" pitchFamily="18" charset="0"/>
                <a:cs typeface="Times New Roman" pitchFamily="18" charset="0"/>
              </a:rPr>
              <a:t>Бұл әдіс бөлшектерді жарқылдаған нүктелер  ретінде байқауға, олардың қозғалу жылдамдығын анықтауға, байқалған көлемдегі коллоидтық  бөлшектердің  концентрациясын анықтауға , бөлшектердің коагуляциясын , олардың жарқылдаған нүктелерінің бірігуі ретінде бақылауға мүмкіндік береді. </a:t>
            </a:r>
            <a:endParaRPr lang="kk-KZ" sz="2000" dirty="0" smtClean="0">
              <a:latin typeface="Times New Roman" pitchFamily="18" charset="0"/>
              <a:cs typeface="Times New Roman" pitchFamily="18" charset="0"/>
            </a:endParaRPr>
          </a:p>
          <a:p>
            <a:pPr algn="just"/>
            <a:r>
              <a:rPr lang="kk-KZ" sz="2000" dirty="0" smtClean="0">
                <a:latin typeface="Times New Roman" pitchFamily="18" charset="0"/>
                <a:cs typeface="Times New Roman" pitchFamily="18" charset="0"/>
              </a:rPr>
              <a:t>Ультрамикроскоп арқылы бақылау коллоидтық бөлшектердің өлшемі мен пішінін анықтауға мүмкіндік бермейді, оларды жанама жолмен анықтауға болады.</a:t>
            </a:r>
            <a:endParaRPr lang="ru-RU" sz="2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kk-KZ" sz="2400" dirty="0" smtClean="0">
                <a:solidFill>
                  <a:srgbClr val="FF0000"/>
                </a:solidFill>
                <a:latin typeface="Times New Roman" pitchFamily="18" charset="0"/>
                <a:cs typeface="Times New Roman" pitchFamily="18" charset="0"/>
              </a:rPr>
              <a:t>Ультрамикроскоптық әдіс</a:t>
            </a:r>
            <a:endParaRPr lang="ru-RU" sz="2400" dirty="0">
              <a:solidFill>
                <a:srgbClr val="FF0000"/>
              </a:solidFill>
              <a:latin typeface="Times New Roman" pitchFamily="18" charset="0"/>
              <a:cs typeface="Times New Roman" pitchFamily="18" charset="0"/>
            </a:endParaRPr>
          </a:p>
        </p:txBody>
      </p:sp>
    </p:spTree>
  </p:cSld>
  <p:clrMapOvr>
    <a:masterClrMapping/>
  </p:clrMapOvr>
  <p:transition spd="slow">
    <p:split orient="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500570"/>
            <a:ext cx="8229600" cy="1506721"/>
          </a:xfrm>
        </p:spPr>
        <p:txBody>
          <a:bodyPr>
            <a:normAutofit/>
          </a:bodyPr>
          <a:lstStyle/>
          <a:p>
            <a:r>
              <a:rPr lang="kk-KZ" sz="2000" dirty="0" smtClean="0">
                <a:latin typeface="Times New Roman" pitchFamily="18" charset="0"/>
                <a:cs typeface="Times New Roman" pitchFamily="18" charset="0"/>
              </a:rPr>
              <a:t>1 – жарық көзі; 2 – линзалар; 3 – диаграмма; 4 – коллоидтың ертіндісі бар ыдыс; 5 – объектив.</a:t>
            </a:r>
            <a:endParaRPr lang="ru-RU" sz="2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kk-KZ" sz="2800" dirty="0" smtClean="0">
                <a:solidFill>
                  <a:srgbClr val="00B050"/>
                </a:solidFill>
                <a:latin typeface="Times New Roman" pitchFamily="18" charset="0"/>
                <a:cs typeface="Times New Roman" pitchFamily="18" charset="0"/>
              </a:rPr>
              <a:t>Ультрамикроскоптың сұлбасы</a:t>
            </a:r>
            <a:endParaRPr lang="ru-RU" sz="2800" dirty="0">
              <a:solidFill>
                <a:srgbClr val="00B050"/>
              </a:solidFill>
              <a:latin typeface="Times New Roman" pitchFamily="18" charset="0"/>
              <a:cs typeface="Times New Roman" pitchFamily="18" charset="0"/>
            </a:endParaRPr>
          </a:p>
        </p:txBody>
      </p:sp>
      <p:pic>
        <p:nvPicPr>
          <p:cNvPr id="1026" name="Picture 2" descr="C:\Users\Admin\Documents\2 курс.4-семестр\физ.хим\Новая папка (2)\20120420_213001.jpg"/>
          <p:cNvPicPr>
            <a:picLocks noChangeAspect="1" noChangeArrowheads="1"/>
          </p:cNvPicPr>
          <p:nvPr/>
        </p:nvPicPr>
        <p:blipFill>
          <a:blip r:embed="rId2"/>
          <a:srcRect/>
          <a:stretch>
            <a:fillRect/>
          </a:stretch>
        </p:blipFill>
        <p:spPr bwMode="auto">
          <a:xfrm>
            <a:off x="1428728" y="2000240"/>
            <a:ext cx="6429420" cy="1759427"/>
          </a:xfrm>
          <a:prstGeom prst="rect">
            <a:avLst/>
          </a:prstGeom>
          <a:ln>
            <a:noFill/>
          </a:ln>
          <a:effectLst>
            <a:softEdge rad="112500"/>
          </a:effectLst>
        </p:spPr>
      </p:pic>
    </p:spTree>
  </p:cSld>
  <p:clrMapOvr>
    <a:masterClrMapping/>
  </p:clrMapOvr>
  <p:transition spd="slow">
    <p:split orient="ver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just"/>
            <a:r>
              <a:rPr lang="kk-KZ" sz="2400" dirty="0" smtClean="0">
                <a:latin typeface="Times New Roman" pitchFamily="18" charset="0"/>
                <a:cs typeface="Times New Roman" pitchFamily="18" charset="0"/>
              </a:rPr>
              <a:t>Бұл әдісте жарықтың шашырауына негізделген нефелометр деген құралдың көмегімен жүйелерді коллоидтық бөлшектердің концентрациясы мен орташа өлшемін анықтауға мүмкіндік береді.</a:t>
            </a:r>
          </a:p>
          <a:p>
            <a:pPr algn="just"/>
            <a:endParaRPr lang="kk-KZ" sz="2400" dirty="0" smtClean="0">
              <a:latin typeface="Times New Roman" pitchFamily="18" charset="0"/>
              <a:cs typeface="Times New Roman" pitchFamily="18" charset="0"/>
            </a:endParaRPr>
          </a:p>
          <a:p>
            <a:pPr algn="just"/>
            <a:r>
              <a:rPr lang="kk-KZ" sz="2400" dirty="0" smtClean="0">
                <a:latin typeface="Times New Roman" pitchFamily="18" charset="0"/>
                <a:cs typeface="Times New Roman" pitchFamily="18" charset="0"/>
              </a:rPr>
              <a:t>Нефелометр зерттеп отырған коллоидтық ертінділердің жарық шашырату қарқындылығын стандарттық ертіндідегі жарық шашырату қарқындылығымен салыстырмалы түрде анықтайды.</a:t>
            </a:r>
            <a:endParaRPr lang="ru-RU" sz="24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kk-KZ" sz="3200" dirty="0" smtClean="0">
                <a:solidFill>
                  <a:srgbClr val="FF0000"/>
                </a:solidFill>
                <a:latin typeface="Times New Roman" pitchFamily="18" charset="0"/>
                <a:cs typeface="Times New Roman" pitchFamily="18" charset="0"/>
              </a:rPr>
              <a:t>Нефелометрлік әдіс</a:t>
            </a:r>
            <a:endParaRPr lang="ru-RU" sz="3200" dirty="0">
              <a:solidFill>
                <a:srgbClr val="FF0000"/>
              </a:solidFill>
              <a:latin typeface="Times New Roman" pitchFamily="18" charset="0"/>
              <a:cs typeface="Times New Roman" pitchFamily="18" charset="0"/>
            </a:endParaRPr>
          </a:p>
        </p:txBody>
      </p:sp>
    </p:spTree>
  </p:cSld>
  <p:clrMapOvr>
    <a:masterClrMapping/>
  </p:clrMapOvr>
  <p:transition spd="slow">
    <p:comb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kk-KZ" sz="3200" dirty="0" smtClean="0">
                <a:solidFill>
                  <a:srgbClr val="00B050"/>
                </a:solidFill>
                <a:latin typeface="Times New Roman" pitchFamily="18" charset="0"/>
                <a:cs typeface="Times New Roman" pitchFamily="18" charset="0"/>
              </a:rPr>
              <a:t>Нефелометрдің құрылысы</a:t>
            </a:r>
            <a:endParaRPr lang="ru-RU" sz="3200" dirty="0">
              <a:solidFill>
                <a:srgbClr val="00B050"/>
              </a:solidFill>
              <a:latin typeface="Times New Roman" pitchFamily="18" charset="0"/>
              <a:cs typeface="Times New Roman" pitchFamily="18" charset="0"/>
            </a:endParaRPr>
          </a:p>
        </p:txBody>
      </p:sp>
      <p:pic>
        <p:nvPicPr>
          <p:cNvPr id="2050" name="Picture 2" descr="C:\Users\Admin\Documents\2 курс.4-семестр\физ.хим\Новая папка (2)\20120420_213307.jpg"/>
          <p:cNvPicPr>
            <a:picLocks noChangeAspect="1" noChangeArrowheads="1"/>
          </p:cNvPicPr>
          <p:nvPr/>
        </p:nvPicPr>
        <p:blipFill>
          <a:blip r:embed="rId2"/>
          <a:srcRect/>
          <a:stretch>
            <a:fillRect/>
          </a:stretch>
        </p:blipFill>
        <p:spPr bwMode="auto">
          <a:xfrm>
            <a:off x="3071802" y="1428736"/>
            <a:ext cx="3071834" cy="4410846"/>
          </a:xfrm>
          <a:prstGeom prst="rect">
            <a:avLst/>
          </a:prstGeom>
          <a:ln>
            <a:noFill/>
          </a:ln>
          <a:effectLst>
            <a:softEdge rad="112500"/>
          </a:effectLst>
        </p:spPr>
      </p:pic>
    </p:spTree>
  </p:cSld>
  <p:clrMapOvr>
    <a:masterClrMapping/>
  </p:clrMapOvr>
  <p:transition spd="slow">
    <p:comb/>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642910" y="1428736"/>
            <a:ext cx="7829576" cy="4525963"/>
          </a:xfrm>
        </p:spPr>
        <p:txBody>
          <a:bodyPr>
            <a:normAutofit/>
          </a:bodyPr>
          <a:lstStyle/>
          <a:p>
            <a:pPr algn="just"/>
            <a:r>
              <a:rPr lang="kk-KZ" sz="2800" dirty="0" smtClean="0">
                <a:latin typeface="Times New Roman" pitchFamily="18" charset="0"/>
                <a:cs typeface="Times New Roman" pitchFamily="18" charset="0"/>
              </a:rPr>
              <a:t>Бұл әдісте электрондық микроскоп арқылы қолданылады.</a:t>
            </a:r>
          </a:p>
          <a:p>
            <a:pPr algn="just"/>
            <a:endParaRPr lang="kk-KZ" sz="2800" dirty="0" smtClean="0">
              <a:latin typeface="Times New Roman" pitchFamily="18" charset="0"/>
              <a:cs typeface="Times New Roman" pitchFamily="18" charset="0"/>
            </a:endParaRPr>
          </a:p>
          <a:p>
            <a:pPr algn="just"/>
            <a:r>
              <a:rPr lang="kk-KZ" sz="2800" dirty="0" smtClean="0">
                <a:latin typeface="Times New Roman" pitchFamily="18" charset="0"/>
                <a:cs typeface="Times New Roman" pitchFamily="18" charset="0"/>
              </a:rPr>
              <a:t>Электрондық микроскопта кәдімгі ультрамикроскоптағы жарық сәулелерінің орнына 40 / 100 кВ электрлік кернеумен жылдамдатылған жылдам ұшатын электрондар шоғыры қолданылады.</a:t>
            </a:r>
            <a:endParaRPr lang="ru-RU" sz="2800" dirty="0">
              <a:latin typeface="Times New Roman" pitchFamily="18" charset="0"/>
              <a:cs typeface="Times New Roman" pitchFamily="18" charset="0"/>
            </a:endParaRPr>
          </a:p>
        </p:txBody>
      </p:sp>
      <p:sp>
        <p:nvSpPr>
          <p:cNvPr id="3" name="Заголовок 2"/>
          <p:cNvSpPr>
            <a:spLocks noGrp="1"/>
          </p:cNvSpPr>
          <p:nvPr>
            <p:ph type="title"/>
          </p:nvPr>
        </p:nvSpPr>
        <p:spPr>
          <a:xfrm>
            <a:off x="428596" y="285728"/>
            <a:ext cx="8229600" cy="1143000"/>
          </a:xfrm>
        </p:spPr>
        <p:txBody>
          <a:bodyPr>
            <a:normAutofit/>
          </a:bodyPr>
          <a:lstStyle/>
          <a:p>
            <a:pPr algn="ctr"/>
            <a:r>
              <a:rPr lang="kk-KZ" sz="2800" dirty="0" smtClean="0">
                <a:solidFill>
                  <a:srgbClr val="FF0000"/>
                </a:solidFill>
                <a:latin typeface="Times New Roman" pitchFamily="18" charset="0"/>
                <a:cs typeface="Times New Roman" pitchFamily="18" charset="0"/>
              </a:rPr>
              <a:t>Электрондық микроскоптық әдіс</a:t>
            </a:r>
            <a:endParaRPr lang="ru-RU" sz="2800" dirty="0">
              <a:solidFill>
                <a:srgbClr val="FF0000"/>
              </a:solidFill>
              <a:latin typeface="Times New Roman" pitchFamily="18" charset="0"/>
              <a:cs typeface="Times New Roman" pitchFamily="18" charset="0"/>
            </a:endParaRPr>
          </a:p>
        </p:txBody>
      </p:sp>
    </p:spTree>
  </p:cSld>
  <p:clrMapOvr>
    <a:masterClrMapping/>
  </p:clrMapOvr>
  <p:transition spd="slow">
    <p:blinds/>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1714488"/>
            <a:ext cx="8229600" cy="3805060"/>
          </a:xfrm>
        </p:spPr>
        <p:txBody>
          <a:bodyPr/>
          <a:lstStyle/>
          <a:p>
            <a:r>
              <a:rPr lang="kk-KZ" sz="2800" dirty="0" smtClean="0">
                <a:latin typeface="Times New Roman" pitchFamily="18" charset="0"/>
                <a:cs typeface="Times New Roman" pitchFamily="18" charset="0"/>
              </a:rPr>
              <a:t>жарықтың шағылуы</a:t>
            </a:r>
          </a:p>
          <a:p>
            <a:r>
              <a:rPr lang="kk-KZ" sz="2800" dirty="0" smtClean="0">
                <a:latin typeface="Times New Roman" pitchFamily="18" charset="0"/>
                <a:cs typeface="Times New Roman" pitchFamily="18" charset="0"/>
              </a:rPr>
              <a:t>сынуы</a:t>
            </a:r>
          </a:p>
          <a:p>
            <a:r>
              <a:rPr lang="kk-KZ" sz="2800" dirty="0" smtClean="0">
                <a:latin typeface="Times New Roman" pitchFamily="18" charset="0"/>
                <a:cs typeface="Times New Roman" pitchFamily="18" charset="0"/>
              </a:rPr>
              <a:t>өтуі</a:t>
            </a:r>
          </a:p>
          <a:p>
            <a:r>
              <a:rPr lang="kk-KZ" sz="2800" dirty="0" smtClean="0">
                <a:latin typeface="Times New Roman" pitchFamily="18" charset="0"/>
                <a:cs typeface="Times New Roman" pitchFamily="18" charset="0"/>
              </a:rPr>
              <a:t>жұтылуы</a:t>
            </a:r>
          </a:p>
          <a:p>
            <a:r>
              <a:rPr lang="kk-KZ" sz="2800" dirty="0" smtClean="0">
                <a:latin typeface="Times New Roman" pitchFamily="18" charset="0"/>
                <a:cs typeface="Times New Roman" pitchFamily="18" charset="0"/>
              </a:rPr>
              <a:t>шашыраулары байқалады. </a:t>
            </a:r>
            <a:endParaRPr lang="ru-RU" dirty="0"/>
          </a:p>
        </p:txBody>
      </p:sp>
      <p:sp>
        <p:nvSpPr>
          <p:cNvPr id="3" name="Заголовок 2"/>
          <p:cNvSpPr>
            <a:spLocks noGrp="1"/>
          </p:cNvSpPr>
          <p:nvPr>
            <p:ph type="title"/>
          </p:nvPr>
        </p:nvSpPr>
        <p:spPr/>
        <p:txBody>
          <a:bodyPr>
            <a:noAutofit/>
          </a:bodyPr>
          <a:lstStyle/>
          <a:p>
            <a:pPr algn="ctr"/>
            <a:r>
              <a:rPr lang="kk-KZ" sz="3600" dirty="0" smtClean="0">
                <a:solidFill>
                  <a:srgbClr val="FF0000"/>
                </a:solidFill>
                <a:latin typeface="Times New Roman" pitchFamily="18" charset="0"/>
                <a:cs typeface="Times New Roman" pitchFamily="18" charset="0"/>
              </a:rPr>
              <a:t>Жарық денеге түскенде әртүрлі құбылыстар:</a:t>
            </a:r>
            <a:endParaRPr lang="ru-RU" sz="3600" dirty="0">
              <a:solidFill>
                <a:srgbClr val="FF0000"/>
              </a:solidFill>
              <a:latin typeface="Times New Roman" pitchFamily="18" charset="0"/>
              <a:cs typeface="Times New Roman" pitchFamily="18" charset="0"/>
            </a:endParaRPr>
          </a:p>
        </p:txBody>
      </p:sp>
    </p:spTree>
  </p:cSld>
  <p:clrMapOvr>
    <a:masterClrMapping/>
  </p:clrMapOvr>
  <p:transition spd="slow">
    <p:zoom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kk-KZ" sz="2800" dirty="0" smtClean="0">
                <a:solidFill>
                  <a:srgbClr val="00B050"/>
                </a:solidFill>
                <a:latin typeface="Times New Roman" pitchFamily="18" charset="0"/>
                <a:cs typeface="Times New Roman" pitchFamily="18" charset="0"/>
              </a:rPr>
              <a:t>Электрондық микроскоптағы электрондардың жүру жолдарының сұлбасы</a:t>
            </a:r>
            <a:endParaRPr lang="ru-RU" sz="2800" dirty="0">
              <a:solidFill>
                <a:srgbClr val="00B050"/>
              </a:solidFill>
              <a:latin typeface="Times New Roman" pitchFamily="18" charset="0"/>
              <a:cs typeface="Times New Roman" pitchFamily="18" charset="0"/>
            </a:endParaRPr>
          </a:p>
        </p:txBody>
      </p:sp>
      <p:pic>
        <p:nvPicPr>
          <p:cNvPr id="3074" name="Picture 2" descr="C:\Users\Admin\Documents\2 курс.4-семестр\физ.хим\Новая папка (2)\20120420_213357.jpg"/>
          <p:cNvPicPr>
            <a:picLocks noChangeAspect="1" noChangeArrowheads="1"/>
          </p:cNvPicPr>
          <p:nvPr/>
        </p:nvPicPr>
        <p:blipFill>
          <a:blip r:embed="rId2"/>
          <a:srcRect/>
          <a:stretch>
            <a:fillRect/>
          </a:stretch>
        </p:blipFill>
        <p:spPr bwMode="auto">
          <a:xfrm>
            <a:off x="785786" y="2000240"/>
            <a:ext cx="7586997" cy="3419492"/>
          </a:xfrm>
          <a:prstGeom prst="rect">
            <a:avLst/>
          </a:prstGeom>
          <a:ln>
            <a:noFill/>
          </a:ln>
          <a:effectLst>
            <a:softEdge rad="112500"/>
          </a:effectLst>
        </p:spPr>
      </p:pic>
    </p:spTree>
  </p:cSld>
  <p:clrMapOvr>
    <a:masterClrMapping/>
  </p:clrMapOvr>
  <p:transition spd="slow">
    <p:blinds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just"/>
            <a:r>
              <a:rPr lang="kk-KZ" sz="2000" dirty="0" smtClean="0">
                <a:latin typeface="Times New Roman" pitchFamily="18" charset="0"/>
                <a:cs typeface="Times New Roman" pitchFamily="18" charset="0"/>
              </a:rPr>
              <a:t>Рентген сәулелерінің толқын ұзындығы молекулаларындағы немесе кристалдағы атомдар және иондардың ара қашықтығымен шамалас болады. </a:t>
            </a:r>
          </a:p>
          <a:p>
            <a:pPr algn="just"/>
            <a:r>
              <a:rPr lang="kk-KZ" sz="2000" dirty="0" smtClean="0">
                <a:latin typeface="Times New Roman" pitchFamily="18" charset="0"/>
                <a:cs typeface="Times New Roman" pitchFamily="18" charset="0"/>
              </a:rPr>
              <a:t>Сондықтан кристалды рентген сәулесіне қатысты дифракциялық  тор ретінде қарастыруға болады.</a:t>
            </a:r>
          </a:p>
          <a:p>
            <a:pPr algn="just"/>
            <a:r>
              <a:rPr lang="kk-KZ" sz="2000" dirty="0" smtClean="0">
                <a:latin typeface="Times New Roman" pitchFamily="18" charset="0"/>
                <a:cs typeface="Times New Roman" pitchFamily="18" charset="0"/>
              </a:rPr>
              <a:t>Рентген сәулелері кристалдан өте отырып кристалдық тор параметрлеріне байланысты ауытқиды, шағылады.</a:t>
            </a:r>
          </a:p>
          <a:p>
            <a:pPr algn="just"/>
            <a:r>
              <a:rPr lang="kk-KZ" sz="2000" dirty="0" smtClean="0">
                <a:latin typeface="Times New Roman" pitchFamily="18" charset="0"/>
                <a:cs typeface="Times New Roman" pitchFamily="18" charset="0"/>
              </a:rPr>
              <a:t>Олардың жолына фотоқабыршақты қоя отырып, кристалдың рентгенграммасын рентген құрылым үшін нүктелі детектор түрінде немесе талшықтық және ұнтақтық құрылымдар үшін жұқа доғалар ретінде алады.</a:t>
            </a:r>
            <a:endParaRPr lang="ru-RU" sz="2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kk-KZ" sz="2800" dirty="0" smtClean="0">
                <a:solidFill>
                  <a:srgbClr val="FF0000"/>
                </a:solidFill>
                <a:latin typeface="Times New Roman" pitchFamily="18" charset="0"/>
                <a:cs typeface="Times New Roman" pitchFamily="18" charset="0"/>
              </a:rPr>
              <a:t>Рентгенграфтық және электронграфтық әдістер</a:t>
            </a:r>
            <a:endParaRPr lang="ru-RU" sz="2800" dirty="0">
              <a:solidFill>
                <a:srgbClr val="FF0000"/>
              </a:solidFill>
              <a:latin typeface="Times New Roman" pitchFamily="18" charset="0"/>
              <a:cs typeface="Times New Roman" pitchFamily="18" charset="0"/>
            </a:endParaRPr>
          </a:p>
        </p:txBody>
      </p:sp>
    </p:spTree>
  </p:cSld>
  <p:clrMapOvr>
    <a:masterClrMapping/>
  </p:clrMapOvr>
  <p:transition spd="slow">
    <p:check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just"/>
            <a:r>
              <a:rPr lang="kk-KZ" sz="2400" dirty="0" smtClean="0">
                <a:latin typeface="Times New Roman" pitchFamily="18" charset="0"/>
                <a:cs typeface="Times New Roman" pitchFamily="18" charset="0"/>
              </a:rPr>
              <a:t>Коллоидтық ертінділердің түстері басқа да дисперстік жүйелердікі сияқты жарықтың шашырау және жұтылу құбылыстарымен байланысты болады.</a:t>
            </a:r>
          </a:p>
          <a:p>
            <a:pPr algn="just"/>
            <a:r>
              <a:rPr lang="kk-KZ" sz="2400" dirty="0" smtClean="0">
                <a:latin typeface="Times New Roman" pitchFamily="18" charset="0"/>
                <a:cs typeface="Times New Roman" pitchFamily="18" charset="0"/>
              </a:rPr>
              <a:t>Жарықтың жұтылуы таңдамалы сипатта болады.</a:t>
            </a:r>
          </a:p>
          <a:p>
            <a:pPr algn="just"/>
            <a:r>
              <a:rPr lang="kk-KZ" sz="2400" dirty="0" smtClean="0">
                <a:latin typeface="Times New Roman" pitchFamily="18" charset="0"/>
                <a:cs typeface="Times New Roman" pitchFamily="18" charset="0"/>
              </a:rPr>
              <a:t>Жарықтың шашырауы коллоидтық жүйеге өткен жарықта қызғылттау түс, ал шашыраған жарықта көгілдірлеу түс береді.</a:t>
            </a:r>
          </a:p>
          <a:p>
            <a:pPr algn="just"/>
            <a:r>
              <a:rPr lang="kk-KZ" sz="2400" dirty="0" smtClean="0">
                <a:latin typeface="Times New Roman" pitchFamily="18" charset="0"/>
                <a:cs typeface="Times New Roman" pitchFamily="18" charset="0"/>
              </a:rPr>
              <a:t>Жалпы алғанда коллоидтық жүйенің түсі осы екі құбылыс – жарықтың жұтылуы мен шашырауымен бөлшектердің пішінінің өзгеруі дисперстік жүйенің түсінің өзгеруіне әкеп соғады.</a:t>
            </a:r>
            <a:endParaRPr lang="ru-RU" sz="24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fontScale="90000"/>
          </a:bodyPr>
          <a:lstStyle/>
          <a:p>
            <a:pPr algn="ctr"/>
            <a:r>
              <a:rPr lang="kk-KZ" sz="2800" dirty="0" smtClean="0">
                <a:solidFill>
                  <a:srgbClr val="FF0000"/>
                </a:solidFill>
                <a:latin typeface="Times New Roman" pitchFamily="18" charset="0"/>
                <a:cs typeface="Times New Roman" pitchFamily="18" charset="0"/>
              </a:rPr>
              <a:t>Коллоидтық жүйелерде жарықтың жұтылуы (абсорбциясы) және коллоидтық ертінділердің түстері</a:t>
            </a:r>
            <a:endParaRPr lang="ru-RU" sz="2800" dirty="0">
              <a:solidFill>
                <a:srgbClr val="FF0000"/>
              </a:solidFill>
              <a:latin typeface="Times New Roman" pitchFamily="18" charset="0"/>
              <a:cs typeface="Times New Roman" pitchFamily="18" charset="0"/>
            </a:endParaRPr>
          </a:p>
        </p:txBody>
      </p:sp>
    </p:spTree>
  </p:cSld>
  <p:clrMapOvr>
    <a:masterClrMapping/>
  </p:clrMapOvr>
  <p:transition spd="slow">
    <p:spli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857224" y="500042"/>
            <a:ext cx="2857520" cy="227302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27" name="Picture 3"/>
          <p:cNvPicPr>
            <a:picLocks noChangeAspect="1" noChangeArrowheads="1"/>
          </p:cNvPicPr>
          <p:nvPr/>
        </p:nvPicPr>
        <p:blipFill>
          <a:blip r:embed="rId3"/>
          <a:srcRect/>
          <a:stretch>
            <a:fillRect/>
          </a:stretch>
        </p:blipFill>
        <p:spPr bwMode="auto">
          <a:xfrm>
            <a:off x="5500694" y="571480"/>
            <a:ext cx="3000396" cy="221457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28" name="Picture 4"/>
          <p:cNvPicPr>
            <a:picLocks noChangeAspect="1" noChangeArrowheads="1"/>
          </p:cNvPicPr>
          <p:nvPr/>
        </p:nvPicPr>
        <p:blipFill>
          <a:blip r:embed="rId4"/>
          <a:srcRect/>
          <a:stretch>
            <a:fillRect/>
          </a:stretch>
        </p:blipFill>
        <p:spPr bwMode="auto">
          <a:xfrm>
            <a:off x="3000364" y="3429000"/>
            <a:ext cx="3033722" cy="227529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3" name="Прямоугольник 12"/>
          <p:cNvSpPr/>
          <p:nvPr/>
        </p:nvSpPr>
        <p:spPr>
          <a:xfrm>
            <a:off x="1714480" y="2928934"/>
            <a:ext cx="1742786"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kk-KZ"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жұтылуы</a:t>
            </a:r>
            <a:endParaRPr lang="ru-RU"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4" name="Прямоугольник 13"/>
          <p:cNvSpPr/>
          <p:nvPr/>
        </p:nvSpPr>
        <p:spPr>
          <a:xfrm>
            <a:off x="6072198" y="2928934"/>
            <a:ext cx="2723824"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kk-KZ"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Жарықтың шағылуы</a:t>
            </a:r>
            <a:endParaRPr lang="ru-RU"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5" name="Прямоугольник 14"/>
          <p:cNvSpPr/>
          <p:nvPr/>
        </p:nvSpPr>
        <p:spPr>
          <a:xfrm>
            <a:off x="5500694" y="5715016"/>
            <a:ext cx="1290738"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kk-KZ"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сынуы</a:t>
            </a:r>
            <a:endParaRPr lang="ru-RU"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spd="slow">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5583254"/>
          </a:xfrm>
        </p:spPr>
        <p:txBody>
          <a:bodyPr>
            <a:normAutofit/>
          </a:bodyPr>
          <a:lstStyle/>
          <a:p>
            <a:pPr algn="ctr"/>
            <a:r>
              <a:rPr lang="kk-KZ" sz="2000" dirty="0" smtClean="0">
                <a:latin typeface="Times New Roman" pitchFamily="18" charset="0"/>
                <a:cs typeface="Times New Roman" pitchFamily="18" charset="0"/>
              </a:rPr>
              <a:t>Дисперстік жүйелерде көбінде жұтылуы, шашырауы және шағылуы болғандықтан нәтижесінде жарықтың қарқындылығы төмендейді. Кей жағдайда бірнеше құбылыстар бірден жүруі мүмкін. Мысалы: алтын, темір (ІІІ) гидроксиді , графиттің зольдері жарықты жұтады және өткен жарық шашырайды. Жарық жұтылғанда түскен жарықтың электрмагниттік энергиясының біраз бөлігі түрленіп, соңында жылуға айналады. Жарық шашырағанда немесе шағылғанда электрмагниттік сәуленің біраз бөлігі өздерінің бастапқы бағытын өзгертетіндіктен өткен жарықтың қарқындылығы әлсірейді. Коллоидтық жүйелерде жарықтың шашырауы (опалесценция) және жұтылуы болады. Осы құбылыстарды және соларға негізделген коллоидтық жүйелерді зерттеудің кейбір оптикалық әдістерін қарастырайық.</a:t>
            </a:r>
            <a:endParaRPr lang="ru-RU" sz="2000" dirty="0">
              <a:latin typeface="Times New Roman" pitchFamily="18" charset="0"/>
              <a:cs typeface="Times New Roman" pitchFamily="18" charset="0"/>
            </a:endParaRPr>
          </a:p>
        </p:txBody>
      </p:sp>
    </p:spTree>
  </p:cSld>
  <p:clrMapOvr>
    <a:masterClrMapping/>
  </p:clrMapOvr>
  <p:transition spd="slow">
    <p:pull dir="l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Autofit/>
          </a:bodyPr>
          <a:lstStyle/>
          <a:p>
            <a:pPr algn="ctr"/>
            <a:r>
              <a:rPr lang="kk-KZ" sz="2000" dirty="0" smtClean="0">
                <a:latin typeface="Times New Roman" pitchFamily="18" charset="0"/>
                <a:cs typeface="Times New Roman" pitchFamily="18" charset="0"/>
              </a:rPr>
              <a:t>Дисперстік жүйелердің оптикалық қасиеттері шын ерітінділердікінен ерекше болады. Ол ерекшелік, біріншіден дисперстік фаза бөлшектерінің өлшемімен, екіншіден түскен жарықтың толқын ұзындығымен анықталады. Егер бөлшектің өлшемі түскен жарықтың толқын ұзындығынан үлкен болса, жарық бөлшек бетінен шағылады, ал шағылу бұрышы жарық толқынының түсу бұрышына тең болады. Бұл дөрекі дисперстік жүйелерде болады. Мысалы, суспензиялар мен эмульсиялардың мөлдір болмай, лайланып тұруы осымен түсіндіріледі. Коллоидтық жүйелерде бөлшектер түскен жарық толқын ұзындығынан кіші болады, сондықтан жарық шашырамайды да, жүйе мөлдір болып көрінеді.</a:t>
            </a:r>
            <a:endParaRPr lang="ru-RU" sz="2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kk-KZ" sz="2800" dirty="0" smtClean="0">
                <a:solidFill>
                  <a:srgbClr val="00B050"/>
                </a:solidFill>
                <a:latin typeface="Times New Roman" pitchFamily="18" charset="0"/>
                <a:cs typeface="Times New Roman" pitchFamily="18" charset="0"/>
              </a:rPr>
              <a:t>Жарықтың дисперстік жүйелерде щашырауы</a:t>
            </a:r>
            <a:endParaRPr lang="ru-RU" sz="2800" dirty="0">
              <a:solidFill>
                <a:srgbClr val="00B050"/>
              </a:solidFill>
              <a:latin typeface="Times New Roman" pitchFamily="18" charset="0"/>
              <a:cs typeface="Times New Roman" pitchFamily="18" charset="0"/>
            </a:endParaRPr>
          </a:p>
        </p:txBody>
      </p:sp>
    </p:spTree>
  </p:cSld>
  <p:clrMapOvr>
    <a:masterClrMapping/>
  </p:clrMapOvr>
  <p:transition spd="slow">
    <p:pull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2797172"/>
          </a:xfrm>
        </p:spPr>
        <p:txBody>
          <a:bodyPr>
            <a:normAutofit/>
          </a:bodyPr>
          <a:lstStyle/>
          <a:p>
            <a:r>
              <a:rPr lang="kk-KZ" sz="2000" dirty="0" smtClean="0">
                <a:latin typeface="Times New Roman" pitchFamily="18" charset="0"/>
                <a:cs typeface="Times New Roman" pitchFamily="18" charset="0"/>
              </a:rPr>
              <a:t>Мысалы, коллоидтық жүйелердегі бөлшектердің ең үлкен өлшемі 100 нм , ал көрінетін жарықтың толқын ұзындықтары 400 нм-ден (күлгін) 700 нм –ге (қызыл) дейін болады, сондықтан коллоидтық жүйелерде жарықтың тек шашырауы болады, шағылуы болмайды.</a:t>
            </a:r>
            <a:endParaRPr lang="ru-RU" sz="20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srcRect/>
          <a:stretch>
            <a:fillRect/>
          </a:stretch>
        </p:blipFill>
        <p:spPr bwMode="auto">
          <a:xfrm>
            <a:off x="2285984" y="2928934"/>
            <a:ext cx="4714908" cy="21860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zoom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1214422"/>
            <a:ext cx="8229600" cy="3797304"/>
          </a:xfrm>
        </p:spPr>
        <p:txBody>
          <a:bodyPr>
            <a:normAutofit/>
          </a:bodyPr>
          <a:lstStyle/>
          <a:p>
            <a:pPr algn="ctr"/>
            <a:r>
              <a:rPr lang="kk-KZ" sz="2000" dirty="0" smtClean="0">
                <a:latin typeface="Times New Roman" pitchFamily="18" charset="0"/>
                <a:cs typeface="Times New Roman" pitchFamily="18" charset="0"/>
              </a:rPr>
              <a:t>Егер қараңғыда линза арқылы жарық сәулесінің шоғырын коллоидтық ертіндіге бағыттап, бір бүйірден қараса, онда ертіндіде жарық конусты байқауға болады. (10.1 – сурет). Оның себебі – коллоидтық бөлшектермен шашырауы. Жарықтың коллоидтық бөлшектермен шашырауын алғаш М.В. Ломоносов айтқан болатын. Бұл құбылысты М. Фарадей (1857 ж) және оның шәкірті Д. Тиндаль (1869 ж) тұманның табигатын зерттей отырып толығырақ қарастырады. Сол себептен коллоидтық ертіндідегі жарқындалған конусты </a:t>
            </a:r>
            <a:r>
              <a:rPr lang="kk-KZ" sz="2000" i="1" dirty="0" smtClean="0">
                <a:latin typeface="Times New Roman" pitchFamily="18" charset="0"/>
                <a:cs typeface="Times New Roman" pitchFamily="18" charset="0"/>
              </a:rPr>
              <a:t>Фарадей – Тиндаль конусы </a:t>
            </a:r>
            <a:r>
              <a:rPr lang="kk-KZ" sz="2000" dirty="0" smtClean="0">
                <a:latin typeface="Times New Roman" pitchFamily="18" charset="0"/>
                <a:cs typeface="Times New Roman" pitchFamily="18" charset="0"/>
              </a:rPr>
              <a:t>, ал бұл құбылысты  - Фарадей – Тиндаль құбылысы (эффектісі) деп атайды.</a:t>
            </a:r>
            <a:br>
              <a:rPr lang="kk-KZ"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Tree>
  </p:cSld>
  <p:clrMapOvr>
    <a:masterClrMapping/>
  </p:clrMapOvr>
  <p:transition spd="slow">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gn="ctr"/>
            <a:r>
              <a:rPr lang="kk-KZ" sz="4400" dirty="0" smtClean="0">
                <a:latin typeface="Times New Roman" pitchFamily="18" charset="0"/>
                <a:cs typeface="Times New Roman" pitchFamily="18" charset="0"/>
              </a:rPr>
              <a:t>Фарадей – Тиндаль құбылысы (эффектісі)</a:t>
            </a:r>
            <a:endParaRPr lang="ru-RU" dirty="0"/>
          </a:p>
        </p:txBody>
      </p:sp>
      <p:pic>
        <p:nvPicPr>
          <p:cNvPr id="5" name="Picture 2" descr="C:\Users\Admin\Documents\2 курс.4-семестр\физ.хим\Новая папка (2)\CwM4KFaDX.jpg"/>
          <p:cNvPicPr>
            <a:picLocks noChangeAspect="1" noChangeArrowheads="1"/>
          </p:cNvPicPr>
          <p:nvPr/>
        </p:nvPicPr>
        <p:blipFill>
          <a:blip r:embed="rId2"/>
          <a:srcRect/>
          <a:stretch>
            <a:fillRect/>
          </a:stretch>
        </p:blipFill>
        <p:spPr bwMode="auto">
          <a:xfrm>
            <a:off x="1214414" y="2143116"/>
            <a:ext cx="6634590" cy="2714644"/>
          </a:xfrm>
          <a:prstGeom prst="rect">
            <a:avLst/>
          </a:prstGeom>
          <a:noFill/>
        </p:spPr>
      </p:pic>
    </p:spTree>
  </p:cSld>
  <p:clrMapOvr>
    <a:masterClrMapping/>
  </p:clrMapOvr>
  <p:transition spd="slow">
    <p:strips dir="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4725998"/>
          </a:xfrm>
        </p:spPr>
        <p:txBody>
          <a:bodyPr>
            <a:normAutofit/>
          </a:bodyPr>
          <a:lstStyle/>
          <a:p>
            <a:pPr algn="ctr"/>
            <a:r>
              <a:rPr lang="kk-KZ" sz="2400" dirty="0" smtClean="0">
                <a:latin typeface="Times New Roman" pitchFamily="18" charset="0"/>
                <a:cs typeface="Times New Roman" pitchFamily="18" charset="0"/>
              </a:rPr>
              <a:t>Осыған ұқсас құбылыстарды қараңғы болғанда жарық сәулесін түсіргенде (мысалы, кинотеатрда немесе қараңғы үйде) немесе түңгі қараңғылығында прожектор сәулесінің шоғыры түскенде байқауға болады.  Сол кезде біз шаң – тозаңның жарқылдаған жеке бөлшектерін байқай аламыз. Сонымен жарықтың өте ұсақ  бөлшектеримен шашырауы – Фарадей – Тиндаль эффектісінің негізі болып табылады.</a:t>
            </a:r>
            <a:endParaRPr lang="ru-RU" sz="2400" dirty="0">
              <a:latin typeface="Times New Roman" pitchFamily="18" charset="0"/>
              <a:cs typeface="Times New Roman" pitchFamily="18" charset="0"/>
            </a:endParaRPr>
          </a:p>
        </p:txBody>
      </p:sp>
    </p:spTree>
  </p:cSld>
  <p:clrMapOvr>
    <a:masterClrMapping/>
  </p:clrMapOvr>
  <p:transition spd="slow">
    <p:strips dir="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192</TotalTime>
  <Words>830</Words>
  <Application>Microsoft Office PowerPoint</Application>
  <PresentationFormat>Экран (4:3)</PresentationFormat>
  <Paragraphs>52</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Открытая</vt:lpstr>
      <vt:lpstr>Коллоидтық жүйелердің оптикалық қасиеттері</vt:lpstr>
      <vt:lpstr>Жарық денеге түскенде әртүрлі құбылыстар:</vt:lpstr>
      <vt:lpstr>Слайд 3</vt:lpstr>
      <vt:lpstr>Дисперстік жүйелерде көбінде жұтылуы, шашырауы және шағылуы болғандықтан нәтижесінде жарықтың қарқындылығы төмендейді. Кей жағдайда бірнеше құбылыстар бірден жүруі мүмкін. Мысалы: алтын, темір (ІІІ) гидроксиді , графиттің зольдері жарықты жұтады және өткен жарық шашырайды. Жарық жұтылғанда түскен жарықтың электрмагниттік энергиясының біраз бөлігі түрленіп, соңында жылуға айналады. Жарық шашырағанда немесе шағылғанда электрмагниттік сәуленің біраз бөлігі өздерінің бастапқы бағытын өзгертетіндіктен өткен жарықтың қарқындылығы әлсірейді. Коллоидтық жүйелерде жарықтың шашырауы (опалесценция) және жұтылуы болады. Осы құбылыстарды және соларға негізделген коллоидтық жүйелерді зерттеудің кейбір оптикалық әдістерін қарастырайық.</vt:lpstr>
      <vt:lpstr>Жарықтың дисперстік жүйелерде щашырауы</vt:lpstr>
      <vt:lpstr>Мысалы, коллоидтық жүйелердегі бөлшектердің ең үлкен өлшемі 100 нм , ал көрінетін жарықтың толқын ұзындықтары 400 нм-ден (күлгін) 700 нм –ге (қызыл) дейін болады, сондықтан коллоидтық жүйелерде жарықтың тек шашырауы болады, шағылуы болмайды.</vt:lpstr>
      <vt:lpstr>Егер қараңғыда линза арқылы жарық сәулесінің шоғырын коллоидтық ертіндіге бағыттап, бір бүйірден қараса, онда ертіндіде жарық конусты байқауға болады. (10.1 – сурет). Оның себебі – коллоидтық бөлшектермен шашырауы. Жарықтың коллоидтық бөлшектермен шашырауын алғаш М.В. Ломоносов айтқан болатын. Бұл құбылысты М. Фарадей (1857 ж) және оның шәкірті Д. Тиндаль (1869 ж) тұманның табигатын зерттей отырып толығырақ қарастырады. Сол себептен коллоидтық ертіндідегі жарқындалған конусты Фарадей – Тиндаль конусы , ал бұл құбылысты  - Фарадей – Тиндаль құбылысы (эффектісі) деп атайды. </vt:lpstr>
      <vt:lpstr>Фарадей – Тиндаль құбылысы (эффектісі)</vt:lpstr>
      <vt:lpstr>Осыған ұқсас құбылыстарды қараңғы болғанда жарық сәулесін түсіргенде (мысалы, кинотеатрда немесе қараңғы үйде) немесе түңгі қараңғылығында прожектор сәулесінің шоғыры түскенде байқауға болады.  Сол кезде біз шаң – тозаңның жарқылдаған жеке бөлшектерін байқай аламыз. Сонымен жарықтың өте ұсақ  бөлшектеримен шашырауы – Фарадей – Тиндаль эффектісінің негізі болып табылады.</vt:lpstr>
      <vt:lpstr>Шашыраған жарықтың қарқындылығы бөлшектің өлшемі мен толқын ұзындығына ғана емес, одан да басқа факторларға тәуелді болады. Оны ағылшын физигі Д. Рэлей былай көрсеткен болатын.</vt:lpstr>
      <vt:lpstr>Ертінділерде өткен жарық  пен шашыраған жарықтың түстерінің өзгеше болуын опалесценция деп атайды.  Егер коллоидтық ертінді түсті болса, оның түсі қарқынды болады. Коллоидтық ертінділердің түстері дисперстік фазаның  дисперстілігінің дәрежесіне де тәуелді болады. Жарық шашырауының толығырақ теориясы мен оған лайықты есептеулерді дисперстілігі әртүрлі барлық дисперстік жүйелер үшін Г. Ми жасады. Ми теориясына сәйкес жарық шашырауының қарқындылығы жарық толқынының ұзындығына байланысты максимум арқылы өседі. </vt:lpstr>
      <vt:lpstr>Шашыраған жарық әрқашанда ішінара поляризацияланған болады, тіпті түскен жарық поляризацияланбаған болса да. Бұл кезде өлшемдері аз бөлшектерде 90 ˚ бұрышпен шашыраған жарық толығымен поляризацияланған, ол түскен жарық бағытымен бағытталған жарық толығымен поляризацияланбаған болады. 10.2 – суретте түскен жарықтың бағытына байланысты әртүрлі бұрышпен шашыраған жарықтың қарқындылығының таралуы көрсетілген. Штрихталмаған аймақ поляризацияланбаған, ал штрихталған аймақ поляризацияланған жарыққа сәйкес келеді. </vt:lpstr>
      <vt:lpstr>10.2 – сурет</vt:lpstr>
      <vt:lpstr>Жарық шашырауына негізделген:</vt:lpstr>
      <vt:lpstr>Ультрамикроскоптық әдіс</vt:lpstr>
      <vt:lpstr>Ультрамикроскоптың сұлбасы</vt:lpstr>
      <vt:lpstr>Нефелометрлік әдіс</vt:lpstr>
      <vt:lpstr>Нефелометрдің құрылысы</vt:lpstr>
      <vt:lpstr>Электрондық микроскоптық әдіс</vt:lpstr>
      <vt:lpstr>Электрондық микроскоптағы электрондардың жүру жолдарының сұлбасы</vt:lpstr>
      <vt:lpstr>Рентгенграфтық және электронграфтық әдістер</vt:lpstr>
      <vt:lpstr>Коллоидтық жүйелерде жарықтың жұтылуы (абсорбциясы) және коллоидтық ертінділердің түстері</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22</cp:revision>
  <dcterms:created xsi:type="dcterms:W3CDTF">2012-04-19T16:10:15Z</dcterms:created>
  <dcterms:modified xsi:type="dcterms:W3CDTF">2012-04-21T10:20:05Z</dcterms:modified>
</cp:coreProperties>
</file>