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9"/>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76" r:id="rId15"/>
    <p:sldId id="277" r:id="rId16"/>
    <p:sldId id="278" r:id="rId17"/>
    <p:sldId id="279" r:id="rId18"/>
    <p:sldId id="280" r:id="rId19"/>
    <p:sldId id="281" r:id="rId20"/>
    <p:sldId id="282" r:id="rId21"/>
    <p:sldId id="283" r:id="rId22"/>
    <p:sldId id="284" r:id="rId23"/>
    <p:sldId id="269" r:id="rId24"/>
    <p:sldId id="285" r:id="rId25"/>
    <p:sldId id="286" r:id="rId26"/>
    <p:sldId id="287" r:id="rId27"/>
    <p:sldId id="288" r:id="rId28"/>
    <p:sldId id="289" r:id="rId29"/>
    <p:sldId id="290" r:id="rId30"/>
    <p:sldId id="291" r:id="rId31"/>
    <p:sldId id="292" r:id="rId32"/>
    <p:sldId id="293" r:id="rId33"/>
    <p:sldId id="294" r:id="rId34"/>
    <p:sldId id="295" r:id="rId35"/>
    <p:sldId id="296" r:id="rId36"/>
    <p:sldId id="297" r:id="rId37"/>
    <p:sldId id="298" r:id="rId38"/>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71" d="100"/>
          <a:sy n="71" d="100"/>
        </p:scale>
        <p:origin x="-486"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46129C34-EA57-440A-B0F1-A450D1D1EEEA}" type="datetimeFigureOut">
              <a:rPr lang="ru-RU"/>
              <a:pPr>
                <a:defRPr/>
              </a:pPr>
              <a:t>24.05.2012</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ru-RU" noProof="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DC2AC629-2516-429A-BB31-A5154C2651B3}" type="slidenum">
              <a:rPr lang="ru-RU"/>
              <a:pPr>
                <a:defRPr/>
              </a:pPr>
              <a:t>‹#›</a:t>
            </a:fld>
            <a:endParaRPr lang="ru-RU"/>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Образ слайда 1"/>
          <p:cNvSpPr>
            <a:spLocks noGrp="1" noRot="1" noChangeAspect="1"/>
          </p:cNvSpPr>
          <p:nvPr>
            <p:ph type="sldImg"/>
          </p:nvPr>
        </p:nvSpPr>
        <p:spPr bwMode="auto">
          <a:noFill/>
          <a:ln>
            <a:solidFill>
              <a:srgbClr val="000000"/>
            </a:solidFill>
            <a:miter lim="800000"/>
            <a:headEnd/>
            <a:tailEnd/>
          </a:ln>
        </p:spPr>
      </p:sp>
      <p:sp>
        <p:nvSpPr>
          <p:cNvPr id="33794" name="Заметки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ru-RU" smtClean="0"/>
          </a:p>
        </p:txBody>
      </p:sp>
      <p:sp>
        <p:nvSpPr>
          <p:cNvPr id="33795" name="Номер слайда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A690586-EC22-4775-869E-B453EB68789F}" type="slidenum">
              <a:rPr lang="ru-RU"/>
              <a:pPr fontAlgn="base">
                <a:spcBef>
                  <a:spcPct val="0"/>
                </a:spcBef>
                <a:spcAft>
                  <a:spcPct val="0"/>
                </a:spcAft>
              </a:pPr>
              <a:t>19</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4" name="Прямоугольный треугольник 9"/>
          <p:cNvSpPr/>
          <p:nvPr/>
        </p:nvSpPr>
        <p:spPr>
          <a:xfrm>
            <a:off x="0" y="4664075"/>
            <a:ext cx="9150350"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grpSp>
        <p:nvGrpSpPr>
          <p:cNvPr id="5" name="Группа 1"/>
          <p:cNvGrpSpPr>
            <a:grpSpLocks/>
          </p:cNvGrpSpPr>
          <p:nvPr/>
        </p:nvGrpSpPr>
        <p:grpSpPr bwMode="auto">
          <a:xfrm>
            <a:off x="-3175" y="4953000"/>
            <a:ext cx="9147175" cy="1911350"/>
            <a:chOff x="-3765" y="4832896"/>
            <a:chExt cx="9147765" cy="2032192"/>
          </a:xfrm>
        </p:grpSpPr>
        <p:sp>
          <p:nvSpPr>
            <p:cNvPr id="6" name="Полилиния 6"/>
            <p:cNvSpPr>
              <a:spLocks/>
            </p:cNvSpPr>
            <p:nvPr/>
          </p:nvSpPr>
          <p:spPr bwMode="auto">
            <a:xfrm>
              <a:off x="1687032" y="4832896"/>
              <a:ext cx="7456968" cy="51817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7" name="Полилиния 7"/>
            <p:cNvSpPr>
              <a:spLocks/>
            </p:cNvSpPr>
            <p:nvPr/>
          </p:nvSpPr>
          <p:spPr bwMode="auto">
            <a:xfrm>
              <a:off x="35926" y="5135025"/>
              <a:ext cx="9108074" cy="838869"/>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8" name="Полилиния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cxnSp>
          <p:nvCxnSpPr>
            <p:cNvPr id="10" name="Прямая соединительная линия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9" name="Заголовок 8"/>
          <p:cNvSpPr>
            <a:spLocks noGrp="1"/>
          </p:cNvSpPr>
          <p:nvPr>
            <p:ph type="ctrTitle"/>
          </p:nvPr>
        </p:nvSpPr>
        <p:spPr>
          <a:xfrm>
            <a:off x="685800" y="1752601"/>
            <a:ext cx="7772400" cy="1829761"/>
          </a:xfrm>
        </p:spPr>
        <p:txBody>
          <a:bodyPr anchor="b"/>
          <a:lstStyle>
            <a:lvl1pPr algn="r">
              <a:defRPr sz="4800" b="1">
                <a:solidFill>
                  <a:schemeClr val="tx2"/>
                </a:solidFill>
                <a:effectLst>
                  <a:outerShdw blurRad="31750" dist="25400" dir="5400000" algn="tl" rotWithShape="0">
                    <a:srgbClr val="000000">
                      <a:alpha val="25000"/>
                    </a:srgbClr>
                  </a:outerShdw>
                </a:effectLst>
              </a:defRPr>
            </a:lvl1pPr>
            <a:extLst/>
          </a:lstStyle>
          <a:p>
            <a:r>
              <a:rPr lang="ru-RU" smtClean="0"/>
              <a:t>Образец заголовка</a:t>
            </a:r>
            <a:endParaRPr lang="en-US"/>
          </a:p>
        </p:txBody>
      </p:sp>
      <p:sp>
        <p:nvSpPr>
          <p:cNvPr id="17" name="Подзаголовок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ru-RU" smtClean="0"/>
              <a:t>Образец подзаголовка</a:t>
            </a:r>
            <a:endParaRPr lang="en-US"/>
          </a:p>
        </p:txBody>
      </p:sp>
      <p:sp>
        <p:nvSpPr>
          <p:cNvPr id="11" name="Дата 29"/>
          <p:cNvSpPr>
            <a:spLocks noGrp="1"/>
          </p:cNvSpPr>
          <p:nvPr>
            <p:ph type="dt" sz="half" idx="10"/>
          </p:nvPr>
        </p:nvSpPr>
        <p:spPr/>
        <p:txBody>
          <a:bodyPr/>
          <a:lstStyle>
            <a:lvl1pPr>
              <a:defRPr smtClean="0">
                <a:solidFill>
                  <a:srgbClr val="FFFFFF"/>
                </a:solidFill>
              </a:defRPr>
            </a:lvl1pPr>
            <a:extLst/>
          </a:lstStyle>
          <a:p>
            <a:pPr>
              <a:defRPr/>
            </a:pPr>
            <a:fld id="{F23E62EE-18FC-44CD-94F6-BBF9E232567F}" type="datetimeFigureOut">
              <a:rPr lang="ru-RU"/>
              <a:pPr>
                <a:defRPr/>
              </a:pPr>
              <a:t>24.05.2012</a:t>
            </a:fld>
            <a:endParaRPr lang="ru-RU"/>
          </a:p>
        </p:txBody>
      </p:sp>
      <p:sp>
        <p:nvSpPr>
          <p:cNvPr id="12" name="Нижний колонтитул 18"/>
          <p:cNvSpPr>
            <a:spLocks noGrp="1"/>
          </p:cNvSpPr>
          <p:nvPr>
            <p:ph type="ftr" sz="quarter" idx="11"/>
          </p:nvPr>
        </p:nvSpPr>
        <p:spPr/>
        <p:txBody>
          <a:bodyPr/>
          <a:lstStyle>
            <a:lvl1pPr>
              <a:defRPr>
                <a:solidFill>
                  <a:schemeClr val="accent1">
                    <a:tint val="20000"/>
                  </a:schemeClr>
                </a:solidFill>
              </a:defRPr>
            </a:lvl1pPr>
            <a:extLst/>
          </a:lstStyle>
          <a:p>
            <a:pPr>
              <a:defRPr/>
            </a:pPr>
            <a:endParaRPr lang="ru-RU"/>
          </a:p>
        </p:txBody>
      </p:sp>
      <p:sp>
        <p:nvSpPr>
          <p:cNvPr id="13" name="Номер слайда 26"/>
          <p:cNvSpPr>
            <a:spLocks noGrp="1"/>
          </p:cNvSpPr>
          <p:nvPr>
            <p:ph type="sldNum" sz="quarter" idx="12"/>
          </p:nvPr>
        </p:nvSpPr>
        <p:spPr/>
        <p:txBody>
          <a:bodyPr/>
          <a:lstStyle>
            <a:lvl1pPr>
              <a:defRPr smtClean="0">
                <a:solidFill>
                  <a:srgbClr val="FFFFFF"/>
                </a:solidFill>
              </a:defRPr>
            </a:lvl1pPr>
            <a:extLst/>
          </a:lstStyle>
          <a:p>
            <a:pPr>
              <a:defRPr/>
            </a:pPr>
            <a:fld id="{B86925AD-48A9-4382-ACA3-3AF7E833B9B8}"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457200" y="1481329"/>
            <a:ext cx="8229600" cy="4386071"/>
          </a:xfrm>
        </p:spPr>
        <p:txBody>
          <a:bodyPr vert="eaVert"/>
          <a:lstStyle>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9"/>
          <p:cNvSpPr>
            <a:spLocks noGrp="1"/>
          </p:cNvSpPr>
          <p:nvPr>
            <p:ph type="dt" sz="half" idx="10"/>
          </p:nvPr>
        </p:nvSpPr>
        <p:spPr/>
        <p:txBody>
          <a:bodyPr/>
          <a:lstStyle>
            <a:lvl1pPr>
              <a:defRPr/>
            </a:lvl1pPr>
          </a:lstStyle>
          <a:p>
            <a:pPr>
              <a:defRPr/>
            </a:pPr>
            <a:fld id="{8B1886E1-99BC-416A-8519-C30B5C3800A3}" type="datetimeFigureOut">
              <a:rPr lang="ru-RU"/>
              <a:pPr>
                <a:defRPr/>
              </a:pPr>
              <a:t>24.05.2012</a:t>
            </a:fld>
            <a:endParaRPr lang="ru-RU"/>
          </a:p>
        </p:txBody>
      </p:sp>
      <p:sp>
        <p:nvSpPr>
          <p:cNvPr id="5" name="Нижний колонтитул 21"/>
          <p:cNvSpPr>
            <a:spLocks noGrp="1"/>
          </p:cNvSpPr>
          <p:nvPr>
            <p:ph type="ftr" sz="quarter" idx="11"/>
          </p:nvPr>
        </p:nvSpPr>
        <p:spPr/>
        <p:txBody>
          <a:bodyPr/>
          <a:lstStyle>
            <a:lvl1pPr>
              <a:defRPr/>
            </a:lvl1pPr>
          </a:lstStyle>
          <a:p>
            <a:pPr>
              <a:defRPr/>
            </a:pPr>
            <a:endParaRPr lang="ru-RU"/>
          </a:p>
        </p:txBody>
      </p:sp>
      <p:sp>
        <p:nvSpPr>
          <p:cNvPr id="6" name="Номер слайда 17"/>
          <p:cNvSpPr>
            <a:spLocks noGrp="1"/>
          </p:cNvSpPr>
          <p:nvPr>
            <p:ph type="sldNum" sz="quarter" idx="12"/>
          </p:nvPr>
        </p:nvSpPr>
        <p:spPr/>
        <p:txBody>
          <a:bodyPr/>
          <a:lstStyle>
            <a:lvl1pPr>
              <a:defRPr/>
            </a:lvl1pPr>
          </a:lstStyle>
          <a:p>
            <a:pPr>
              <a:defRPr/>
            </a:pPr>
            <a:fld id="{D8CE43B2-CE48-4DFA-8EC0-1E06AAEB701B}"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44013" y="274640"/>
            <a:ext cx="1777470" cy="5592761"/>
          </a:xfrm>
        </p:spPr>
        <p:txBody>
          <a:bodyPr vert="eaVert"/>
          <a:lstStyle>
            <a:extLs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457200" y="274641"/>
            <a:ext cx="6324600" cy="5592760"/>
          </a:xfrm>
        </p:spPr>
        <p:txBody>
          <a:bodyPr vert="eaVert"/>
          <a:lstStyle>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9"/>
          <p:cNvSpPr>
            <a:spLocks noGrp="1"/>
          </p:cNvSpPr>
          <p:nvPr>
            <p:ph type="dt" sz="half" idx="10"/>
          </p:nvPr>
        </p:nvSpPr>
        <p:spPr/>
        <p:txBody>
          <a:bodyPr/>
          <a:lstStyle>
            <a:lvl1pPr>
              <a:defRPr/>
            </a:lvl1pPr>
          </a:lstStyle>
          <a:p>
            <a:pPr>
              <a:defRPr/>
            </a:pPr>
            <a:fld id="{974412CA-866F-4244-8D19-21697653B03E}" type="datetimeFigureOut">
              <a:rPr lang="ru-RU"/>
              <a:pPr>
                <a:defRPr/>
              </a:pPr>
              <a:t>24.05.2012</a:t>
            </a:fld>
            <a:endParaRPr lang="ru-RU"/>
          </a:p>
        </p:txBody>
      </p:sp>
      <p:sp>
        <p:nvSpPr>
          <p:cNvPr id="5" name="Нижний колонтитул 21"/>
          <p:cNvSpPr>
            <a:spLocks noGrp="1"/>
          </p:cNvSpPr>
          <p:nvPr>
            <p:ph type="ftr" sz="quarter" idx="11"/>
          </p:nvPr>
        </p:nvSpPr>
        <p:spPr/>
        <p:txBody>
          <a:bodyPr/>
          <a:lstStyle>
            <a:lvl1pPr>
              <a:defRPr/>
            </a:lvl1pPr>
          </a:lstStyle>
          <a:p>
            <a:pPr>
              <a:defRPr/>
            </a:pPr>
            <a:endParaRPr lang="ru-RU"/>
          </a:p>
        </p:txBody>
      </p:sp>
      <p:sp>
        <p:nvSpPr>
          <p:cNvPr id="6" name="Номер слайда 17"/>
          <p:cNvSpPr>
            <a:spLocks noGrp="1"/>
          </p:cNvSpPr>
          <p:nvPr>
            <p:ph type="sldNum" sz="quarter" idx="12"/>
          </p:nvPr>
        </p:nvSpPr>
        <p:spPr/>
        <p:txBody>
          <a:bodyPr/>
          <a:lstStyle>
            <a:lvl1pPr>
              <a:defRPr/>
            </a:lvl1pPr>
          </a:lstStyle>
          <a:p>
            <a:pPr>
              <a:defRPr/>
            </a:pPr>
            <a:fld id="{D02D83CD-0DF0-482C-9AB4-14D0EE60D3D6}"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Заголовок 6"/>
          <p:cNvSpPr>
            <a:spLocks noGrp="1"/>
          </p:cNvSpPr>
          <p:nvPr>
            <p:ph type="title"/>
          </p:nvPr>
        </p:nvSpPr>
        <p:spPr/>
        <p:txBody>
          <a:bodyPr rtlCol="0"/>
          <a:lstStyle>
            <a:extLst/>
          </a:lstStyle>
          <a:p>
            <a:r>
              <a:rPr lang="ru-RU" smtClean="0"/>
              <a:t>Образец заголовка</a:t>
            </a:r>
            <a:endParaRPr lang="en-US"/>
          </a:p>
        </p:txBody>
      </p:sp>
      <p:sp>
        <p:nvSpPr>
          <p:cNvPr id="4" name="Дата 9"/>
          <p:cNvSpPr>
            <a:spLocks noGrp="1"/>
          </p:cNvSpPr>
          <p:nvPr>
            <p:ph type="dt" sz="half" idx="10"/>
          </p:nvPr>
        </p:nvSpPr>
        <p:spPr/>
        <p:txBody>
          <a:bodyPr/>
          <a:lstStyle>
            <a:lvl1pPr>
              <a:defRPr/>
            </a:lvl1pPr>
          </a:lstStyle>
          <a:p>
            <a:pPr>
              <a:defRPr/>
            </a:pPr>
            <a:fld id="{93B282F9-7D5B-405B-80BF-C23572233500}" type="datetimeFigureOut">
              <a:rPr lang="ru-RU"/>
              <a:pPr>
                <a:defRPr/>
              </a:pPr>
              <a:t>24.05.2012</a:t>
            </a:fld>
            <a:endParaRPr lang="ru-RU"/>
          </a:p>
        </p:txBody>
      </p:sp>
      <p:sp>
        <p:nvSpPr>
          <p:cNvPr id="5" name="Нижний колонтитул 21"/>
          <p:cNvSpPr>
            <a:spLocks noGrp="1"/>
          </p:cNvSpPr>
          <p:nvPr>
            <p:ph type="ftr" sz="quarter" idx="11"/>
          </p:nvPr>
        </p:nvSpPr>
        <p:spPr/>
        <p:txBody>
          <a:bodyPr/>
          <a:lstStyle>
            <a:lvl1pPr>
              <a:defRPr/>
            </a:lvl1pPr>
          </a:lstStyle>
          <a:p>
            <a:pPr>
              <a:defRPr/>
            </a:pPr>
            <a:endParaRPr lang="ru-RU"/>
          </a:p>
        </p:txBody>
      </p:sp>
      <p:sp>
        <p:nvSpPr>
          <p:cNvPr id="6" name="Номер слайда 17"/>
          <p:cNvSpPr>
            <a:spLocks noGrp="1"/>
          </p:cNvSpPr>
          <p:nvPr>
            <p:ph type="sldNum" sz="quarter" idx="12"/>
          </p:nvPr>
        </p:nvSpPr>
        <p:spPr/>
        <p:txBody>
          <a:bodyPr/>
          <a:lstStyle>
            <a:lvl1pPr>
              <a:defRPr/>
            </a:lvl1pPr>
          </a:lstStyle>
          <a:p>
            <a:pPr>
              <a:defRPr/>
            </a:pPr>
            <a:fld id="{14BB1E60-D8E9-467E-8580-520B88DFEB0F}"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Нашивка 6"/>
          <p:cNvSpPr/>
          <p:nvPr/>
        </p:nvSpPr>
        <p:spPr>
          <a:xfrm>
            <a:off x="3636963" y="3005138"/>
            <a:ext cx="182562"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5" name="Нашивка 7"/>
          <p:cNvSpPr/>
          <p:nvPr/>
        </p:nvSpPr>
        <p:spPr>
          <a:xfrm>
            <a:off x="3449638" y="3005138"/>
            <a:ext cx="18415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2" name="Заголовок 1"/>
          <p:cNvSpPr>
            <a:spLocks noGrp="1"/>
          </p:cNvSpPr>
          <p:nvPr>
            <p:ph type="title"/>
          </p:nvPr>
        </p:nvSpPr>
        <p:spPr>
          <a:xfrm>
            <a:off x="722376" y="1059712"/>
            <a:ext cx="7772400" cy="1828800"/>
          </a:xfrm>
        </p:spPr>
        <p:txBody>
          <a:bodyPr anchor="b"/>
          <a:lstStyle>
            <a:lvl1pPr algn="r">
              <a:buNone/>
              <a:defRPr sz="4800" b="1" cap="none" baseline="0">
                <a:effectLst>
                  <a:outerShdw blurRad="31750" dist="25400" dir="5400000" algn="tl" rotWithShape="0">
                    <a:srgbClr val="000000">
                      <a:alpha val="25000"/>
                    </a:srgbClr>
                  </a:outerShdw>
                </a:effectLst>
              </a:defRPr>
            </a:lvl1pPr>
            <a:extLst/>
          </a:lstStyle>
          <a:p>
            <a:r>
              <a:rPr lang="ru-RU" smtClean="0"/>
              <a:t>Образец заголовка</a:t>
            </a:r>
            <a:endParaRPr lang="en-US"/>
          </a:p>
        </p:txBody>
      </p:sp>
      <p:sp>
        <p:nvSpPr>
          <p:cNvPr id="3" name="Текст 2"/>
          <p:cNvSpPr>
            <a:spLocks noGrp="1"/>
          </p:cNvSpPr>
          <p:nvPr>
            <p:ph type="body" idx="1"/>
          </p:nvPr>
        </p:nvSpPr>
        <p:spPr>
          <a:xfrm>
            <a:off x="3922713" y="2931712"/>
            <a:ext cx="4572000" cy="1454888"/>
          </a:xfrm>
        </p:spPr>
        <p:txBody>
          <a:bodyPr/>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ru-RU" smtClean="0"/>
              <a:t>Образец текста</a:t>
            </a:r>
          </a:p>
        </p:txBody>
      </p:sp>
      <p:sp>
        <p:nvSpPr>
          <p:cNvPr id="6" name="Дата 3"/>
          <p:cNvSpPr>
            <a:spLocks noGrp="1"/>
          </p:cNvSpPr>
          <p:nvPr>
            <p:ph type="dt" sz="half" idx="10"/>
          </p:nvPr>
        </p:nvSpPr>
        <p:spPr/>
        <p:txBody>
          <a:bodyPr/>
          <a:lstStyle>
            <a:lvl1pPr>
              <a:defRPr/>
            </a:lvl1pPr>
            <a:extLst/>
          </a:lstStyle>
          <a:p>
            <a:pPr>
              <a:defRPr/>
            </a:pPr>
            <a:fld id="{9CFF16EE-D56D-4682-99D9-42B868B11AE6}" type="datetimeFigureOut">
              <a:rPr lang="ru-RU"/>
              <a:pPr>
                <a:defRPr/>
              </a:pPr>
              <a:t>24.05.2012</a:t>
            </a:fld>
            <a:endParaRPr lang="ru-RU"/>
          </a:p>
        </p:txBody>
      </p:sp>
      <p:sp>
        <p:nvSpPr>
          <p:cNvPr id="7" name="Нижний колонтитул 4"/>
          <p:cNvSpPr>
            <a:spLocks noGrp="1"/>
          </p:cNvSpPr>
          <p:nvPr>
            <p:ph type="ftr" sz="quarter" idx="11"/>
          </p:nvPr>
        </p:nvSpPr>
        <p:spPr/>
        <p:txBody>
          <a:bodyPr/>
          <a:lstStyle>
            <a:lvl1pPr>
              <a:defRPr/>
            </a:lvl1pPr>
            <a:extLst/>
          </a:lstStyle>
          <a:p>
            <a:pPr>
              <a:defRPr/>
            </a:pPr>
            <a:endParaRPr lang="ru-RU"/>
          </a:p>
        </p:txBody>
      </p:sp>
      <p:sp>
        <p:nvSpPr>
          <p:cNvPr id="8" name="Номер слайда 5"/>
          <p:cNvSpPr>
            <a:spLocks noGrp="1"/>
          </p:cNvSpPr>
          <p:nvPr>
            <p:ph type="sldNum" sz="quarter" idx="12"/>
          </p:nvPr>
        </p:nvSpPr>
        <p:spPr/>
        <p:txBody>
          <a:bodyPr/>
          <a:lstStyle>
            <a:lvl1pPr>
              <a:defRPr/>
            </a:lvl1pPr>
            <a:extLst/>
          </a:lstStyle>
          <a:p>
            <a:pPr>
              <a:defRPr/>
            </a:pPr>
            <a:fld id="{4CDE5615-8802-4393-A0CE-481EFCFCC9EF}"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3" name="Содержимое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Содержимое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8" name="Заголовок 7"/>
          <p:cNvSpPr>
            <a:spLocks noGrp="1"/>
          </p:cNvSpPr>
          <p:nvPr>
            <p:ph type="title"/>
          </p:nvPr>
        </p:nvSpPr>
        <p:spPr/>
        <p:txBody>
          <a:bodyPr rtlCol="0"/>
          <a:lstStyle>
            <a:extLst/>
          </a:lstStyle>
          <a:p>
            <a:r>
              <a:rPr lang="ru-RU" smtClean="0"/>
              <a:t>Образец заголовка</a:t>
            </a:r>
            <a:endParaRPr lang="en-US"/>
          </a:p>
        </p:txBody>
      </p:sp>
      <p:sp>
        <p:nvSpPr>
          <p:cNvPr id="5" name="Дата 9"/>
          <p:cNvSpPr>
            <a:spLocks noGrp="1"/>
          </p:cNvSpPr>
          <p:nvPr>
            <p:ph type="dt" sz="half" idx="10"/>
          </p:nvPr>
        </p:nvSpPr>
        <p:spPr/>
        <p:txBody>
          <a:bodyPr/>
          <a:lstStyle>
            <a:lvl1pPr>
              <a:defRPr/>
            </a:lvl1pPr>
          </a:lstStyle>
          <a:p>
            <a:pPr>
              <a:defRPr/>
            </a:pPr>
            <a:fld id="{C9C37446-09D0-4793-8C1E-CF74613F7DC0}" type="datetimeFigureOut">
              <a:rPr lang="ru-RU"/>
              <a:pPr>
                <a:defRPr/>
              </a:pPr>
              <a:t>24.05.2012</a:t>
            </a:fld>
            <a:endParaRPr lang="ru-RU"/>
          </a:p>
        </p:txBody>
      </p:sp>
      <p:sp>
        <p:nvSpPr>
          <p:cNvPr id="6" name="Нижний колонтитул 21"/>
          <p:cNvSpPr>
            <a:spLocks noGrp="1"/>
          </p:cNvSpPr>
          <p:nvPr>
            <p:ph type="ftr" sz="quarter" idx="11"/>
          </p:nvPr>
        </p:nvSpPr>
        <p:spPr/>
        <p:txBody>
          <a:bodyPr/>
          <a:lstStyle>
            <a:lvl1pPr>
              <a:defRPr/>
            </a:lvl1pPr>
          </a:lstStyle>
          <a:p>
            <a:pPr>
              <a:defRPr/>
            </a:pPr>
            <a:endParaRPr lang="ru-RU"/>
          </a:p>
        </p:txBody>
      </p:sp>
      <p:sp>
        <p:nvSpPr>
          <p:cNvPr id="7" name="Номер слайда 17"/>
          <p:cNvSpPr>
            <a:spLocks noGrp="1"/>
          </p:cNvSpPr>
          <p:nvPr>
            <p:ph type="sldNum" sz="quarter" idx="12"/>
          </p:nvPr>
        </p:nvSpPr>
        <p:spPr/>
        <p:txBody>
          <a:bodyPr/>
          <a:lstStyle>
            <a:lvl1pPr>
              <a:defRPr/>
            </a:lvl1pPr>
          </a:lstStyle>
          <a:p>
            <a:pPr>
              <a:defRPr/>
            </a:pPr>
            <a:fld id="{DD421F0A-26FB-44AB-8786-4E33F3072775}"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lstStyle>
            <a:lvl1pPr>
              <a:defRPr/>
            </a:lvl1pPr>
            <a:extLst/>
          </a:lstStyle>
          <a:p>
            <a:r>
              <a:rPr lang="ru-RU" smtClean="0"/>
              <a:t>Образец заголовка</a:t>
            </a:r>
            <a:endParaRPr lang="en-US"/>
          </a:p>
        </p:txBody>
      </p:sp>
      <p:sp>
        <p:nvSpPr>
          <p:cNvPr id="3" name="Текст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ru-RU" smtClean="0"/>
              <a:t>Образец текста</a:t>
            </a:r>
          </a:p>
        </p:txBody>
      </p:sp>
      <p:sp>
        <p:nvSpPr>
          <p:cNvPr id="4" name="Текст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ru-RU" smtClean="0"/>
              <a:t>Образец текста</a:t>
            </a:r>
          </a:p>
        </p:txBody>
      </p:sp>
      <p:sp>
        <p:nvSpPr>
          <p:cNvPr id="5" name="Содержимое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Содержимое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Дата 6"/>
          <p:cNvSpPr>
            <a:spLocks noGrp="1"/>
          </p:cNvSpPr>
          <p:nvPr>
            <p:ph type="dt" sz="half" idx="10"/>
          </p:nvPr>
        </p:nvSpPr>
        <p:spPr/>
        <p:txBody>
          <a:bodyPr/>
          <a:lstStyle>
            <a:lvl1pPr>
              <a:defRPr/>
            </a:lvl1pPr>
            <a:extLst/>
          </a:lstStyle>
          <a:p>
            <a:pPr>
              <a:defRPr/>
            </a:pPr>
            <a:fld id="{73ED49C8-A773-4649-9769-0212426818F0}" type="datetimeFigureOut">
              <a:rPr lang="ru-RU"/>
              <a:pPr>
                <a:defRPr/>
              </a:pPr>
              <a:t>24.05.2012</a:t>
            </a:fld>
            <a:endParaRPr lang="ru-RU"/>
          </a:p>
        </p:txBody>
      </p:sp>
      <p:sp>
        <p:nvSpPr>
          <p:cNvPr id="8" name="Нижний колонтитул 7"/>
          <p:cNvSpPr>
            <a:spLocks noGrp="1"/>
          </p:cNvSpPr>
          <p:nvPr>
            <p:ph type="ftr" sz="quarter" idx="11"/>
          </p:nvPr>
        </p:nvSpPr>
        <p:spPr/>
        <p:txBody>
          <a:bodyPr/>
          <a:lstStyle>
            <a:lvl1pPr>
              <a:defRPr/>
            </a:lvl1pPr>
            <a:extLst/>
          </a:lstStyle>
          <a:p>
            <a:pPr>
              <a:defRPr/>
            </a:pPr>
            <a:endParaRPr lang="ru-RU"/>
          </a:p>
        </p:txBody>
      </p:sp>
      <p:sp>
        <p:nvSpPr>
          <p:cNvPr id="9" name="Номер слайда 8"/>
          <p:cNvSpPr>
            <a:spLocks noGrp="1"/>
          </p:cNvSpPr>
          <p:nvPr>
            <p:ph type="sldNum" sz="quarter" idx="12"/>
          </p:nvPr>
        </p:nvSpPr>
        <p:spPr/>
        <p:txBody>
          <a:bodyPr/>
          <a:lstStyle>
            <a:lvl1pPr>
              <a:defRPr/>
            </a:lvl1pPr>
            <a:extLst/>
          </a:lstStyle>
          <a:p>
            <a:pPr>
              <a:defRPr/>
            </a:pPr>
            <a:fld id="{FC214E57-310D-4657-814C-2CC8E3E35263}"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6" name="Заголовок 5"/>
          <p:cNvSpPr>
            <a:spLocks noGrp="1"/>
          </p:cNvSpPr>
          <p:nvPr>
            <p:ph type="title"/>
          </p:nvPr>
        </p:nvSpPr>
        <p:spPr/>
        <p:txBody>
          <a:bodyPr rtlCol="0"/>
          <a:lstStyle>
            <a:extLst/>
          </a:lstStyle>
          <a:p>
            <a:r>
              <a:rPr lang="ru-RU" smtClean="0"/>
              <a:t>Образец заголовка</a:t>
            </a:r>
            <a:endParaRPr lang="en-US"/>
          </a:p>
        </p:txBody>
      </p:sp>
      <p:sp>
        <p:nvSpPr>
          <p:cNvPr id="3" name="Дата 9"/>
          <p:cNvSpPr>
            <a:spLocks noGrp="1"/>
          </p:cNvSpPr>
          <p:nvPr>
            <p:ph type="dt" sz="half" idx="10"/>
          </p:nvPr>
        </p:nvSpPr>
        <p:spPr/>
        <p:txBody>
          <a:bodyPr/>
          <a:lstStyle>
            <a:lvl1pPr>
              <a:defRPr/>
            </a:lvl1pPr>
          </a:lstStyle>
          <a:p>
            <a:pPr>
              <a:defRPr/>
            </a:pPr>
            <a:fld id="{087AEC63-36D8-4CD5-A514-5D66A621FE62}" type="datetimeFigureOut">
              <a:rPr lang="ru-RU"/>
              <a:pPr>
                <a:defRPr/>
              </a:pPr>
              <a:t>24.05.2012</a:t>
            </a:fld>
            <a:endParaRPr lang="ru-RU"/>
          </a:p>
        </p:txBody>
      </p:sp>
      <p:sp>
        <p:nvSpPr>
          <p:cNvPr id="4" name="Нижний колонтитул 21"/>
          <p:cNvSpPr>
            <a:spLocks noGrp="1"/>
          </p:cNvSpPr>
          <p:nvPr>
            <p:ph type="ftr" sz="quarter" idx="11"/>
          </p:nvPr>
        </p:nvSpPr>
        <p:spPr/>
        <p:txBody>
          <a:bodyPr/>
          <a:lstStyle>
            <a:lvl1pPr>
              <a:defRPr/>
            </a:lvl1pPr>
          </a:lstStyle>
          <a:p>
            <a:pPr>
              <a:defRPr/>
            </a:pPr>
            <a:endParaRPr lang="ru-RU"/>
          </a:p>
        </p:txBody>
      </p:sp>
      <p:sp>
        <p:nvSpPr>
          <p:cNvPr id="5" name="Номер слайда 17"/>
          <p:cNvSpPr>
            <a:spLocks noGrp="1"/>
          </p:cNvSpPr>
          <p:nvPr>
            <p:ph type="sldNum" sz="quarter" idx="12"/>
          </p:nvPr>
        </p:nvSpPr>
        <p:spPr/>
        <p:txBody>
          <a:bodyPr/>
          <a:lstStyle>
            <a:lvl1pPr>
              <a:defRPr/>
            </a:lvl1pPr>
          </a:lstStyle>
          <a:p>
            <a:pPr>
              <a:defRPr/>
            </a:pPr>
            <a:fld id="{6AAD153D-2887-4748-A785-977C8CE93A2A}"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9"/>
          <p:cNvSpPr>
            <a:spLocks noGrp="1"/>
          </p:cNvSpPr>
          <p:nvPr>
            <p:ph type="dt" sz="half" idx="10"/>
          </p:nvPr>
        </p:nvSpPr>
        <p:spPr/>
        <p:txBody>
          <a:bodyPr/>
          <a:lstStyle>
            <a:lvl1pPr>
              <a:defRPr/>
            </a:lvl1pPr>
          </a:lstStyle>
          <a:p>
            <a:pPr>
              <a:defRPr/>
            </a:pPr>
            <a:fld id="{261FCFA0-E795-4A0A-B9C4-23F55580E9BD}" type="datetimeFigureOut">
              <a:rPr lang="ru-RU"/>
              <a:pPr>
                <a:defRPr/>
              </a:pPr>
              <a:t>24.05.2012</a:t>
            </a:fld>
            <a:endParaRPr lang="ru-RU"/>
          </a:p>
        </p:txBody>
      </p:sp>
      <p:sp>
        <p:nvSpPr>
          <p:cNvPr id="3" name="Нижний колонтитул 21"/>
          <p:cNvSpPr>
            <a:spLocks noGrp="1"/>
          </p:cNvSpPr>
          <p:nvPr>
            <p:ph type="ftr" sz="quarter" idx="11"/>
          </p:nvPr>
        </p:nvSpPr>
        <p:spPr/>
        <p:txBody>
          <a:bodyPr/>
          <a:lstStyle>
            <a:lvl1pPr>
              <a:defRPr/>
            </a:lvl1pPr>
          </a:lstStyle>
          <a:p>
            <a:pPr>
              <a:defRPr/>
            </a:pPr>
            <a:endParaRPr lang="ru-RU"/>
          </a:p>
        </p:txBody>
      </p:sp>
      <p:sp>
        <p:nvSpPr>
          <p:cNvPr id="4" name="Номер слайда 17"/>
          <p:cNvSpPr>
            <a:spLocks noGrp="1"/>
          </p:cNvSpPr>
          <p:nvPr>
            <p:ph type="sldNum" sz="quarter" idx="12"/>
          </p:nvPr>
        </p:nvSpPr>
        <p:spPr/>
        <p:txBody>
          <a:bodyPr/>
          <a:lstStyle>
            <a:lvl1pPr>
              <a:defRPr/>
            </a:lvl1pPr>
          </a:lstStyle>
          <a:p>
            <a:pPr>
              <a:defRPr/>
            </a:pPr>
            <a:fld id="{C08B1ED8-6CFD-4CC8-93A4-1EA7AAE6F33B}"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4876800"/>
            <a:ext cx="7481776" cy="457200"/>
          </a:xfrm>
        </p:spPr>
        <p:txBody>
          <a:bodyPr anchor="t">
            <a:noAutofit/>
            <a:sp3d prstMaterial="softEdge">
              <a:bevelT w="0" h="0"/>
            </a:sp3d>
          </a:bodyPr>
          <a:lstStyle>
            <a:lvl1pPr algn="r">
              <a:buNone/>
              <a:defRPr sz="2500" b="0">
                <a:solidFill>
                  <a:schemeClr val="accent1"/>
                </a:solidFill>
                <a:effectLst/>
              </a:defRPr>
            </a:lvl1pPr>
            <a:extLst/>
          </a:lstStyle>
          <a:p>
            <a:r>
              <a:rPr lang="ru-RU" smtClean="0"/>
              <a:t>Образец заголовка</a:t>
            </a:r>
            <a:endParaRPr lang="en-US"/>
          </a:p>
        </p:txBody>
      </p:sp>
      <p:sp>
        <p:nvSpPr>
          <p:cNvPr id="3" name="Текст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a:r>
              <a:rPr lang="ru-RU" smtClean="0"/>
              <a:t>Образец текста</a:t>
            </a:r>
          </a:p>
        </p:txBody>
      </p:sp>
      <p:sp>
        <p:nvSpPr>
          <p:cNvPr id="4" name="Содержимое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4"/>
          <p:cNvSpPr>
            <a:spLocks noGrp="1"/>
          </p:cNvSpPr>
          <p:nvPr>
            <p:ph type="dt" sz="half" idx="10"/>
          </p:nvPr>
        </p:nvSpPr>
        <p:spPr/>
        <p:txBody>
          <a:bodyPr/>
          <a:lstStyle>
            <a:lvl1pPr>
              <a:defRPr/>
            </a:lvl1pPr>
            <a:extLst/>
          </a:lstStyle>
          <a:p>
            <a:pPr>
              <a:defRPr/>
            </a:pPr>
            <a:fld id="{82796B91-F146-4A2E-B6CA-AC91DA99DCC4}" type="datetimeFigureOut">
              <a:rPr lang="ru-RU"/>
              <a:pPr>
                <a:defRPr/>
              </a:pPr>
              <a:t>24.05.2012</a:t>
            </a:fld>
            <a:endParaRPr lang="ru-RU"/>
          </a:p>
        </p:txBody>
      </p:sp>
      <p:sp>
        <p:nvSpPr>
          <p:cNvPr id="6" name="Нижний колонтитул 5"/>
          <p:cNvSpPr>
            <a:spLocks noGrp="1"/>
          </p:cNvSpPr>
          <p:nvPr>
            <p:ph type="ftr" sz="quarter" idx="11"/>
          </p:nvPr>
        </p:nvSpPr>
        <p:spPr/>
        <p:txBody>
          <a:bodyPr/>
          <a:lstStyle>
            <a:lvl1pPr>
              <a:defRPr/>
            </a:lvl1pPr>
            <a:extLst/>
          </a:lstStyle>
          <a:p>
            <a:pPr>
              <a:defRPr/>
            </a:pPr>
            <a:endParaRPr lang="ru-RU"/>
          </a:p>
        </p:txBody>
      </p:sp>
      <p:sp>
        <p:nvSpPr>
          <p:cNvPr id="7" name="Номер слайда 6"/>
          <p:cNvSpPr>
            <a:spLocks noGrp="1"/>
          </p:cNvSpPr>
          <p:nvPr>
            <p:ph type="sldNum" sz="quarter" idx="12"/>
          </p:nvPr>
        </p:nvSpPr>
        <p:spPr/>
        <p:txBody>
          <a:bodyPr/>
          <a:lstStyle>
            <a:lvl1pPr>
              <a:defRPr/>
            </a:lvl1pPr>
            <a:extLst/>
          </a:lstStyle>
          <a:p>
            <a:pPr>
              <a:defRPr/>
            </a:pPr>
            <a:fld id="{6830A02A-0467-49CB-A502-D66064DCB098}"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5" name="Полилиния 7"/>
          <p:cNvSpPr>
            <a:spLocks/>
          </p:cNvSpPr>
          <p:nvPr/>
        </p:nvSpPr>
        <p:spPr bwMode="auto">
          <a:xfrm>
            <a:off x="715963" y="5002213"/>
            <a:ext cx="3802062" cy="1443037"/>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6" name="Полилиния 8"/>
          <p:cNvSpPr>
            <a:spLocks/>
          </p:cNvSpPr>
          <p:nvPr/>
        </p:nvSpPr>
        <p:spPr bwMode="auto">
          <a:xfrm>
            <a:off x="-53975" y="5784850"/>
            <a:ext cx="380206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7" name="Прямоугольный треугольник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cxnSp>
        <p:nvCxnSpPr>
          <p:cNvPr id="8" name="Прямая соединительная линия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Нашивка 11"/>
          <p:cNvSpPr/>
          <p:nvPr/>
        </p:nvSpPr>
        <p:spPr>
          <a:xfrm>
            <a:off x="8664575"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10" name="Нашивка 12"/>
          <p:cNvSpPr/>
          <p:nvPr/>
        </p:nvSpPr>
        <p:spPr>
          <a:xfrm>
            <a:off x="8477250"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4" name="Текст 3"/>
          <p:cNvSpPr>
            <a:spLocks noGrp="1"/>
          </p:cNvSpPr>
          <p:nvPr>
            <p:ph type="body" sz="half" idx="2"/>
          </p:nvPr>
        </p:nvSpPr>
        <p:spPr>
          <a:xfrm>
            <a:off x="1141232" y="5443402"/>
            <a:ext cx="7162800" cy="648232"/>
          </a:xfrm>
          <a:noFill/>
        </p:spPr>
        <p:txBody>
          <a:bodyPr tIns="0"/>
          <a:lstStyle>
            <a:lvl1pPr marL="0" marR="18288" indent="0" algn="r">
              <a:buNone/>
              <a:defRPr sz="1400"/>
            </a:lvl1pPr>
            <a:lvl2pPr>
              <a:defRPr sz="1200"/>
            </a:lvl2pPr>
            <a:lvl3pPr>
              <a:defRPr sz="1000"/>
            </a:lvl3pPr>
            <a:lvl4pPr>
              <a:defRPr sz="900"/>
            </a:lvl4pPr>
            <a:lvl5pPr>
              <a:defRPr sz="900"/>
            </a:lvl5pPr>
            <a:extLst/>
          </a:lstStyle>
          <a:p>
            <a:pPr lvl="0"/>
            <a:r>
              <a:rPr lang="ru-RU" smtClean="0"/>
              <a:t>Образец текста</a:t>
            </a:r>
          </a:p>
        </p:txBody>
      </p:sp>
      <p:sp>
        <p:nvSpPr>
          <p:cNvPr id="3" name="Рисунок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normAutofit/>
          </a:bodyPr>
          <a:lstStyle>
            <a:lvl1pPr marL="0" indent="0">
              <a:buNone/>
              <a:defRPr sz="3200"/>
            </a:lvl1pPr>
            <a:extLst/>
          </a:lstStyle>
          <a:p>
            <a:pPr lvl="0"/>
            <a:r>
              <a:rPr lang="ru-RU" noProof="0" smtClean="0"/>
              <a:t>Вставка рисунка</a:t>
            </a:r>
            <a:endParaRPr lang="en-US" noProof="0" dirty="0"/>
          </a:p>
        </p:txBody>
      </p:sp>
      <p:sp>
        <p:nvSpPr>
          <p:cNvPr id="2" name="Заголовок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lang="ru-RU" smtClean="0"/>
              <a:t>Образец заголовка</a:t>
            </a:r>
            <a:endParaRPr lang="en-US"/>
          </a:p>
        </p:txBody>
      </p:sp>
      <p:sp>
        <p:nvSpPr>
          <p:cNvPr id="11" name="Дата 4"/>
          <p:cNvSpPr>
            <a:spLocks noGrp="1"/>
          </p:cNvSpPr>
          <p:nvPr>
            <p:ph type="dt" sz="half" idx="10"/>
          </p:nvPr>
        </p:nvSpPr>
        <p:spPr/>
        <p:txBody>
          <a:bodyPr/>
          <a:lstStyle>
            <a:lvl1pPr>
              <a:defRPr smtClean="0">
                <a:solidFill>
                  <a:schemeClr val="tx1"/>
                </a:solidFill>
              </a:defRPr>
            </a:lvl1pPr>
            <a:extLst/>
          </a:lstStyle>
          <a:p>
            <a:pPr>
              <a:defRPr/>
            </a:pPr>
            <a:fld id="{08ADC747-A629-4F25-B8D7-12D8C39E92A7}" type="datetimeFigureOut">
              <a:rPr lang="ru-RU"/>
              <a:pPr>
                <a:defRPr/>
              </a:pPr>
              <a:t>24.05.2012</a:t>
            </a:fld>
            <a:endParaRPr lang="ru-RU"/>
          </a:p>
        </p:txBody>
      </p:sp>
      <p:sp>
        <p:nvSpPr>
          <p:cNvPr id="12" name="Нижний колонтитул 5"/>
          <p:cNvSpPr>
            <a:spLocks noGrp="1"/>
          </p:cNvSpPr>
          <p:nvPr>
            <p:ph type="ftr" sz="quarter" idx="11"/>
          </p:nvPr>
        </p:nvSpPr>
        <p:spPr/>
        <p:txBody>
          <a:bodyPr/>
          <a:lstStyle>
            <a:lvl1pPr>
              <a:defRPr>
                <a:solidFill>
                  <a:schemeClr val="tx1"/>
                </a:solidFill>
              </a:defRPr>
            </a:lvl1pPr>
            <a:extLst/>
          </a:lstStyle>
          <a:p>
            <a:pPr>
              <a:defRPr/>
            </a:pPr>
            <a:endParaRPr lang="ru-RU"/>
          </a:p>
        </p:txBody>
      </p:sp>
      <p:sp>
        <p:nvSpPr>
          <p:cNvPr id="13" name="Номер слайда 6"/>
          <p:cNvSpPr>
            <a:spLocks noGrp="1"/>
          </p:cNvSpPr>
          <p:nvPr>
            <p:ph type="sldNum" sz="quarter" idx="12"/>
          </p:nvPr>
        </p:nvSpPr>
        <p:spPr/>
        <p:txBody>
          <a:bodyPr/>
          <a:lstStyle>
            <a:lvl1pPr>
              <a:defRPr smtClean="0">
                <a:solidFill>
                  <a:schemeClr val="tx1"/>
                </a:solidFill>
              </a:defRPr>
            </a:lvl1pPr>
            <a:extLst/>
          </a:lstStyle>
          <a:p>
            <a:pPr>
              <a:defRPr/>
            </a:pPr>
            <a:fld id="{C0FF6EEB-44CD-42D1-BEE8-5939EFFE617D}"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3" name="Полилиния 12"/>
          <p:cNvSpPr>
            <a:spLocks/>
          </p:cNvSpPr>
          <p:nvPr/>
        </p:nvSpPr>
        <p:spPr bwMode="auto">
          <a:xfrm>
            <a:off x="715963" y="5002213"/>
            <a:ext cx="3802062" cy="1443037"/>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12" name="Полилиния 11"/>
          <p:cNvSpPr>
            <a:spLocks/>
          </p:cNvSpPr>
          <p:nvPr/>
        </p:nvSpPr>
        <p:spPr bwMode="auto">
          <a:xfrm>
            <a:off x="-53975" y="5784850"/>
            <a:ext cx="380206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14" name="Прямоугольный треугольник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cxnSp>
        <p:nvCxnSpPr>
          <p:cNvPr id="15" name="Прямая соединительная линия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Заголовок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lang="ru-RU" smtClean="0"/>
              <a:t>Образец заголовка</a:t>
            </a:r>
            <a:endParaRPr lang="en-US"/>
          </a:p>
        </p:txBody>
      </p:sp>
      <p:sp>
        <p:nvSpPr>
          <p:cNvPr id="1033" name="Текст 29"/>
          <p:cNvSpPr>
            <a:spLocks noGrp="1"/>
          </p:cNvSpPr>
          <p:nvPr>
            <p:ph type="body" idx="1"/>
          </p:nvPr>
        </p:nvSpPr>
        <p:spPr bwMode="auto">
          <a:xfrm>
            <a:off x="457200" y="1481138"/>
            <a:ext cx="82296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10" name="Дата 9"/>
          <p:cNvSpPr>
            <a:spLocks noGrp="1"/>
          </p:cNvSpPr>
          <p:nvPr>
            <p:ph type="dt" sz="half" idx="2"/>
          </p:nvPr>
        </p:nvSpPr>
        <p:spPr>
          <a:xfrm>
            <a:off x="6727825" y="6408738"/>
            <a:ext cx="1919288" cy="365125"/>
          </a:xfrm>
          <a:prstGeom prst="rect">
            <a:avLst/>
          </a:prstGeom>
        </p:spPr>
        <p:txBody>
          <a:bodyPr vert="horz" anchor="b"/>
          <a:lstStyle>
            <a:lvl1pPr algn="l" eaLnBrk="1" fontAlgn="auto" latinLnBrk="0" hangingPunct="1">
              <a:spcBef>
                <a:spcPts val="0"/>
              </a:spcBef>
              <a:spcAft>
                <a:spcPts val="0"/>
              </a:spcAft>
              <a:defRPr kumimoji="0" sz="1000" smtClean="0">
                <a:solidFill>
                  <a:schemeClr val="tx1"/>
                </a:solidFill>
                <a:latin typeface="+mn-lt"/>
              </a:defRPr>
            </a:lvl1pPr>
            <a:extLst/>
          </a:lstStyle>
          <a:p>
            <a:pPr>
              <a:defRPr/>
            </a:pPr>
            <a:fld id="{FFDBF097-83DD-449C-B7DB-F578F79EF78D}" type="datetimeFigureOut">
              <a:rPr lang="ru-RU"/>
              <a:pPr>
                <a:defRPr/>
              </a:pPr>
              <a:t>24.05.2012</a:t>
            </a:fld>
            <a:endParaRPr lang="ru-RU"/>
          </a:p>
        </p:txBody>
      </p:sp>
      <p:sp>
        <p:nvSpPr>
          <p:cNvPr id="22" name="Нижний колонтитул 21"/>
          <p:cNvSpPr>
            <a:spLocks noGrp="1"/>
          </p:cNvSpPr>
          <p:nvPr>
            <p:ph type="ftr" sz="quarter" idx="3"/>
          </p:nvPr>
        </p:nvSpPr>
        <p:spPr>
          <a:xfrm>
            <a:off x="4379913" y="6408738"/>
            <a:ext cx="2351087" cy="365125"/>
          </a:xfrm>
          <a:prstGeom prst="rect">
            <a:avLst/>
          </a:prstGeom>
        </p:spPr>
        <p:txBody>
          <a:bodyPr vert="horz" anchor="b"/>
          <a:lstStyle>
            <a:lvl1pPr algn="r" eaLnBrk="1" fontAlgn="auto" latinLnBrk="0" hangingPunct="1">
              <a:spcBef>
                <a:spcPts val="0"/>
              </a:spcBef>
              <a:spcAft>
                <a:spcPts val="0"/>
              </a:spcAft>
              <a:defRPr kumimoji="0" sz="1000">
                <a:solidFill>
                  <a:schemeClr val="tx1"/>
                </a:solidFill>
                <a:latin typeface="+mn-lt"/>
              </a:defRPr>
            </a:lvl1pPr>
            <a:extLst/>
          </a:lstStyle>
          <a:p>
            <a:pPr>
              <a:defRPr/>
            </a:pPr>
            <a:endParaRPr lang="ru-RU"/>
          </a:p>
        </p:txBody>
      </p:sp>
      <p:sp>
        <p:nvSpPr>
          <p:cNvPr id="18" name="Номер слайда 17"/>
          <p:cNvSpPr>
            <a:spLocks noGrp="1"/>
          </p:cNvSpPr>
          <p:nvPr>
            <p:ph type="sldNum" sz="quarter" idx="4"/>
          </p:nvPr>
        </p:nvSpPr>
        <p:spPr>
          <a:xfrm>
            <a:off x="8647113" y="6408738"/>
            <a:ext cx="366712" cy="365125"/>
          </a:xfrm>
          <a:prstGeom prst="rect">
            <a:avLst/>
          </a:prstGeom>
        </p:spPr>
        <p:txBody>
          <a:bodyPr vert="horz" anchor="b"/>
          <a:lstStyle>
            <a:lvl1pPr algn="r" eaLnBrk="1" fontAlgn="auto" latinLnBrk="0" hangingPunct="1">
              <a:spcBef>
                <a:spcPts val="0"/>
              </a:spcBef>
              <a:spcAft>
                <a:spcPts val="0"/>
              </a:spcAft>
              <a:defRPr kumimoji="0" sz="1000" b="0" smtClean="0">
                <a:solidFill>
                  <a:schemeClr val="tx1"/>
                </a:solidFill>
                <a:latin typeface="+mn-lt"/>
              </a:defRPr>
            </a:lvl1pPr>
            <a:extLst/>
          </a:lstStyle>
          <a:p>
            <a:pPr>
              <a:defRPr/>
            </a:pPr>
            <a:fld id="{D85DDA48-8605-4205-8DF6-3A114A30727A}"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72" r:id="rId1"/>
    <p:sldLayoutId id="2147483671" r:id="rId2"/>
    <p:sldLayoutId id="2147483673" r:id="rId3"/>
    <p:sldLayoutId id="2147483670" r:id="rId4"/>
    <p:sldLayoutId id="2147483674" r:id="rId5"/>
    <p:sldLayoutId id="2147483669" r:id="rId6"/>
    <p:sldLayoutId id="2147483668" r:id="rId7"/>
    <p:sldLayoutId id="2147483675" r:id="rId8"/>
    <p:sldLayoutId id="2147483676" r:id="rId9"/>
    <p:sldLayoutId id="2147483667" r:id="rId10"/>
    <p:sldLayoutId id="2147483666" r:id="rId11"/>
  </p:sldLayoutIdLst>
  <p:txStyles>
    <p:titleStyle>
      <a:lvl1pPr algn="l" rtl="0" fontAlgn="base">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fontAlgn="base">
        <a:spcBef>
          <a:spcPct val="0"/>
        </a:spcBef>
        <a:spcAft>
          <a:spcPct val="0"/>
        </a:spcAft>
        <a:defRPr sz="4100" b="1">
          <a:solidFill>
            <a:schemeClr val="tx2"/>
          </a:solidFill>
          <a:latin typeface="Lucida Sans Unicode" pitchFamily="34" charset="0"/>
        </a:defRPr>
      </a:lvl2pPr>
      <a:lvl3pPr algn="l" rtl="0" fontAlgn="base">
        <a:spcBef>
          <a:spcPct val="0"/>
        </a:spcBef>
        <a:spcAft>
          <a:spcPct val="0"/>
        </a:spcAft>
        <a:defRPr sz="4100" b="1">
          <a:solidFill>
            <a:schemeClr val="tx2"/>
          </a:solidFill>
          <a:latin typeface="Lucida Sans Unicode" pitchFamily="34" charset="0"/>
        </a:defRPr>
      </a:lvl3pPr>
      <a:lvl4pPr algn="l" rtl="0" fontAlgn="base">
        <a:spcBef>
          <a:spcPct val="0"/>
        </a:spcBef>
        <a:spcAft>
          <a:spcPct val="0"/>
        </a:spcAft>
        <a:defRPr sz="4100" b="1">
          <a:solidFill>
            <a:schemeClr val="tx2"/>
          </a:solidFill>
          <a:latin typeface="Lucida Sans Unicode" pitchFamily="34" charset="0"/>
        </a:defRPr>
      </a:lvl4pPr>
      <a:lvl5pPr algn="l" rtl="0" fontAlgn="base">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p:titleStyle>
    <p:bodyStyle>
      <a:lvl1pPr marL="365125" indent="-255588" algn="l" rtl="0" fontAlgn="base">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fontAlgn="base">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fontAlgn="base">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fontAlgn="base">
        <a:spcBef>
          <a:spcPts val="350"/>
        </a:spcBef>
        <a:spcAft>
          <a:spcPct val="0"/>
        </a:spcAft>
        <a:buClr>
          <a:schemeClr val="accent2"/>
        </a:buClr>
        <a:buFont typeface="Wingdings 2" pitchFamily="18" charset="2"/>
        <a:buChar char=""/>
        <a:defRPr sz="1900" kern="1200">
          <a:solidFill>
            <a:schemeClr val="tx1"/>
          </a:solidFill>
          <a:latin typeface="+mn-lt"/>
          <a:ea typeface="+mn-ea"/>
          <a:cs typeface="+mn-cs"/>
        </a:defRPr>
      </a:lvl4pPr>
      <a:lvl5pPr marL="1371600" indent="-228600" algn="l" rtl="0" fontAlgn="base">
        <a:spcBef>
          <a:spcPts val="350"/>
        </a:spcBef>
        <a:spcAft>
          <a:spcPct val="0"/>
        </a:spcAft>
        <a:buClr>
          <a:schemeClr val="accent2"/>
        </a:buClr>
        <a:buFont typeface="Wingdings 2" pitchFamily="18" charset="2"/>
        <a:buChar char=""/>
        <a:defRPr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image" Target="../media/image11.w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pPr fontAlgn="auto">
              <a:spcAft>
                <a:spcPts val="0"/>
              </a:spcAft>
              <a:defRPr/>
            </a:pPr>
            <a:r>
              <a:rPr lang="kk-KZ" sz="4400" dirty="0" smtClean="0">
                <a:latin typeface="Arial" pitchFamily="34" charset="0"/>
                <a:cs typeface="Arial" pitchFamily="34" charset="0"/>
              </a:rPr>
              <a:t>Заттың құрылысы</a:t>
            </a:r>
            <a:endParaRPr lang="ru-RU" sz="44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Содержимое 1"/>
          <p:cNvSpPr>
            <a:spLocks noGrp="1"/>
          </p:cNvSpPr>
          <p:nvPr>
            <p:ph idx="1"/>
          </p:nvPr>
        </p:nvSpPr>
        <p:spPr>
          <a:xfrm>
            <a:off x="4214813" y="1481138"/>
            <a:ext cx="4471987" cy="4525962"/>
          </a:xfrm>
        </p:spPr>
        <p:txBody>
          <a:bodyPr/>
          <a:lstStyle/>
          <a:p>
            <a:pPr algn="just">
              <a:lnSpc>
                <a:spcPct val="120000"/>
              </a:lnSpc>
            </a:pPr>
            <a:r>
              <a:rPr lang="ru-RU" sz="1200" smtClean="0">
                <a:latin typeface="Arial" charset="0"/>
                <a:cs typeface="Arial" charset="0"/>
              </a:rPr>
              <a:t>Ломоносовтың шығармашылық қызметі өзінің қызығушылық өрісінің кеңдігімен және табиғат сырларына терең енуімен ерекшеленеді. Оның зерт- теулері математика, физика, химия, Жер туралы ілім, астрономия салаларына жатады. Бұл зерттеулердің нәтижелері қазіргі заманғы жаратылыстанудың негізін салды.</a:t>
            </a:r>
          </a:p>
          <a:p>
            <a:pPr algn="just">
              <a:lnSpc>
                <a:spcPct val="120000"/>
              </a:lnSpc>
            </a:pPr>
            <a:r>
              <a:rPr lang="ru-RU" sz="1200" smtClean="0">
                <a:latin typeface="Arial" charset="0"/>
                <a:cs typeface="Arial" charset="0"/>
              </a:rPr>
              <a:t>М.В. Ломоносов химиялық реакция кезіндегі массаның сақталу заңының (1756 ж.) жалпы негіздік сипатына назар аударды;</a:t>
            </a:r>
          </a:p>
          <a:p>
            <a:pPr algn="just">
              <a:lnSpc>
                <a:spcPct val="120000"/>
              </a:lnSpc>
            </a:pPr>
            <a:r>
              <a:rPr lang="ru-RU" sz="1200" smtClean="0">
                <a:latin typeface="Arial" charset="0"/>
                <a:cs typeface="Arial" charset="0"/>
              </a:rPr>
              <a:t>(1741-1750 ж.) өзінің корпускулалық (атом-молекулалық) ілімінің негізін жариялады, ол тек 100 жылдан кейін ғана дамыды;</a:t>
            </a:r>
          </a:p>
          <a:p>
            <a:pPr algn="just">
              <a:lnSpc>
                <a:spcPct val="120000"/>
              </a:lnSpc>
            </a:pPr>
            <a:r>
              <a:rPr lang="ru-RU" sz="1200" smtClean="0">
                <a:latin typeface="Arial" charset="0"/>
                <a:cs typeface="Arial" charset="0"/>
              </a:rPr>
              <a:t>(1744-1748 ж.) жылудың кинетикалық теориясын ұсынды;</a:t>
            </a:r>
          </a:p>
          <a:p>
            <a:pPr algn="just">
              <a:lnSpc>
                <a:spcPct val="120000"/>
              </a:lnSpc>
            </a:pPr>
            <a:r>
              <a:rPr lang="ru-RU" sz="1200" smtClean="0">
                <a:latin typeface="Arial" charset="0"/>
                <a:cs typeface="Arial" charset="0"/>
              </a:rPr>
              <a:t>(1747-1752 ж.) химиялық құбылыстарды ұғындыру үшін физиканың қажеттігін түсіндірді және химияның теориялық бөлімі үшін «физикалық химия», тәжірибелік бөлімі үшін «техникалық химия» атауларын ұсынды.</a:t>
            </a:r>
          </a:p>
        </p:txBody>
      </p:sp>
      <p:sp>
        <p:nvSpPr>
          <p:cNvPr id="3" name="Заголовок 2"/>
          <p:cNvSpPr>
            <a:spLocks noGrp="1"/>
          </p:cNvSpPr>
          <p:nvPr>
            <p:ph type="title"/>
          </p:nvPr>
        </p:nvSpPr>
        <p:spPr/>
        <p:txBody>
          <a:bodyPr/>
          <a:lstStyle/>
          <a:p>
            <a:pPr algn="ctr" fontAlgn="auto">
              <a:spcAft>
                <a:spcPts val="0"/>
              </a:spcAft>
              <a:defRPr/>
            </a:pPr>
            <a:r>
              <a:rPr lang="kk-KZ" sz="4400" dirty="0" smtClean="0"/>
              <a:t>Ломоносов М. В</a:t>
            </a:r>
            <a:endParaRPr lang="ru-RU" dirty="0"/>
          </a:p>
        </p:txBody>
      </p:sp>
      <p:pic>
        <p:nvPicPr>
          <p:cNvPr id="9218" name="Picture 2" descr="C:\Users\Admin\Documents\2 курс.4-семестр\физ.хим\презентация\Ломоносов.jpeg"/>
          <p:cNvPicPr>
            <a:picLocks noChangeAspect="1" noChangeArrowheads="1"/>
          </p:cNvPicPr>
          <p:nvPr/>
        </p:nvPicPr>
        <p:blipFill>
          <a:blip r:embed="rId2"/>
          <a:srcRect/>
          <a:stretch>
            <a:fillRect/>
          </a:stretch>
        </p:blipFill>
        <p:spPr bwMode="auto">
          <a:xfrm>
            <a:off x="785786" y="1857364"/>
            <a:ext cx="2939884" cy="3786214"/>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1481138"/>
            <a:ext cx="3543300" cy="3876675"/>
          </a:xfrm>
        </p:spPr>
        <p:txBody>
          <a:bodyPr>
            <a:normAutofit lnSpcReduction="10000"/>
          </a:bodyPr>
          <a:lstStyle/>
          <a:p>
            <a:pPr marL="365760" indent="-256032" algn="just" fontAlgn="auto">
              <a:spcAft>
                <a:spcPts val="0"/>
              </a:spcAft>
              <a:buFont typeface="Wingdings 3"/>
              <a:buChar char=""/>
              <a:defRPr/>
            </a:pPr>
            <a:r>
              <a:rPr lang="kk-KZ" sz="2800" dirty="0" smtClean="0">
                <a:latin typeface="Arial" pitchFamily="34" charset="0"/>
                <a:cs typeface="Arial" pitchFamily="34" charset="0"/>
              </a:rPr>
              <a:t>Заттың құрылысы туралы теорияны </a:t>
            </a:r>
            <a:r>
              <a:rPr lang="kk-KZ" sz="2800" dirty="0" smtClean="0">
                <a:solidFill>
                  <a:srgbClr val="FF0000"/>
                </a:solidFill>
                <a:latin typeface="Arial" pitchFamily="34" charset="0"/>
                <a:cs typeface="Arial" pitchFamily="34" charset="0"/>
              </a:rPr>
              <a:t>молекула–кинетикалық теория </a:t>
            </a:r>
            <a:r>
              <a:rPr lang="kk-KZ" sz="2800" dirty="0" smtClean="0">
                <a:latin typeface="Arial" pitchFamily="34" charset="0"/>
                <a:cs typeface="Arial" pitchFamily="34" charset="0"/>
              </a:rPr>
              <a:t>зерттейді.</a:t>
            </a:r>
          </a:p>
          <a:p>
            <a:pPr marL="365760" indent="-256032" algn="just" fontAlgn="auto">
              <a:spcAft>
                <a:spcPts val="0"/>
              </a:spcAft>
              <a:buFont typeface="Wingdings 3"/>
              <a:buChar char=""/>
              <a:defRPr/>
            </a:pPr>
            <a:r>
              <a:rPr lang="kk-KZ" sz="2800" dirty="0" smtClean="0">
                <a:latin typeface="Arial" pitchFamily="34" charset="0"/>
                <a:cs typeface="Arial" pitchFamily="34" charset="0"/>
              </a:rPr>
              <a:t>МКТ негізгі үш қағидасын қорытындылаған Ломоносов М.В </a:t>
            </a:r>
            <a:endParaRPr lang="ru-RU" sz="2800" dirty="0">
              <a:latin typeface="Arial" pitchFamily="34" charset="0"/>
              <a:cs typeface="Arial" pitchFamily="34" charset="0"/>
            </a:endParaRPr>
          </a:p>
        </p:txBody>
      </p:sp>
      <p:sp>
        <p:nvSpPr>
          <p:cNvPr id="3" name="Заголовок 2"/>
          <p:cNvSpPr>
            <a:spLocks noGrp="1"/>
          </p:cNvSpPr>
          <p:nvPr>
            <p:ph type="title"/>
          </p:nvPr>
        </p:nvSpPr>
        <p:spPr>
          <a:xfrm>
            <a:off x="457200" y="274638"/>
            <a:ext cx="8229600" cy="868346"/>
          </a:xfrm>
        </p:spPr>
        <p:txBody>
          <a:bodyPr/>
          <a:lstStyle/>
          <a:p>
            <a:pPr fontAlgn="auto">
              <a:spcAft>
                <a:spcPts val="0"/>
              </a:spcAft>
              <a:defRPr/>
            </a:pPr>
            <a:r>
              <a:rPr lang="kk-KZ" sz="2800" dirty="0" smtClean="0">
                <a:latin typeface="Arial" pitchFamily="34" charset="0"/>
                <a:cs typeface="Arial" pitchFamily="34" charset="0"/>
              </a:rPr>
              <a:t>Заттың құрылысы</a:t>
            </a:r>
            <a:endParaRPr lang="ru-RU" sz="2800" dirty="0">
              <a:latin typeface="Arial" pitchFamily="34" charset="0"/>
              <a:cs typeface="Arial" pitchFamily="34" charset="0"/>
            </a:endParaRPr>
          </a:p>
        </p:txBody>
      </p:sp>
      <p:sp>
        <p:nvSpPr>
          <p:cNvPr id="4" name="Содержимое 1"/>
          <p:cNvSpPr txBox="1">
            <a:spLocks/>
          </p:cNvSpPr>
          <p:nvPr/>
        </p:nvSpPr>
        <p:spPr>
          <a:xfrm>
            <a:off x="4929188" y="1571625"/>
            <a:ext cx="3543300" cy="3876675"/>
          </a:xfrm>
          <a:prstGeom prst="rect">
            <a:avLst/>
          </a:prstGeom>
        </p:spPr>
        <p:txBody>
          <a:bodyPr>
            <a:normAutofit lnSpcReduction="10000"/>
          </a:bodyPr>
          <a:lstStyle/>
          <a:p>
            <a:pPr marL="624078" indent="-514350" fontAlgn="auto">
              <a:spcBef>
                <a:spcPts val="400"/>
              </a:spcBef>
              <a:spcAft>
                <a:spcPts val="0"/>
              </a:spcAft>
              <a:buClr>
                <a:schemeClr val="accent1"/>
              </a:buClr>
              <a:buSzPct val="68000"/>
              <a:buFontTx/>
              <a:buAutoNum type="arabicPeriod"/>
              <a:defRPr/>
            </a:pPr>
            <a:r>
              <a:rPr lang="kk-KZ" sz="2000" dirty="0">
                <a:solidFill>
                  <a:srgbClr val="00B050"/>
                </a:solidFill>
                <a:latin typeface="Arial" pitchFamily="34" charset="0"/>
                <a:cs typeface="Arial" pitchFamily="34" charset="0"/>
              </a:rPr>
              <a:t>Барлық заттар өте ұсақ бөлшектерден – атомдар мен молекулалардан құралады.</a:t>
            </a:r>
          </a:p>
          <a:p>
            <a:pPr marL="624078" indent="-514350" fontAlgn="auto">
              <a:spcBef>
                <a:spcPts val="400"/>
              </a:spcBef>
              <a:spcAft>
                <a:spcPts val="0"/>
              </a:spcAft>
              <a:buClr>
                <a:schemeClr val="accent1"/>
              </a:buClr>
              <a:buSzPct val="68000"/>
              <a:buFontTx/>
              <a:buAutoNum type="arabicPeriod"/>
              <a:defRPr/>
            </a:pPr>
            <a:endParaRPr lang="kk-KZ" sz="2000" dirty="0">
              <a:solidFill>
                <a:srgbClr val="00B050"/>
              </a:solidFill>
              <a:latin typeface="Arial" pitchFamily="34" charset="0"/>
              <a:cs typeface="Arial" pitchFamily="34" charset="0"/>
            </a:endParaRPr>
          </a:p>
          <a:p>
            <a:pPr marL="624078" indent="-514350" fontAlgn="auto">
              <a:spcBef>
                <a:spcPts val="400"/>
              </a:spcBef>
              <a:spcAft>
                <a:spcPts val="0"/>
              </a:spcAft>
              <a:buClr>
                <a:schemeClr val="accent1"/>
              </a:buClr>
              <a:buSzPct val="68000"/>
              <a:buFontTx/>
              <a:buAutoNum type="arabicPeriod"/>
              <a:defRPr/>
            </a:pPr>
            <a:r>
              <a:rPr lang="kk-KZ" sz="2000" dirty="0">
                <a:solidFill>
                  <a:srgbClr val="00B050"/>
                </a:solidFill>
                <a:latin typeface="Arial" pitchFamily="34" charset="0"/>
                <a:cs typeface="Arial" pitchFamily="34" charset="0"/>
              </a:rPr>
              <a:t>Молеклалар мен атомдар үздіксіз ретсіз қозғалыста болады.</a:t>
            </a:r>
          </a:p>
          <a:p>
            <a:pPr marL="624078" indent="-514350" fontAlgn="auto">
              <a:spcBef>
                <a:spcPts val="400"/>
              </a:spcBef>
              <a:spcAft>
                <a:spcPts val="0"/>
              </a:spcAft>
              <a:buClr>
                <a:schemeClr val="accent1"/>
              </a:buClr>
              <a:buSzPct val="68000"/>
              <a:buFontTx/>
              <a:buAutoNum type="arabicPeriod"/>
              <a:defRPr/>
            </a:pPr>
            <a:endParaRPr lang="kk-KZ" sz="2000" dirty="0">
              <a:solidFill>
                <a:srgbClr val="00B050"/>
              </a:solidFill>
              <a:latin typeface="Arial" pitchFamily="34" charset="0"/>
              <a:cs typeface="Arial" pitchFamily="34" charset="0"/>
            </a:endParaRPr>
          </a:p>
          <a:p>
            <a:pPr marL="624078" indent="-514350" fontAlgn="auto">
              <a:spcBef>
                <a:spcPts val="400"/>
              </a:spcBef>
              <a:spcAft>
                <a:spcPts val="0"/>
              </a:spcAft>
              <a:buClr>
                <a:schemeClr val="accent1"/>
              </a:buClr>
              <a:buSzPct val="68000"/>
              <a:buFontTx/>
              <a:buAutoNum type="arabicPeriod"/>
              <a:defRPr/>
            </a:pPr>
            <a:r>
              <a:rPr lang="kk-KZ" sz="2000" dirty="0">
                <a:solidFill>
                  <a:srgbClr val="00B050"/>
                </a:solidFill>
                <a:latin typeface="Arial" pitchFamily="34" charset="0"/>
                <a:cs typeface="Arial" pitchFamily="34" charset="0"/>
              </a:rPr>
              <a:t>Молекулалар мен атомдар өзара әрекеттеседі.</a:t>
            </a:r>
          </a:p>
          <a:p>
            <a:pPr marL="624078" indent="-514350" algn="just" fontAlgn="auto">
              <a:spcBef>
                <a:spcPts val="400"/>
              </a:spcBef>
              <a:spcAft>
                <a:spcPts val="0"/>
              </a:spcAft>
              <a:buClr>
                <a:schemeClr val="accent1"/>
              </a:buClr>
              <a:buSzPct val="68000"/>
              <a:buFontTx/>
              <a:buAutoNum type="arabicPeriod"/>
              <a:defRPr/>
            </a:pPr>
            <a:endParaRPr lang="kk-KZ" sz="1400" dirty="0">
              <a:latin typeface="Arial" pitchFamily="34" charset="0"/>
              <a:cs typeface="Arial" pitchFamily="34" charset="0"/>
            </a:endParaRPr>
          </a:p>
          <a:p>
            <a:pPr marL="624078" indent="-514350" algn="just" fontAlgn="auto">
              <a:spcBef>
                <a:spcPts val="400"/>
              </a:spcBef>
              <a:spcAft>
                <a:spcPts val="0"/>
              </a:spcAft>
              <a:buClr>
                <a:schemeClr val="accent1"/>
              </a:buClr>
              <a:buSzPct val="68000"/>
              <a:buFontTx/>
              <a:buAutoNum type="arabicPeriod"/>
              <a:defRPr/>
            </a:pPr>
            <a:endParaRPr lang="ru-RU" sz="2800" dirty="0">
              <a:latin typeface="Arial" pitchFamily="34" charset="0"/>
              <a:cs typeface="Arial" pitchFamily="34" charset="0"/>
            </a:endParaRPr>
          </a:p>
        </p:txBody>
      </p:sp>
      <p:sp>
        <p:nvSpPr>
          <p:cNvPr id="5" name="Стрелка вправо 4"/>
          <p:cNvSpPr/>
          <p:nvPr/>
        </p:nvSpPr>
        <p:spPr>
          <a:xfrm rot="19684267">
            <a:off x="3806825" y="2627313"/>
            <a:ext cx="1428750" cy="48418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6" name="Стрелка вправо 5"/>
          <p:cNvSpPr/>
          <p:nvPr/>
        </p:nvSpPr>
        <p:spPr>
          <a:xfrm>
            <a:off x="3929063" y="3143250"/>
            <a:ext cx="1143000" cy="48418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7" name="Стрелка вправо 6"/>
          <p:cNvSpPr/>
          <p:nvPr/>
        </p:nvSpPr>
        <p:spPr>
          <a:xfrm rot="2397168">
            <a:off x="3846513" y="3689350"/>
            <a:ext cx="1430337" cy="48418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457200" y="274638"/>
            <a:ext cx="6758006" cy="511156"/>
          </a:xfrm>
        </p:spPr>
        <p:txBody>
          <a:bodyPr>
            <a:noAutofit/>
          </a:bodyPr>
          <a:lstStyle/>
          <a:p>
            <a:pPr algn="ctr" fontAlgn="auto">
              <a:spcAft>
                <a:spcPts val="0"/>
              </a:spcAft>
              <a:defRPr/>
            </a:pPr>
            <a:r>
              <a:rPr lang="kk-KZ" sz="3200" dirty="0" smtClean="0">
                <a:latin typeface="Arial" pitchFamily="34" charset="0"/>
                <a:cs typeface="Arial" pitchFamily="34" charset="0"/>
              </a:rPr>
              <a:t>Материя</a:t>
            </a:r>
            <a:endParaRPr lang="ru-RU" sz="3200" dirty="0">
              <a:latin typeface="Arial" pitchFamily="34" charset="0"/>
              <a:cs typeface="Arial" pitchFamily="34" charset="0"/>
            </a:endParaRPr>
          </a:p>
        </p:txBody>
      </p:sp>
      <p:sp>
        <p:nvSpPr>
          <p:cNvPr id="5" name="Скругленный прямоугольник 4"/>
          <p:cNvSpPr/>
          <p:nvPr/>
        </p:nvSpPr>
        <p:spPr>
          <a:xfrm>
            <a:off x="4572000" y="1214438"/>
            <a:ext cx="1714500" cy="5715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kk-KZ" sz="1200" dirty="0">
                <a:latin typeface="Arial" pitchFamily="34" charset="0"/>
                <a:cs typeface="Arial" pitchFamily="34" charset="0"/>
              </a:rPr>
              <a:t>Физикалық денелер</a:t>
            </a:r>
            <a:endParaRPr lang="ru-RU" sz="1200" dirty="0">
              <a:latin typeface="Arial" pitchFamily="34" charset="0"/>
              <a:cs typeface="Arial" pitchFamily="34" charset="0"/>
            </a:endParaRPr>
          </a:p>
        </p:txBody>
      </p:sp>
      <p:sp>
        <p:nvSpPr>
          <p:cNvPr id="6" name="Скругленный прямоугольник 5"/>
          <p:cNvSpPr/>
          <p:nvPr/>
        </p:nvSpPr>
        <p:spPr>
          <a:xfrm>
            <a:off x="4857750" y="2143125"/>
            <a:ext cx="1000125" cy="5715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kk-KZ" dirty="0"/>
              <a:t>Зат</a:t>
            </a:r>
            <a:endParaRPr lang="ru-RU" dirty="0"/>
          </a:p>
        </p:txBody>
      </p:sp>
      <p:sp>
        <p:nvSpPr>
          <p:cNvPr id="7" name="Скругленный прямоугольник 6"/>
          <p:cNvSpPr/>
          <p:nvPr/>
        </p:nvSpPr>
        <p:spPr>
          <a:xfrm>
            <a:off x="4857750" y="3071813"/>
            <a:ext cx="1000125" cy="5715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kk-KZ" sz="1200" dirty="0"/>
              <a:t>Молекула</a:t>
            </a:r>
            <a:endParaRPr lang="ru-RU" sz="1200" dirty="0"/>
          </a:p>
        </p:txBody>
      </p:sp>
      <p:sp>
        <p:nvSpPr>
          <p:cNvPr id="8" name="Скругленный прямоугольник 7"/>
          <p:cNvSpPr/>
          <p:nvPr/>
        </p:nvSpPr>
        <p:spPr>
          <a:xfrm>
            <a:off x="2571750" y="3429000"/>
            <a:ext cx="1000125" cy="5715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kk-KZ" dirty="0"/>
              <a:t>Атом</a:t>
            </a:r>
            <a:endParaRPr lang="ru-RU" dirty="0"/>
          </a:p>
        </p:txBody>
      </p:sp>
      <p:sp>
        <p:nvSpPr>
          <p:cNvPr id="9" name="Скругленный прямоугольник 8"/>
          <p:cNvSpPr/>
          <p:nvPr/>
        </p:nvSpPr>
        <p:spPr>
          <a:xfrm>
            <a:off x="1500188" y="4214813"/>
            <a:ext cx="1000125" cy="5715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kk-KZ" dirty="0"/>
              <a:t>Ядро</a:t>
            </a:r>
            <a:endParaRPr lang="ru-RU" dirty="0"/>
          </a:p>
        </p:txBody>
      </p:sp>
      <p:sp>
        <p:nvSpPr>
          <p:cNvPr id="10" name="Скругленный прямоугольник 9"/>
          <p:cNvSpPr/>
          <p:nvPr/>
        </p:nvSpPr>
        <p:spPr>
          <a:xfrm>
            <a:off x="3571875" y="4214813"/>
            <a:ext cx="1357313" cy="5715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kk-KZ" sz="1100" dirty="0"/>
              <a:t>Электрондар</a:t>
            </a:r>
            <a:endParaRPr lang="ru-RU" sz="1100" dirty="0"/>
          </a:p>
        </p:txBody>
      </p:sp>
      <p:sp>
        <p:nvSpPr>
          <p:cNvPr id="11" name="Скругленный прямоугольник 10"/>
          <p:cNvSpPr/>
          <p:nvPr/>
        </p:nvSpPr>
        <p:spPr>
          <a:xfrm>
            <a:off x="1928813" y="5000625"/>
            <a:ext cx="1428750" cy="5715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kk-KZ" sz="1400" dirty="0"/>
              <a:t>нейтрондар</a:t>
            </a:r>
            <a:endParaRPr lang="ru-RU" sz="1400" dirty="0"/>
          </a:p>
        </p:txBody>
      </p:sp>
      <p:sp>
        <p:nvSpPr>
          <p:cNvPr id="12" name="Скругленный прямоугольник 11"/>
          <p:cNvSpPr/>
          <p:nvPr/>
        </p:nvSpPr>
        <p:spPr>
          <a:xfrm>
            <a:off x="2214563" y="5715000"/>
            <a:ext cx="1785937" cy="5715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kk-KZ" dirty="0"/>
              <a:t>протондар</a:t>
            </a:r>
            <a:endParaRPr lang="ru-RU" dirty="0"/>
          </a:p>
        </p:txBody>
      </p:sp>
      <p:cxnSp>
        <p:nvCxnSpPr>
          <p:cNvPr id="14" name="Прямая соединительная линия 13"/>
          <p:cNvCxnSpPr>
            <a:stCxn id="5" idx="2"/>
          </p:cNvCxnSpPr>
          <p:nvPr/>
        </p:nvCxnSpPr>
        <p:spPr>
          <a:xfrm rot="5400000">
            <a:off x="5287169" y="1928019"/>
            <a:ext cx="28575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Прямая соединительная линия 15"/>
          <p:cNvCxnSpPr>
            <a:endCxn id="7" idx="0"/>
          </p:cNvCxnSpPr>
          <p:nvPr/>
        </p:nvCxnSpPr>
        <p:spPr>
          <a:xfrm rot="5400000">
            <a:off x="5250657" y="2821781"/>
            <a:ext cx="357188" cy="142875"/>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Прямая соединительная линия 17"/>
          <p:cNvCxnSpPr>
            <a:stCxn id="7" idx="1"/>
            <a:endCxn id="8" idx="3"/>
          </p:cNvCxnSpPr>
          <p:nvPr/>
        </p:nvCxnSpPr>
        <p:spPr>
          <a:xfrm rot="10800000" flipV="1">
            <a:off x="3571875" y="3357563"/>
            <a:ext cx="1285875" cy="357187"/>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Прямая соединительная линия 20"/>
          <p:cNvCxnSpPr>
            <a:endCxn id="9" idx="0"/>
          </p:cNvCxnSpPr>
          <p:nvPr/>
        </p:nvCxnSpPr>
        <p:spPr>
          <a:xfrm rot="10800000" flipV="1">
            <a:off x="2000250" y="3857625"/>
            <a:ext cx="571500" cy="3571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Прямая соединительная линия 22"/>
          <p:cNvCxnSpPr>
            <a:endCxn id="10" idx="0"/>
          </p:cNvCxnSpPr>
          <p:nvPr/>
        </p:nvCxnSpPr>
        <p:spPr>
          <a:xfrm>
            <a:off x="3643313" y="3857625"/>
            <a:ext cx="606425" cy="3571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Прямая соединительная линия 24"/>
          <p:cNvCxnSpPr/>
          <p:nvPr/>
        </p:nvCxnSpPr>
        <p:spPr>
          <a:xfrm rot="5400000">
            <a:off x="892175" y="5394325"/>
            <a:ext cx="1214438"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Прямая со стрелкой 26"/>
          <p:cNvCxnSpPr>
            <a:endCxn id="11" idx="1"/>
          </p:cNvCxnSpPr>
          <p:nvPr/>
        </p:nvCxnSpPr>
        <p:spPr>
          <a:xfrm>
            <a:off x="1500188" y="5286375"/>
            <a:ext cx="428625"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9" name="Прямая со стрелкой 28"/>
          <p:cNvCxnSpPr>
            <a:endCxn id="12" idx="1"/>
          </p:cNvCxnSpPr>
          <p:nvPr/>
        </p:nvCxnSpPr>
        <p:spPr>
          <a:xfrm>
            <a:off x="1500188" y="6000750"/>
            <a:ext cx="714375"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25618" name="Picture 2" descr="C:\Program Files\Microsoft Office\MEDIA\CAGCAT10\j0195812.wmf"/>
          <p:cNvPicPr>
            <a:picLocks noChangeAspect="1" noChangeArrowheads="1"/>
          </p:cNvPicPr>
          <p:nvPr/>
        </p:nvPicPr>
        <p:blipFill>
          <a:blip r:embed="rId2"/>
          <a:srcRect/>
          <a:stretch>
            <a:fillRect/>
          </a:stretch>
        </p:blipFill>
        <p:spPr bwMode="auto">
          <a:xfrm>
            <a:off x="6072188" y="3286125"/>
            <a:ext cx="2776537" cy="2857500"/>
          </a:xfrm>
          <a:prstGeom prst="rect">
            <a:avLst/>
          </a:prstGeom>
          <a:noFill/>
          <a:ln w="9525">
            <a:noFill/>
            <a:miter lim="800000"/>
            <a:headEnd/>
            <a:tailEnd/>
          </a:ln>
        </p:spPr>
      </p:pic>
      <p:pic>
        <p:nvPicPr>
          <p:cNvPr id="25619" name="Picture 3" descr="C:\Program Files\Microsoft Office\MEDIA\CAGCAT10\j0299125.wmf"/>
          <p:cNvPicPr>
            <a:picLocks noChangeAspect="1" noChangeArrowheads="1"/>
          </p:cNvPicPr>
          <p:nvPr/>
        </p:nvPicPr>
        <p:blipFill>
          <a:blip r:embed="rId3"/>
          <a:srcRect/>
          <a:stretch>
            <a:fillRect/>
          </a:stretch>
        </p:blipFill>
        <p:spPr bwMode="auto">
          <a:xfrm>
            <a:off x="571500" y="571500"/>
            <a:ext cx="2143125" cy="304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кругленный прямоугольник 3"/>
          <p:cNvSpPr/>
          <p:nvPr/>
        </p:nvSpPr>
        <p:spPr>
          <a:xfrm>
            <a:off x="1285875" y="428625"/>
            <a:ext cx="2643188" cy="785813"/>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r>
              <a:rPr lang="kk-KZ" dirty="0"/>
              <a:t>Молекулалар</a:t>
            </a:r>
            <a:endParaRPr lang="ru-RU" dirty="0"/>
          </a:p>
        </p:txBody>
      </p:sp>
      <p:sp>
        <p:nvSpPr>
          <p:cNvPr id="5" name="Скругленный прямоугольник 4"/>
          <p:cNvSpPr/>
          <p:nvPr/>
        </p:nvSpPr>
        <p:spPr>
          <a:xfrm>
            <a:off x="5214938" y="428625"/>
            <a:ext cx="2643187" cy="785813"/>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r>
              <a:rPr lang="kk-KZ" dirty="0"/>
              <a:t>Атомдар</a:t>
            </a:r>
            <a:endParaRPr lang="ru-RU" dirty="0"/>
          </a:p>
        </p:txBody>
      </p:sp>
      <p:sp>
        <p:nvSpPr>
          <p:cNvPr id="6" name="Стрелка вниз 5"/>
          <p:cNvSpPr/>
          <p:nvPr/>
        </p:nvSpPr>
        <p:spPr>
          <a:xfrm>
            <a:off x="2143125" y="1428750"/>
            <a:ext cx="642938" cy="78581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7" name="Стрелка вниз 6"/>
          <p:cNvSpPr/>
          <p:nvPr/>
        </p:nvSpPr>
        <p:spPr>
          <a:xfrm>
            <a:off x="6286500" y="1428750"/>
            <a:ext cx="642938" cy="78581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8" name="Прямоугольник 7"/>
          <p:cNvSpPr/>
          <p:nvPr/>
        </p:nvSpPr>
        <p:spPr>
          <a:xfrm>
            <a:off x="928688" y="2500313"/>
            <a:ext cx="3286125" cy="1785937"/>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kk-KZ" dirty="0">
                <a:solidFill>
                  <a:srgbClr val="00B050"/>
                </a:solidFill>
                <a:latin typeface="Arial" pitchFamily="34" charset="0"/>
                <a:cs typeface="Arial" pitchFamily="34" charset="0"/>
              </a:rPr>
              <a:t>Заттың ерекшелігін сипаттайтын ең ұсақ бөлшегі</a:t>
            </a:r>
            <a:endParaRPr lang="ru-RU" dirty="0">
              <a:solidFill>
                <a:srgbClr val="00B050"/>
              </a:solidFill>
              <a:latin typeface="Arial" pitchFamily="34" charset="0"/>
              <a:cs typeface="Arial" pitchFamily="34" charset="0"/>
            </a:endParaRPr>
          </a:p>
        </p:txBody>
      </p:sp>
      <p:sp>
        <p:nvSpPr>
          <p:cNvPr id="9" name="Прямоугольник 8"/>
          <p:cNvSpPr/>
          <p:nvPr/>
        </p:nvSpPr>
        <p:spPr>
          <a:xfrm>
            <a:off x="4929188" y="2500313"/>
            <a:ext cx="3286125" cy="1785937"/>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kk-KZ" dirty="0">
                <a:solidFill>
                  <a:srgbClr val="FFFF00"/>
                </a:solidFill>
                <a:latin typeface="Arial" pitchFamily="34" charset="0"/>
                <a:cs typeface="Arial" pitchFamily="34" charset="0"/>
              </a:rPr>
              <a:t>Заттың физико – химиялық қасиетін бойына сақтаған ең ұсақ бөлшегі</a:t>
            </a:r>
            <a:endParaRPr lang="ru-RU" dirty="0">
              <a:solidFill>
                <a:srgbClr val="FFFF00"/>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1481138"/>
            <a:ext cx="8186738" cy="4519612"/>
          </a:xfrm>
        </p:spPr>
        <p:txBody>
          <a:bodyPr>
            <a:normAutofit fontScale="55000" lnSpcReduction="20000"/>
          </a:bodyPr>
          <a:lstStyle/>
          <a:p>
            <a:pPr marL="365760" indent="-256032" algn="just" fontAlgn="auto">
              <a:lnSpc>
                <a:spcPct val="170000"/>
              </a:lnSpc>
              <a:spcAft>
                <a:spcPts val="0"/>
              </a:spcAft>
              <a:buFont typeface="Wingdings 3"/>
              <a:buChar char=""/>
              <a:defRPr/>
            </a:pPr>
            <a:r>
              <a:rPr lang="ru-RU" sz="2000" dirty="0" smtClean="0">
                <a:latin typeface="Arial" pitchFamily="34" charset="0"/>
                <a:cs typeface="Arial" pitchFamily="34" charset="0"/>
              </a:rPr>
              <a:t>Молекула (лат. </a:t>
            </a:r>
            <a:r>
              <a:rPr lang="en-US" sz="2000" dirty="0" smtClean="0">
                <a:latin typeface="Arial" pitchFamily="34" charset="0"/>
                <a:cs typeface="Arial" pitchFamily="34" charset="0"/>
              </a:rPr>
              <a:t>moles – </a:t>
            </a:r>
            <a:r>
              <a:rPr lang="ru-RU" sz="2000" dirty="0" smtClean="0">
                <a:latin typeface="Arial" pitchFamily="34" charset="0"/>
                <a:cs typeface="Arial" pitchFamily="34" charset="0"/>
              </a:rPr>
              <a:t>масса) – </a:t>
            </a:r>
            <a:r>
              <a:rPr lang="ru-RU" sz="2000" dirty="0" err="1" smtClean="0">
                <a:latin typeface="Arial" pitchFamily="34" charset="0"/>
                <a:cs typeface="Arial" pitchFamily="34" charset="0"/>
              </a:rPr>
              <a:t>жай</a:t>
            </a:r>
            <a:r>
              <a:rPr lang="ru-RU" sz="2000" dirty="0" smtClean="0">
                <a:latin typeface="Arial" pitchFamily="34" charset="0"/>
                <a:cs typeface="Arial" pitchFamily="34" charset="0"/>
              </a:rPr>
              <a:t> </a:t>
            </a:r>
            <a:r>
              <a:rPr lang="ru-RU" sz="2000" dirty="0" err="1" smtClean="0">
                <a:latin typeface="Arial" pitchFamily="34" charset="0"/>
                <a:cs typeface="Arial" pitchFamily="34" charset="0"/>
              </a:rPr>
              <a:t>немесе</a:t>
            </a:r>
            <a:r>
              <a:rPr lang="ru-RU" sz="2000" dirty="0" smtClean="0">
                <a:latin typeface="Arial" pitchFamily="34" charset="0"/>
                <a:cs typeface="Arial" pitchFamily="34" charset="0"/>
              </a:rPr>
              <a:t> </a:t>
            </a:r>
            <a:r>
              <a:rPr lang="ru-RU" sz="2000" dirty="0" err="1" smtClean="0">
                <a:latin typeface="Arial" pitchFamily="34" charset="0"/>
                <a:cs typeface="Arial" pitchFamily="34" charset="0"/>
              </a:rPr>
              <a:t>күрделі заттың негізгі</a:t>
            </a:r>
            <a:r>
              <a:rPr lang="ru-RU" sz="2000" dirty="0" smtClean="0">
                <a:latin typeface="Arial" pitchFamily="34" charset="0"/>
                <a:cs typeface="Arial" pitchFamily="34" charset="0"/>
              </a:rPr>
              <a:t> </a:t>
            </a:r>
            <a:r>
              <a:rPr lang="ru-RU" sz="2000" dirty="0" err="1" smtClean="0">
                <a:latin typeface="Arial" pitchFamily="34" charset="0"/>
                <a:cs typeface="Arial" pitchFamily="34" charset="0"/>
              </a:rPr>
              <a:t>химиялық қасиеттерін сақтайтын және өздігінен өмір сүретін ең кіші</a:t>
            </a:r>
            <a:r>
              <a:rPr lang="ru-RU" sz="2000" dirty="0" smtClean="0">
                <a:latin typeface="Arial" pitchFamily="34" charset="0"/>
                <a:cs typeface="Arial" pitchFamily="34" charset="0"/>
              </a:rPr>
              <a:t> </a:t>
            </a:r>
            <a:r>
              <a:rPr lang="ru-RU" sz="2000" dirty="0" err="1" smtClean="0">
                <a:latin typeface="Arial" pitchFamily="34" charset="0"/>
                <a:cs typeface="Arial" pitchFamily="34" charset="0"/>
              </a:rPr>
              <a:t>бөлшек</a:t>
            </a:r>
            <a:r>
              <a:rPr lang="ru-RU" sz="2000" dirty="0" smtClean="0">
                <a:latin typeface="Arial" pitchFamily="34" charset="0"/>
                <a:cs typeface="Arial" pitchFamily="34" charset="0"/>
              </a:rPr>
              <a:t>. Молекула </a:t>
            </a:r>
            <a:r>
              <a:rPr lang="ru-RU" sz="2000" dirty="0" err="1" smtClean="0">
                <a:latin typeface="Arial" pitchFamily="34" charset="0"/>
                <a:cs typeface="Arial" pitchFamily="34" charset="0"/>
              </a:rPr>
              <a:t>ұғымы ғылымға </a:t>
            </a:r>
            <a:r>
              <a:rPr lang="ru-RU" sz="2000" dirty="0" smtClean="0">
                <a:latin typeface="Arial" pitchFamily="34" charset="0"/>
                <a:cs typeface="Arial" pitchFamily="34" charset="0"/>
              </a:rPr>
              <a:t>1860 ж. </a:t>
            </a:r>
            <a:r>
              <a:rPr lang="ru-RU" sz="2000" dirty="0" err="1" smtClean="0">
                <a:latin typeface="Arial" pitchFamily="34" charset="0"/>
                <a:cs typeface="Arial" pitchFamily="34" charset="0"/>
              </a:rPr>
              <a:t>енгізілген</a:t>
            </a:r>
            <a:r>
              <a:rPr lang="ru-RU" sz="2000" dirty="0" smtClean="0">
                <a:latin typeface="Arial" pitchFamily="34" charset="0"/>
                <a:cs typeface="Arial" pitchFamily="34" charset="0"/>
              </a:rPr>
              <a:t>. </a:t>
            </a:r>
            <a:r>
              <a:rPr lang="ru-RU" sz="2000" dirty="0" err="1" smtClean="0">
                <a:latin typeface="Arial" pitchFamily="34" charset="0"/>
                <a:cs typeface="Arial" pitchFamily="34" charset="0"/>
              </a:rPr>
              <a:t>Молекуланы</a:t>
            </a:r>
            <a:r>
              <a:rPr lang="ru-RU" sz="2000" dirty="0" smtClean="0">
                <a:latin typeface="Arial" pitchFamily="34" charset="0"/>
                <a:cs typeface="Arial" pitchFamily="34" charset="0"/>
              </a:rPr>
              <a:t> </a:t>
            </a:r>
            <a:r>
              <a:rPr lang="ru-RU" sz="2000" dirty="0" err="1" smtClean="0">
                <a:latin typeface="Arial" pitchFamily="34" charset="0"/>
                <a:cs typeface="Arial" pitchFamily="34" charset="0"/>
              </a:rPr>
              <a:t>тәжірибе жүзінде </a:t>
            </a:r>
            <a:r>
              <a:rPr lang="ru-RU" sz="2000" dirty="0" smtClean="0">
                <a:latin typeface="Arial" pitchFamily="34" charset="0"/>
                <a:cs typeface="Arial" pitchFamily="34" charset="0"/>
              </a:rPr>
              <a:t>1906 ж. француз </a:t>
            </a:r>
            <a:r>
              <a:rPr lang="ru-RU" sz="2000" dirty="0" err="1" smtClean="0">
                <a:latin typeface="Arial" pitchFamily="34" charset="0"/>
                <a:cs typeface="Arial" pitchFamily="34" charset="0"/>
              </a:rPr>
              <a:t>ғалымы </a:t>
            </a:r>
            <a:r>
              <a:rPr lang="ru-RU" sz="2000" dirty="0" smtClean="0">
                <a:latin typeface="Arial" pitchFamily="34" charset="0"/>
                <a:cs typeface="Arial" pitchFamily="34" charset="0"/>
              </a:rPr>
              <a:t>Жан </a:t>
            </a:r>
            <a:r>
              <a:rPr lang="ru-RU" sz="2000" dirty="0" err="1" smtClean="0">
                <a:latin typeface="Arial" pitchFamily="34" charset="0"/>
                <a:cs typeface="Arial" pitchFamily="34" charset="0"/>
              </a:rPr>
              <a:t>Перрен</a:t>
            </a:r>
            <a:r>
              <a:rPr lang="ru-RU" sz="2000" dirty="0" smtClean="0">
                <a:latin typeface="Arial" pitchFamily="34" charset="0"/>
                <a:cs typeface="Arial" pitchFamily="34" charset="0"/>
              </a:rPr>
              <a:t> </a:t>
            </a:r>
            <a:r>
              <a:rPr lang="ru-RU" sz="2000" dirty="0" err="1" smtClean="0">
                <a:latin typeface="Arial" pitchFamily="34" charset="0"/>
                <a:cs typeface="Arial" pitchFamily="34" charset="0"/>
              </a:rPr>
              <a:t>броундық қозғалысты зерттеу</a:t>
            </a:r>
            <a:r>
              <a:rPr lang="ru-RU" sz="2000" dirty="0" smtClean="0">
                <a:latin typeface="Arial" pitchFamily="34" charset="0"/>
                <a:cs typeface="Arial" pitchFamily="34" charset="0"/>
              </a:rPr>
              <a:t> </a:t>
            </a:r>
            <a:r>
              <a:rPr lang="ru-RU" sz="2000" dirty="0" err="1" smtClean="0">
                <a:latin typeface="Arial" pitchFamily="34" charset="0"/>
                <a:cs typeface="Arial" pitchFamily="34" charset="0"/>
              </a:rPr>
              <a:t>кезінде</a:t>
            </a:r>
            <a:r>
              <a:rPr lang="ru-RU" sz="2000" dirty="0" smtClean="0">
                <a:latin typeface="Arial" pitchFamily="34" charset="0"/>
                <a:cs typeface="Arial" pitchFamily="34" charset="0"/>
              </a:rPr>
              <a:t> </a:t>
            </a:r>
            <a:r>
              <a:rPr lang="ru-RU" sz="2000" dirty="0" err="1" smtClean="0">
                <a:latin typeface="Arial" pitchFamily="34" charset="0"/>
                <a:cs typeface="Arial" pitchFamily="34" charset="0"/>
              </a:rPr>
              <a:t>дәлелдеген</a:t>
            </a:r>
            <a:r>
              <a:rPr lang="ru-RU" sz="2000" dirty="0" smtClean="0">
                <a:latin typeface="Arial" pitchFamily="34" charset="0"/>
                <a:cs typeface="Arial" pitchFamily="34" charset="0"/>
              </a:rPr>
              <a:t>. Молекула </a:t>
            </a:r>
            <a:r>
              <a:rPr lang="ru-RU" sz="2000" dirty="0" err="1" smtClean="0">
                <a:latin typeface="Arial" pitchFamily="34" charset="0"/>
                <a:cs typeface="Arial" pitchFamily="34" charset="0"/>
              </a:rPr>
              <a:t>құрамында бір</a:t>
            </a:r>
            <a:r>
              <a:rPr lang="ru-RU" sz="2000" dirty="0" smtClean="0">
                <a:latin typeface="Arial" pitchFamily="34" charset="0"/>
                <a:cs typeface="Arial" pitchFamily="34" charset="0"/>
              </a:rPr>
              <a:t> (</a:t>
            </a:r>
            <a:r>
              <a:rPr lang="ru-RU" sz="2000" dirty="0" err="1" smtClean="0">
                <a:latin typeface="Arial" pitchFamily="34" charset="0"/>
                <a:cs typeface="Arial" pitchFamily="34" charset="0"/>
              </a:rPr>
              <a:t>инертті</a:t>
            </a:r>
            <a:r>
              <a:rPr lang="ru-RU" sz="2000" dirty="0" smtClean="0">
                <a:latin typeface="Arial" pitchFamily="34" charset="0"/>
                <a:cs typeface="Arial" pitchFamily="34" charset="0"/>
              </a:rPr>
              <a:t> </a:t>
            </a:r>
            <a:r>
              <a:rPr lang="ru-RU" sz="2000" dirty="0" err="1" smtClean="0">
                <a:latin typeface="Arial" pitchFamily="34" charset="0"/>
                <a:cs typeface="Arial" pitchFamily="34" charset="0"/>
              </a:rPr>
              <a:t>газдар</a:t>
            </a:r>
            <a:r>
              <a:rPr lang="ru-RU" sz="2000" dirty="0" smtClean="0">
                <a:latin typeface="Arial" pitchFamily="34" charset="0"/>
                <a:cs typeface="Arial" pitchFamily="34" charset="0"/>
              </a:rPr>
              <a:t>), </a:t>
            </a:r>
            <a:r>
              <a:rPr lang="ru-RU" sz="2000" dirty="0" err="1" smtClean="0">
                <a:latin typeface="Arial" pitchFamily="34" charset="0"/>
                <a:cs typeface="Arial" pitchFamily="34" charset="0"/>
              </a:rPr>
              <a:t>екі</a:t>
            </a:r>
            <a:r>
              <a:rPr lang="ru-RU" sz="2000" dirty="0" smtClean="0">
                <a:latin typeface="Arial" pitchFamily="34" charset="0"/>
                <a:cs typeface="Arial" pitchFamily="34" charset="0"/>
              </a:rPr>
              <a:t> (</a:t>
            </a:r>
            <a:r>
              <a:rPr lang="en-US" sz="2000" dirty="0" smtClean="0">
                <a:latin typeface="Arial" pitchFamily="34" charset="0"/>
                <a:cs typeface="Arial" pitchFamily="34" charset="0"/>
              </a:rPr>
              <a:t>H2, O2, N2, CO, </a:t>
            </a:r>
            <a:r>
              <a:rPr lang="ru-RU" sz="2000" dirty="0" smtClean="0">
                <a:latin typeface="Arial" pitchFamily="34" charset="0"/>
                <a:cs typeface="Arial" pitchFamily="34" charset="0"/>
              </a:rPr>
              <a:t>т.б.), </a:t>
            </a:r>
            <a:r>
              <a:rPr lang="ru-RU" sz="2000" dirty="0" err="1" smtClean="0">
                <a:latin typeface="Arial" pitchFamily="34" charset="0"/>
                <a:cs typeface="Arial" pitchFamily="34" charset="0"/>
              </a:rPr>
              <a:t>үш </a:t>
            </a:r>
            <a:r>
              <a:rPr lang="ru-RU" sz="2000" dirty="0" smtClean="0">
                <a:latin typeface="Arial" pitchFamily="34" charset="0"/>
                <a:cs typeface="Arial" pitchFamily="34" charset="0"/>
              </a:rPr>
              <a:t>(</a:t>
            </a:r>
            <a:r>
              <a:rPr lang="en-US" sz="2000" dirty="0" smtClean="0">
                <a:latin typeface="Arial" pitchFamily="34" charset="0"/>
                <a:cs typeface="Arial" pitchFamily="34" charset="0"/>
              </a:rPr>
              <a:t>O3, N2O), </a:t>
            </a:r>
            <a:r>
              <a:rPr lang="ru-RU" sz="2000" dirty="0" err="1" smtClean="0">
                <a:latin typeface="Arial" pitchFamily="34" charset="0"/>
                <a:cs typeface="Arial" pitchFamily="34" charset="0"/>
              </a:rPr>
              <a:t>сондай-ақ жүздеген, мыңдаған, тіпті</a:t>
            </a:r>
            <a:r>
              <a:rPr lang="ru-RU" sz="2000" dirty="0" smtClean="0">
                <a:latin typeface="Arial" pitchFamily="34" charset="0"/>
                <a:cs typeface="Arial" pitchFamily="34" charset="0"/>
              </a:rPr>
              <a:t> </a:t>
            </a:r>
            <a:r>
              <a:rPr lang="ru-RU" sz="2000" dirty="0" err="1" smtClean="0">
                <a:latin typeface="Arial" pitchFamily="34" charset="0"/>
                <a:cs typeface="Arial" pitchFamily="34" charset="0"/>
              </a:rPr>
              <a:t>одан</a:t>
            </a:r>
            <a:r>
              <a:rPr lang="ru-RU" sz="2000" dirty="0" smtClean="0">
                <a:latin typeface="Arial" pitchFamily="34" charset="0"/>
                <a:cs typeface="Arial" pitchFamily="34" charset="0"/>
              </a:rPr>
              <a:t> да </a:t>
            </a:r>
            <a:r>
              <a:rPr lang="ru-RU" sz="2000" dirty="0" err="1" smtClean="0">
                <a:latin typeface="Arial" pitchFamily="34" charset="0"/>
                <a:cs typeface="Arial" pitchFamily="34" charset="0"/>
              </a:rPr>
              <a:t>көп атомдар</a:t>
            </a:r>
            <a:r>
              <a:rPr lang="ru-RU" sz="2000" dirty="0" smtClean="0">
                <a:latin typeface="Arial" pitchFamily="34" charset="0"/>
                <a:cs typeface="Arial" pitchFamily="34" charset="0"/>
              </a:rPr>
              <a:t> (полимер, белок, т.б.) </a:t>
            </a:r>
            <a:r>
              <a:rPr lang="ru-RU" sz="2000" dirty="0" err="1" smtClean="0">
                <a:latin typeface="Arial" pitchFamily="34" charset="0"/>
                <a:cs typeface="Arial" pitchFamily="34" charset="0"/>
              </a:rPr>
              <a:t>болады</a:t>
            </a:r>
            <a:r>
              <a:rPr lang="ru-RU" sz="2000" dirty="0" smtClean="0">
                <a:latin typeface="Arial" pitchFamily="34" charset="0"/>
                <a:cs typeface="Arial" pitchFamily="34" charset="0"/>
              </a:rPr>
              <a:t>. </a:t>
            </a:r>
            <a:r>
              <a:rPr lang="ru-RU" sz="2000" dirty="0" err="1" smtClean="0">
                <a:latin typeface="Arial" pitchFamily="34" charset="0"/>
                <a:cs typeface="Arial" pitchFamily="34" charset="0"/>
              </a:rPr>
              <a:t>Молекулалары</a:t>
            </a:r>
            <a:r>
              <a:rPr lang="ru-RU" sz="2000" dirty="0" smtClean="0">
                <a:latin typeface="Arial" pitchFamily="34" charset="0"/>
                <a:cs typeface="Arial" pitchFamily="34" charset="0"/>
              </a:rPr>
              <a:t> </a:t>
            </a:r>
            <a:r>
              <a:rPr lang="ru-RU" sz="2000" dirty="0" err="1" smtClean="0">
                <a:latin typeface="Arial" pitchFamily="34" charset="0"/>
                <a:cs typeface="Arial" pitchFamily="34" charset="0"/>
              </a:rPr>
              <a:t>бір</a:t>
            </a:r>
            <a:r>
              <a:rPr lang="ru-RU" sz="2000" dirty="0" smtClean="0">
                <a:latin typeface="Arial" pitchFamily="34" charset="0"/>
                <a:cs typeface="Arial" pitchFamily="34" charset="0"/>
              </a:rPr>
              <a:t> </a:t>
            </a:r>
            <a:r>
              <a:rPr lang="ru-RU" sz="2000" dirty="0" err="1" smtClean="0">
                <a:latin typeface="Arial" pitchFamily="34" charset="0"/>
                <a:cs typeface="Arial" pitchFamily="34" charset="0"/>
              </a:rPr>
              <a:t>атомнан</a:t>
            </a:r>
            <a:r>
              <a:rPr lang="ru-RU" sz="2000" dirty="0" smtClean="0">
                <a:latin typeface="Arial" pitchFamily="34" charset="0"/>
                <a:cs typeface="Arial" pitchFamily="34" charset="0"/>
              </a:rPr>
              <a:t> </a:t>
            </a:r>
            <a:r>
              <a:rPr lang="ru-RU" sz="2000" dirty="0" err="1" smtClean="0">
                <a:latin typeface="Arial" pitchFamily="34" charset="0"/>
                <a:cs typeface="Arial" pitchFamily="34" charset="0"/>
              </a:rPr>
              <a:t>тұратын заттар</a:t>
            </a:r>
            <a:r>
              <a:rPr lang="ru-RU" sz="2000" dirty="0" smtClean="0">
                <a:latin typeface="Arial" pitchFamily="34" charset="0"/>
                <a:cs typeface="Arial" pitchFamily="34" charset="0"/>
              </a:rPr>
              <a:t> </a:t>
            </a:r>
            <a:r>
              <a:rPr lang="ru-RU" sz="2000" dirty="0" err="1" smtClean="0">
                <a:latin typeface="Arial" pitchFamily="34" charset="0"/>
                <a:cs typeface="Arial" pitchFamily="34" charset="0"/>
              </a:rPr>
              <a:t>үшін </a:t>
            </a:r>
            <a:r>
              <a:rPr lang="ru-RU" sz="2000" dirty="0" smtClean="0">
                <a:latin typeface="Arial" pitchFamily="34" charset="0"/>
                <a:cs typeface="Arial" pitchFamily="34" charset="0"/>
              </a:rPr>
              <a:t>(</a:t>
            </a:r>
            <a:r>
              <a:rPr lang="ru-RU" sz="2000" dirty="0" err="1" smtClean="0">
                <a:latin typeface="Arial" pitchFamily="34" charset="0"/>
                <a:cs typeface="Arial" pitchFamily="34" charset="0"/>
              </a:rPr>
              <a:t>мысалы</a:t>
            </a:r>
            <a:r>
              <a:rPr lang="ru-RU" sz="2000" dirty="0" smtClean="0">
                <a:latin typeface="Arial" pitchFamily="34" charset="0"/>
                <a:cs typeface="Arial" pitchFamily="34" charset="0"/>
              </a:rPr>
              <a:t>, </a:t>
            </a:r>
            <a:r>
              <a:rPr lang="ru-RU" sz="2000" dirty="0" err="1" smtClean="0">
                <a:latin typeface="Arial" pitchFamily="34" charset="0"/>
                <a:cs typeface="Arial" pitchFamily="34" charset="0"/>
              </a:rPr>
              <a:t>инертті</a:t>
            </a:r>
            <a:r>
              <a:rPr lang="ru-RU" sz="2000" dirty="0" smtClean="0">
                <a:latin typeface="Arial" pitchFamily="34" charset="0"/>
                <a:cs typeface="Arial" pitchFamily="34" charset="0"/>
              </a:rPr>
              <a:t> </a:t>
            </a:r>
            <a:r>
              <a:rPr lang="ru-RU" sz="2000" dirty="0" err="1" smtClean="0">
                <a:latin typeface="Arial" pitchFamily="34" charset="0"/>
                <a:cs typeface="Arial" pitchFamily="34" charset="0"/>
              </a:rPr>
              <a:t>газдар</a:t>
            </a:r>
            <a:r>
              <a:rPr lang="ru-RU" sz="2000" dirty="0" smtClean="0">
                <a:latin typeface="Arial" pitchFamily="34" charset="0"/>
                <a:cs typeface="Arial" pitchFamily="34" charset="0"/>
              </a:rPr>
              <a:t>) молекула </a:t>
            </a:r>
            <a:r>
              <a:rPr lang="ru-RU" sz="2000" dirty="0" err="1" smtClean="0">
                <a:latin typeface="Arial" pitchFamily="34" charset="0"/>
                <a:cs typeface="Arial" pitchFamily="34" charset="0"/>
              </a:rPr>
              <a:t>ұғымы </a:t>
            </a:r>
            <a:r>
              <a:rPr lang="ru-RU" sz="2000" dirty="0" smtClean="0">
                <a:latin typeface="Arial" pitchFamily="34" charset="0"/>
                <a:cs typeface="Arial" pitchFamily="34" charset="0"/>
              </a:rPr>
              <a:t>мен атом </a:t>
            </a:r>
            <a:r>
              <a:rPr lang="ru-RU" sz="2000" dirty="0" err="1" smtClean="0">
                <a:latin typeface="Arial" pitchFamily="34" charset="0"/>
                <a:cs typeface="Arial" pitchFamily="34" charset="0"/>
              </a:rPr>
              <a:t>ұғымы сәйкес келеді</a:t>
            </a:r>
            <a:r>
              <a:rPr lang="ru-RU" sz="2000" dirty="0" smtClean="0">
                <a:latin typeface="Arial" pitchFamily="34" charset="0"/>
                <a:cs typeface="Arial" pitchFamily="34" charset="0"/>
              </a:rPr>
              <a:t>. Молекула </a:t>
            </a:r>
            <a:r>
              <a:rPr lang="ru-RU" sz="2000" dirty="0" err="1" smtClean="0">
                <a:latin typeface="Arial" pitchFamily="34" charset="0"/>
                <a:cs typeface="Arial" pitchFamily="34" charset="0"/>
              </a:rPr>
              <a:t>құрамы </a:t>
            </a:r>
            <a:r>
              <a:rPr lang="ru-RU" sz="2000" dirty="0" smtClean="0">
                <a:latin typeface="Arial" pitchFamily="34" charset="0"/>
                <a:cs typeface="Arial" pitchFamily="34" charset="0"/>
              </a:rPr>
              <a:t>брутто-формула (Н2</a:t>
            </a:r>
            <a:r>
              <a:rPr lang="en-US" sz="2000" dirty="0" smtClean="0">
                <a:latin typeface="Arial" pitchFamily="34" charset="0"/>
                <a:cs typeface="Arial" pitchFamily="34" charset="0"/>
              </a:rPr>
              <a:t>O, CH4, HNO3) </a:t>
            </a:r>
            <a:r>
              <a:rPr lang="ru-RU" sz="2000" dirty="0" err="1" smtClean="0">
                <a:latin typeface="Arial" pitchFamily="34" charset="0"/>
                <a:cs typeface="Arial" pitchFamily="34" charset="0"/>
              </a:rPr>
              <a:t>арқылы көрсетіледі.</a:t>
            </a:r>
            <a:r>
              <a:rPr lang="ru-RU" sz="2000" dirty="0" smtClean="0">
                <a:latin typeface="Arial" pitchFamily="34" charset="0"/>
                <a:cs typeface="Arial" pitchFamily="34" charset="0"/>
              </a:rPr>
              <a:t> </a:t>
            </a:r>
            <a:r>
              <a:rPr lang="ru-RU" sz="2000" dirty="0" err="1" smtClean="0">
                <a:latin typeface="Arial" pitchFamily="34" charset="0"/>
                <a:cs typeface="Arial" pitchFamily="34" charset="0"/>
              </a:rPr>
              <a:t>Органикалық қосылыстардың классикалық құрылыс теориясы</a:t>
            </a:r>
            <a:r>
              <a:rPr lang="ru-RU" sz="2000" dirty="0" smtClean="0">
                <a:latin typeface="Arial" pitchFamily="34" charset="0"/>
                <a:cs typeface="Arial" pitchFamily="34" charset="0"/>
              </a:rPr>
              <a:t> </a:t>
            </a:r>
            <a:r>
              <a:rPr lang="ru-RU" sz="2000" dirty="0" err="1" smtClean="0">
                <a:latin typeface="Arial" pitchFamily="34" charset="0"/>
                <a:cs typeface="Arial" pitchFamily="34" charset="0"/>
              </a:rPr>
              <a:t>молекуланың құрылысын атомдар</a:t>
            </a:r>
            <a:r>
              <a:rPr lang="ru-RU" sz="2000" dirty="0" smtClean="0">
                <a:latin typeface="Arial" pitchFamily="34" charset="0"/>
                <a:cs typeface="Arial" pitchFamily="34" charset="0"/>
              </a:rPr>
              <a:t> </a:t>
            </a:r>
            <a:r>
              <a:rPr lang="ru-RU" sz="2000" dirty="0" err="1" smtClean="0">
                <a:latin typeface="Arial" pitchFamily="34" charset="0"/>
                <a:cs typeface="Arial" pitchFamily="34" charset="0"/>
              </a:rPr>
              <a:t>арасындағы тізбекті</a:t>
            </a:r>
            <a:r>
              <a:rPr lang="ru-RU" sz="2000" dirty="0" smtClean="0">
                <a:latin typeface="Arial" pitchFamily="34" charset="0"/>
                <a:cs typeface="Arial" pitchFamily="34" charset="0"/>
              </a:rPr>
              <a:t> </a:t>
            </a:r>
            <a:r>
              <a:rPr lang="ru-RU" sz="2000" dirty="0" err="1" smtClean="0">
                <a:latin typeface="Arial" pitchFamily="34" charset="0"/>
                <a:cs typeface="Arial" pitchFamily="34" charset="0"/>
              </a:rPr>
              <a:t>және байланыс</a:t>
            </a:r>
            <a:r>
              <a:rPr lang="ru-RU" sz="2000" dirty="0" smtClean="0">
                <a:latin typeface="Arial" pitchFamily="34" charset="0"/>
                <a:cs typeface="Arial" pitchFamily="34" charset="0"/>
              </a:rPr>
              <a:t> </a:t>
            </a:r>
            <a:r>
              <a:rPr lang="ru-RU" sz="2000" dirty="0" err="1" smtClean="0">
                <a:latin typeface="Arial" pitchFamily="34" charset="0"/>
                <a:cs typeface="Arial" pitchFamily="34" charset="0"/>
              </a:rPr>
              <a:t>тәртібін көрсететін құрылымдық формуламен</a:t>
            </a:r>
            <a:r>
              <a:rPr lang="ru-RU" sz="2000" dirty="0" smtClean="0">
                <a:latin typeface="Arial" pitchFamily="34" charset="0"/>
                <a:cs typeface="Arial" pitchFamily="34" charset="0"/>
              </a:rPr>
              <a:t> </a:t>
            </a:r>
            <a:r>
              <a:rPr lang="ru-RU" sz="2000" dirty="0" err="1" smtClean="0">
                <a:latin typeface="Arial" pitchFamily="34" charset="0"/>
                <a:cs typeface="Arial" pitchFamily="34" charset="0"/>
              </a:rPr>
              <a:t>өрнектеуге мүмкіндік берді</a:t>
            </a:r>
            <a:r>
              <a:rPr lang="ru-RU" sz="2000" dirty="0" smtClean="0">
                <a:latin typeface="Arial" pitchFamily="34" charset="0"/>
                <a:cs typeface="Arial" pitchFamily="34" charset="0"/>
              </a:rPr>
              <a:t>. </a:t>
            </a:r>
            <a:r>
              <a:rPr lang="ru-RU" sz="2000" dirty="0" err="1" smtClean="0">
                <a:latin typeface="Arial" pitchFamily="34" charset="0"/>
                <a:cs typeface="Arial" pitchFamily="34" charset="0"/>
              </a:rPr>
              <a:t>Эмпирикалық формулалары</a:t>
            </a:r>
            <a:r>
              <a:rPr lang="ru-RU" sz="2000" dirty="0" smtClean="0">
                <a:latin typeface="Arial" pitchFamily="34" charset="0"/>
                <a:cs typeface="Arial" pitchFamily="34" charset="0"/>
              </a:rPr>
              <a:t> </a:t>
            </a:r>
            <a:r>
              <a:rPr lang="ru-RU" sz="2000" dirty="0" err="1" smtClean="0">
                <a:latin typeface="Arial" pitchFamily="34" charset="0"/>
                <a:cs typeface="Arial" pitchFamily="34" charset="0"/>
              </a:rPr>
              <a:t>бірдей</a:t>
            </a:r>
            <a:r>
              <a:rPr lang="ru-RU" sz="2000" dirty="0" smtClean="0">
                <a:latin typeface="Arial" pitchFamily="34" charset="0"/>
                <a:cs typeface="Arial" pitchFamily="34" charset="0"/>
              </a:rPr>
              <a:t> </a:t>
            </a:r>
            <a:r>
              <a:rPr lang="ru-RU" sz="2000" dirty="0" err="1" smtClean="0">
                <a:latin typeface="Arial" pitchFamily="34" charset="0"/>
                <a:cs typeface="Arial" pitchFamily="34" charset="0"/>
              </a:rPr>
              <a:t>молекулалардың құрылысы әр түрлі және түрлі қасиеттерге ие</a:t>
            </a:r>
            <a:r>
              <a:rPr lang="ru-RU" sz="2000" dirty="0" smtClean="0">
                <a:latin typeface="Arial" pitchFamily="34" charset="0"/>
                <a:cs typeface="Arial" pitchFamily="34" charset="0"/>
              </a:rPr>
              <a:t> </a:t>
            </a:r>
            <a:r>
              <a:rPr lang="ru-RU" sz="2000" dirty="0" err="1" smtClean="0">
                <a:latin typeface="Arial" pitchFamily="34" charset="0"/>
                <a:cs typeface="Arial" pitchFamily="34" charset="0"/>
              </a:rPr>
              <a:t>болуы</a:t>
            </a:r>
            <a:r>
              <a:rPr lang="ru-RU" sz="2000" dirty="0" smtClean="0">
                <a:latin typeface="Arial" pitchFamily="34" charset="0"/>
                <a:cs typeface="Arial" pitchFamily="34" charset="0"/>
              </a:rPr>
              <a:t> </a:t>
            </a:r>
            <a:r>
              <a:rPr lang="ru-RU" sz="2000" dirty="0" err="1" smtClean="0">
                <a:latin typeface="Arial" pitchFamily="34" charset="0"/>
                <a:cs typeface="Arial" pitchFamily="34" charset="0"/>
              </a:rPr>
              <a:t>мүмкін.</a:t>
            </a:r>
            <a:r>
              <a:rPr lang="ru-RU" sz="2000" dirty="0" smtClean="0">
                <a:latin typeface="Arial" pitchFamily="34" charset="0"/>
                <a:cs typeface="Arial" pitchFamily="34" charset="0"/>
              </a:rPr>
              <a:t> </a:t>
            </a:r>
            <a:r>
              <a:rPr lang="ru-RU" sz="2000" dirty="0" err="1" smtClean="0">
                <a:latin typeface="Arial" pitchFamily="34" charset="0"/>
                <a:cs typeface="Arial" pitchFamily="34" charset="0"/>
              </a:rPr>
              <a:t>Молекуланың көптеген қасиеттері оның симметриясына</a:t>
            </a:r>
            <a:r>
              <a:rPr lang="ru-RU" sz="2000" dirty="0" smtClean="0">
                <a:latin typeface="Arial" pitchFamily="34" charset="0"/>
                <a:cs typeface="Arial" pitchFamily="34" charset="0"/>
              </a:rPr>
              <a:t> </a:t>
            </a:r>
            <a:r>
              <a:rPr lang="ru-RU" sz="2000" dirty="0" err="1" smtClean="0">
                <a:latin typeface="Arial" pitchFamily="34" charset="0"/>
                <a:cs typeface="Arial" pitchFamily="34" charset="0"/>
              </a:rPr>
              <a:t>тікелей</a:t>
            </a:r>
            <a:r>
              <a:rPr lang="ru-RU" sz="2000" dirty="0" smtClean="0">
                <a:latin typeface="Arial" pitchFamily="34" charset="0"/>
                <a:cs typeface="Arial" pitchFamily="34" charset="0"/>
              </a:rPr>
              <a:t> </a:t>
            </a:r>
            <a:r>
              <a:rPr lang="ru-RU" sz="2000" dirty="0" err="1" smtClean="0">
                <a:latin typeface="Arial" pitchFamily="34" charset="0"/>
                <a:cs typeface="Arial" pitchFamily="34" charset="0"/>
              </a:rPr>
              <a:t>байланысты</a:t>
            </a:r>
            <a:r>
              <a:rPr lang="ru-RU" sz="2000" dirty="0" smtClean="0">
                <a:latin typeface="Arial" pitchFamily="34" charset="0"/>
                <a:cs typeface="Arial" pitchFamily="34" charset="0"/>
              </a:rPr>
              <a:t> </a:t>
            </a:r>
            <a:r>
              <a:rPr lang="ru-RU" sz="2000" dirty="0" err="1" smtClean="0">
                <a:latin typeface="Arial" pitchFamily="34" charset="0"/>
                <a:cs typeface="Arial" pitchFamily="34" charset="0"/>
              </a:rPr>
              <a:t>болады</a:t>
            </a:r>
            <a:r>
              <a:rPr lang="ru-RU" sz="2000" dirty="0" smtClean="0">
                <a:latin typeface="Arial" pitchFamily="34" charset="0"/>
                <a:cs typeface="Arial" pitchFamily="34" charset="0"/>
              </a:rPr>
              <a:t>. Молекула </a:t>
            </a:r>
            <a:r>
              <a:rPr lang="ru-RU" sz="2000" dirty="0" err="1" smtClean="0">
                <a:latin typeface="Arial" pitchFamily="34" charset="0"/>
                <a:cs typeface="Arial" pitchFamily="34" charset="0"/>
              </a:rPr>
              <a:t>энергиясы</a:t>
            </a:r>
            <a:r>
              <a:rPr lang="ru-RU" sz="2000" dirty="0" smtClean="0">
                <a:latin typeface="Arial" pitchFamily="34" charset="0"/>
                <a:cs typeface="Arial" pitchFamily="34" charset="0"/>
              </a:rPr>
              <a:t> </a:t>
            </a:r>
            <a:r>
              <a:rPr lang="ru-RU" sz="2000" dirty="0" err="1" smtClean="0">
                <a:latin typeface="Arial" pitchFamily="34" charset="0"/>
                <a:cs typeface="Arial" pitchFamily="34" charset="0"/>
              </a:rPr>
              <a:t>ондаған және жүздеген </a:t>
            </a:r>
            <a:r>
              <a:rPr lang="ru-RU" sz="2000" dirty="0" smtClean="0">
                <a:latin typeface="Arial" pitchFamily="34" charset="0"/>
                <a:cs typeface="Arial" pitchFamily="34" charset="0"/>
              </a:rPr>
              <a:t>кДж/</a:t>
            </a:r>
            <a:r>
              <a:rPr lang="ru-RU" sz="2000" dirty="0" err="1" smtClean="0">
                <a:latin typeface="Arial" pitchFamily="34" charset="0"/>
                <a:cs typeface="Arial" pitchFamily="34" charset="0"/>
              </a:rPr>
              <a:t>мольмен</a:t>
            </a:r>
            <a:r>
              <a:rPr lang="ru-RU" sz="2000" dirty="0" smtClean="0">
                <a:latin typeface="Arial" pitchFamily="34" charset="0"/>
                <a:cs typeface="Arial" pitchFamily="34" charset="0"/>
              </a:rPr>
              <a:t> </a:t>
            </a:r>
            <a:r>
              <a:rPr lang="ru-RU" sz="2000" dirty="0" err="1" smtClean="0">
                <a:latin typeface="Arial" pitchFamily="34" charset="0"/>
                <a:cs typeface="Arial" pitchFamily="34" charset="0"/>
              </a:rPr>
              <a:t>есептелетін</a:t>
            </a:r>
            <a:r>
              <a:rPr lang="ru-RU" sz="2000" dirty="0" smtClean="0">
                <a:latin typeface="Arial" pitchFamily="34" charset="0"/>
                <a:cs typeface="Arial" pitchFamily="34" charset="0"/>
              </a:rPr>
              <a:t> </a:t>
            </a:r>
            <a:r>
              <a:rPr lang="ru-RU" sz="2000" dirty="0" err="1" smtClean="0">
                <a:latin typeface="Arial" pitchFamily="34" charset="0"/>
                <a:cs typeface="Arial" pitchFamily="34" charset="0"/>
              </a:rPr>
              <a:t>квантталған құраушылардан </a:t>
            </a:r>
            <a:r>
              <a:rPr lang="ru-RU" sz="2000" dirty="0" smtClean="0">
                <a:latin typeface="Arial" pitchFamily="34" charset="0"/>
                <a:cs typeface="Arial" pitchFamily="34" charset="0"/>
              </a:rPr>
              <a:t>– электрон </a:t>
            </a:r>
            <a:r>
              <a:rPr lang="ru-RU" sz="2000" dirty="0" err="1" smtClean="0">
                <a:latin typeface="Arial" pitchFamily="34" charset="0"/>
                <a:cs typeface="Arial" pitchFamily="34" charset="0"/>
              </a:rPr>
              <a:t>қозғалысының энергиясынан</a:t>
            </a:r>
            <a:r>
              <a:rPr lang="ru-RU" sz="2000" dirty="0" smtClean="0">
                <a:latin typeface="Arial" pitchFamily="34" charset="0"/>
                <a:cs typeface="Arial" pitchFamily="34" charset="0"/>
              </a:rPr>
              <a:t>, атом </a:t>
            </a:r>
            <a:r>
              <a:rPr lang="ru-RU" sz="2000" dirty="0" err="1" smtClean="0">
                <a:latin typeface="Arial" pitchFamily="34" charset="0"/>
                <a:cs typeface="Arial" pitchFamily="34" charset="0"/>
              </a:rPr>
              <a:t>ядроларының тербелмелі</a:t>
            </a:r>
            <a:r>
              <a:rPr lang="ru-RU" sz="2000" dirty="0" smtClean="0">
                <a:latin typeface="Arial" pitchFamily="34" charset="0"/>
                <a:cs typeface="Arial" pitchFamily="34" charset="0"/>
              </a:rPr>
              <a:t> </a:t>
            </a:r>
            <a:r>
              <a:rPr lang="ru-RU" sz="2000" dirty="0" err="1" smtClean="0">
                <a:latin typeface="Arial" pitchFamily="34" charset="0"/>
                <a:cs typeface="Arial" pitchFamily="34" charset="0"/>
              </a:rPr>
              <a:t>қозғалысының</a:t>
            </a:r>
            <a:r>
              <a:rPr lang="ru-RU" sz="2000" dirty="0" smtClean="0">
                <a:latin typeface="Arial" pitchFamily="34" charset="0"/>
                <a:cs typeface="Arial" pitchFamily="34" charset="0"/>
              </a:rPr>
              <a:t>, </a:t>
            </a:r>
            <a:r>
              <a:rPr lang="ru-RU" sz="2000" dirty="0" err="1" smtClean="0">
                <a:latin typeface="Arial" pitchFamily="34" charset="0"/>
                <a:cs typeface="Arial" pitchFamily="34" charset="0"/>
              </a:rPr>
              <a:t>сондай-ақ бүтіндей молекуланың кеңістікте ілгерілемелі</a:t>
            </a:r>
            <a:r>
              <a:rPr lang="ru-RU" sz="2000" dirty="0" smtClean="0">
                <a:latin typeface="Arial" pitchFamily="34" charset="0"/>
                <a:cs typeface="Arial" pitchFamily="34" charset="0"/>
              </a:rPr>
              <a:t> </a:t>
            </a:r>
            <a:r>
              <a:rPr lang="ru-RU" sz="2000" dirty="0" err="1" smtClean="0">
                <a:latin typeface="Arial" pitchFamily="34" charset="0"/>
                <a:cs typeface="Arial" pitchFamily="34" charset="0"/>
              </a:rPr>
              <a:t>және айналмалы</a:t>
            </a:r>
            <a:r>
              <a:rPr lang="ru-RU" sz="2000" dirty="0" smtClean="0">
                <a:latin typeface="Arial" pitchFamily="34" charset="0"/>
                <a:cs typeface="Arial" pitchFamily="34" charset="0"/>
              </a:rPr>
              <a:t> </a:t>
            </a:r>
            <a:r>
              <a:rPr lang="ru-RU" sz="2000" dirty="0" err="1" smtClean="0">
                <a:latin typeface="Arial" pitchFamily="34" charset="0"/>
                <a:cs typeface="Arial" pitchFamily="34" charset="0"/>
              </a:rPr>
              <a:t>қозғалысының энергияларынан</a:t>
            </a:r>
            <a:r>
              <a:rPr lang="ru-RU" sz="2000" dirty="0" smtClean="0">
                <a:latin typeface="Arial" pitchFamily="34" charset="0"/>
                <a:cs typeface="Arial" pitchFamily="34" charset="0"/>
              </a:rPr>
              <a:t> </a:t>
            </a:r>
            <a:r>
              <a:rPr lang="ru-RU" sz="2000" dirty="0" err="1" smtClean="0">
                <a:latin typeface="Arial" pitchFamily="34" charset="0"/>
                <a:cs typeface="Arial" pitchFamily="34" charset="0"/>
              </a:rPr>
              <a:t>құралады</a:t>
            </a:r>
            <a:r>
              <a:rPr lang="ru-RU" sz="2000" dirty="0" smtClean="0">
                <a:latin typeface="Arial" pitchFamily="34" charset="0"/>
                <a:cs typeface="Arial" pitchFamily="34" charset="0"/>
              </a:rPr>
              <a:t>. </a:t>
            </a:r>
            <a:r>
              <a:rPr lang="ru-RU" sz="2000" dirty="0" err="1" smtClean="0">
                <a:latin typeface="Arial" pitchFamily="34" charset="0"/>
                <a:cs typeface="Arial" pitchFamily="34" charset="0"/>
              </a:rPr>
              <a:t>Қандай </a:t>
            </a:r>
            <a:r>
              <a:rPr lang="ru-RU" sz="2000" dirty="0" smtClean="0">
                <a:latin typeface="Arial" pitchFamily="34" charset="0"/>
                <a:cs typeface="Arial" pitchFamily="34" charset="0"/>
              </a:rPr>
              <a:t>да </a:t>
            </a:r>
            <a:r>
              <a:rPr lang="ru-RU" sz="2000" dirty="0" err="1" smtClean="0">
                <a:latin typeface="Arial" pitchFamily="34" charset="0"/>
                <a:cs typeface="Arial" pitchFamily="34" charset="0"/>
              </a:rPr>
              <a:t>бір</a:t>
            </a:r>
            <a:r>
              <a:rPr lang="ru-RU" sz="2000" dirty="0" smtClean="0">
                <a:latin typeface="Arial" pitchFamily="34" charset="0"/>
                <a:cs typeface="Arial" pitchFamily="34" charset="0"/>
              </a:rPr>
              <a:t> </a:t>
            </a:r>
            <a:r>
              <a:rPr lang="ru-RU" sz="2000" dirty="0" err="1" smtClean="0">
                <a:latin typeface="Arial" pitchFamily="34" charset="0"/>
                <a:cs typeface="Arial" pitchFamily="34" charset="0"/>
              </a:rPr>
              <a:t>электрондық күйдегі молекуланың орнықтылығы ядролардың тербелмелі</a:t>
            </a:r>
            <a:r>
              <a:rPr lang="ru-RU" sz="2000" dirty="0" smtClean="0">
                <a:latin typeface="Arial" pitchFamily="34" charset="0"/>
                <a:cs typeface="Arial" pitchFamily="34" charset="0"/>
              </a:rPr>
              <a:t> </a:t>
            </a:r>
            <a:r>
              <a:rPr lang="ru-RU" sz="2000" dirty="0" err="1" smtClean="0">
                <a:latin typeface="Arial" pitchFamily="34" charset="0"/>
                <a:cs typeface="Arial" pitchFamily="34" charset="0"/>
              </a:rPr>
              <a:t>қозғалысының потенциалдық энергиясы</a:t>
            </a:r>
            <a:r>
              <a:rPr lang="ru-RU" sz="2000" dirty="0" smtClean="0">
                <a:latin typeface="Arial" pitchFamily="34" charset="0"/>
                <a:cs typeface="Arial" pitchFamily="34" charset="0"/>
              </a:rPr>
              <a:t> </a:t>
            </a:r>
            <a:r>
              <a:rPr lang="ru-RU" sz="2000" dirty="0" err="1" smtClean="0">
                <a:latin typeface="Arial" pitchFamily="34" charset="0"/>
                <a:cs typeface="Arial" pitchFamily="34" charset="0"/>
              </a:rPr>
              <a:t>минимумының болуына</a:t>
            </a:r>
            <a:r>
              <a:rPr lang="ru-RU" sz="2000" dirty="0" smtClean="0">
                <a:latin typeface="Arial" pitchFamily="34" charset="0"/>
                <a:cs typeface="Arial" pitchFamily="34" charset="0"/>
              </a:rPr>
              <a:t> </a:t>
            </a:r>
            <a:r>
              <a:rPr lang="ru-RU" sz="2000" dirty="0" err="1" smtClean="0">
                <a:latin typeface="Arial" pitchFamily="34" charset="0"/>
                <a:cs typeface="Arial" pitchFamily="34" charset="0"/>
              </a:rPr>
              <a:t>байланысты</a:t>
            </a:r>
            <a:r>
              <a:rPr lang="ru-RU" sz="2000" dirty="0" smtClean="0">
                <a:latin typeface="Arial" pitchFamily="34" charset="0"/>
                <a:cs typeface="Arial" pitchFamily="34" charset="0"/>
              </a:rPr>
              <a:t> </a:t>
            </a:r>
            <a:r>
              <a:rPr lang="ru-RU" sz="2000" dirty="0" err="1" smtClean="0">
                <a:latin typeface="Arial" pitchFamily="34" charset="0"/>
                <a:cs typeface="Arial" pitchFamily="34" charset="0"/>
              </a:rPr>
              <a:t>анықталады</a:t>
            </a:r>
            <a:r>
              <a:rPr lang="ru-RU" sz="2000" dirty="0" smtClean="0">
                <a:latin typeface="Arial" pitchFamily="34" charset="0"/>
                <a:cs typeface="Arial" pitchFamily="34" charset="0"/>
              </a:rPr>
              <a:t>.</a:t>
            </a:r>
            <a:endParaRPr lang="ru-RU" sz="2000" dirty="0">
              <a:latin typeface="Arial" pitchFamily="34" charset="0"/>
              <a:cs typeface="Arial" pitchFamily="34" charset="0"/>
            </a:endParaRPr>
          </a:p>
        </p:txBody>
      </p:sp>
      <p:sp>
        <p:nvSpPr>
          <p:cNvPr id="3" name="Заголовок 2"/>
          <p:cNvSpPr>
            <a:spLocks noGrp="1"/>
          </p:cNvSpPr>
          <p:nvPr>
            <p:ph type="title"/>
          </p:nvPr>
        </p:nvSpPr>
        <p:spPr>
          <a:xfrm>
            <a:off x="457200" y="274638"/>
            <a:ext cx="7972452" cy="939784"/>
          </a:xfrm>
        </p:spPr>
        <p:txBody>
          <a:bodyPr/>
          <a:lstStyle/>
          <a:p>
            <a:pPr algn="ctr" fontAlgn="auto">
              <a:spcAft>
                <a:spcPts val="0"/>
              </a:spcAft>
              <a:defRPr/>
            </a:pPr>
            <a:r>
              <a:rPr lang="kk-KZ" sz="3600" dirty="0" smtClean="0">
                <a:latin typeface="Arial" pitchFamily="34" charset="0"/>
                <a:cs typeface="Arial" pitchFamily="34" charset="0"/>
              </a:rPr>
              <a:t>Молекула</a:t>
            </a:r>
            <a:endParaRPr lang="ru-RU" sz="36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2"/>
          <p:cNvSpPr>
            <a:spLocks noGrp="1"/>
          </p:cNvSpPr>
          <p:nvPr>
            <p:ph idx="1"/>
          </p:nvPr>
        </p:nvSpPr>
        <p:spPr>
          <a:xfrm>
            <a:off x="3500438" y="1000125"/>
            <a:ext cx="5357812" cy="4733925"/>
          </a:xfrm>
        </p:spPr>
        <p:txBody>
          <a:bodyPr>
            <a:normAutofit fontScale="47500" lnSpcReduction="20000"/>
          </a:bodyPr>
          <a:lstStyle/>
          <a:p>
            <a:pPr marL="365760" indent="-256032" algn="just" fontAlgn="auto">
              <a:lnSpc>
                <a:spcPct val="170000"/>
              </a:lnSpc>
              <a:spcAft>
                <a:spcPts val="0"/>
              </a:spcAft>
              <a:buFont typeface="Wingdings 3"/>
              <a:buChar char=""/>
              <a:defRPr/>
            </a:pPr>
            <a:r>
              <a:rPr lang="ru-RU" dirty="0" smtClean="0">
                <a:solidFill>
                  <a:srgbClr val="FF0000"/>
                </a:solidFill>
                <a:latin typeface="Arial" pitchFamily="34" charset="0"/>
                <a:cs typeface="Arial" pitchFamily="34" charset="0"/>
              </a:rPr>
              <a:t>Молекула</a:t>
            </a:r>
            <a:r>
              <a:rPr lang="ru-RU" dirty="0" smtClean="0">
                <a:latin typeface="Arial" pitchFamily="34" charset="0"/>
                <a:cs typeface="Arial" pitchFamily="34" charset="0"/>
              </a:rPr>
              <a:t> — </a:t>
            </a:r>
            <a:r>
              <a:rPr lang="ru-RU" dirty="0" err="1" smtClean="0">
                <a:latin typeface="Arial" pitchFamily="34" charset="0"/>
                <a:cs typeface="Arial" pitchFamily="34" charset="0"/>
              </a:rPr>
              <a:t>электрбейтарап</a:t>
            </a:r>
            <a:r>
              <a:rPr lang="ru-RU" dirty="0" smtClean="0">
                <a:latin typeface="Arial" pitchFamily="34" charset="0"/>
                <a:cs typeface="Arial" pitchFamily="34" charset="0"/>
              </a:rPr>
              <a:t> </a:t>
            </a:r>
            <a:r>
              <a:rPr lang="ru-RU" dirty="0" err="1" smtClean="0">
                <a:latin typeface="Arial" pitchFamily="34" charset="0"/>
                <a:cs typeface="Arial" pitchFamily="34" charset="0"/>
              </a:rPr>
              <a:t>жүйе</a:t>
            </a:r>
            <a:r>
              <a:rPr lang="ru-RU" dirty="0" smtClean="0">
                <a:latin typeface="Arial" pitchFamily="34" charset="0"/>
                <a:cs typeface="Arial" pitchFamily="34" charset="0"/>
              </a:rPr>
              <a:t>. </a:t>
            </a:r>
            <a:r>
              <a:rPr lang="ru-RU" dirty="0" err="1" smtClean="0">
                <a:latin typeface="Arial" pitchFamily="34" charset="0"/>
                <a:cs typeface="Arial" pitchFamily="34" charset="0"/>
              </a:rPr>
              <a:t>Егер</a:t>
            </a:r>
            <a:r>
              <a:rPr lang="ru-RU" dirty="0" smtClean="0">
                <a:latin typeface="Arial" pitchFamily="34" charset="0"/>
                <a:cs typeface="Arial" pitchFamily="34" charset="0"/>
              </a:rPr>
              <a:t> </a:t>
            </a:r>
            <a:r>
              <a:rPr lang="ru-RU" dirty="0" err="1" smtClean="0">
                <a:latin typeface="Arial" pitchFamily="34" charset="0"/>
                <a:cs typeface="Arial" pitchFamily="34" charset="0"/>
              </a:rPr>
              <a:t>молекулада</a:t>
            </a:r>
            <a:r>
              <a:rPr lang="ru-RU" dirty="0" smtClean="0">
                <a:latin typeface="Arial" pitchFamily="34" charset="0"/>
                <a:cs typeface="Arial" pitchFamily="34" charset="0"/>
              </a:rPr>
              <a:t> </a:t>
            </a:r>
            <a:r>
              <a:rPr lang="ru-RU" dirty="0" err="1" smtClean="0">
                <a:latin typeface="Arial" pitchFamily="34" charset="0"/>
                <a:cs typeface="Arial" pitchFamily="34" charset="0"/>
              </a:rPr>
              <a:t>оң және теріс</a:t>
            </a:r>
            <a:r>
              <a:rPr lang="ru-RU" dirty="0" smtClean="0">
                <a:latin typeface="Arial" pitchFamily="34" charset="0"/>
                <a:cs typeface="Arial" pitchFamily="34" charset="0"/>
              </a:rPr>
              <a:t> </a:t>
            </a:r>
            <a:r>
              <a:rPr lang="ru-RU" dirty="0" err="1" smtClean="0">
                <a:latin typeface="Arial" pitchFamily="34" charset="0"/>
                <a:cs typeface="Arial" pitchFamily="34" charset="0"/>
              </a:rPr>
              <a:t>зарядтардың “ауырлық центрі</a:t>
            </a:r>
            <a:r>
              <a:rPr lang="ru-RU" dirty="0" smtClean="0">
                <a:latin typeface="Arial" pitchFamily="34" charset="0"/>
                <a:cs typeface="Arial" pitchFamily="34" charset="0"/>
              </a:rPr>
              <a:t>” </a:t>
            </a:r>
            <a:r>
              <a:rPr lang="ru-RU" dirty="0" err="1" smtClean="0">
                <a:latin typeface="Arial" pitchFamily="34" charset="0"/>
                <a:cs typeface="Arial" pitchFamily="34" charset="0"/>
              </a:rPr>
              <a:t>сәйкес келмесе</a:t>
            </a:r>
            <a:r>
              <a:rPr lang="ru-RU" dirty="0" smtClean="0">
                <a:latin typeface="Arial" pitchFamily="34" charset="0"/>
                <a:cs typeface="Arial" pitchFamily="34" charset="0"/>
              </a:rPr>
              <a:t>, </a:t>
            </a:r>
            <a:r>
              <a:rPr lang="ru-RU" dirty="0" err="1" smtClean="0">
                <a:latin typeface="Arial" pitchFamily="34" charset="0"/>
                <a:cs typeface="Arial" pitchFamily="34" charset="0"/>
              </a:rPr>
              <a:t>онда</a:t>
            </a:r>
            <a:r>
              <a:rPr lang="ru-RU" dirty="0" smtClean="0">
                <a:latin typeface="Arial" pitchFamily="34" charset="0"/>
                <a:cs typeface="Arial" pitchFamily="34" charset="0"/>
              </a:rPr>
              <a:t> молекула </a:t>
            </a:r>
            <a:r>
              <a:rPr lang="ru-RU" dirty="0" err="1" smtClean="0">
                <a:latin typeface="Arial" pitchFamily="34" charset="0"/>
                <a:cs typeface="Arial" pitchFamily="34" charset="0"/>
              </a:rPr>
              <a:t>полюсті</a:t>
            </a:r>
            <a:r>
              <a:rPr lang="ru-RU" dirty="0" smtClean="0">
                <a:latin typeface="Arial" pitchFamily="34" charset="0"/>
                <a:cs typeface="Arial" pitchFamily="34" charset="0"/>
              </a:rPr>
              <a:t> </a:t>
            </a:r>
            <a:r>
              <a:rPr lang="ru-RU" dirty="0" err="1" smtClean="0">
                <a:latin typeface="Arial" pitchFamily="34" charset="0"/>
                <a:cs typeface="Arial" pitchFamily="34" charset="0"/>
              </a:rPr>
              <a:t>және олардың меншікті</a:t>
            </a:r>
            <a:r>
              <a:rPr lang="ru-RU" dirty="0" smtClean="0">
                <a:latin typeface="Arial" pitchFamily="34" charset="0"/>
                <a:cs typeface="Arial" pitchFamily="34" charset="0"/>
              </a:rPr>
              <a:t> </a:t>
            </a:r>
            <a:r>
              <a:rPr lang="ru-RU" dirty="0" err="1" smtClean="0">
                <a:latin typeface="Arial" pitchFamily="34" charset="0"/>
                <a:cs typeface="Arial" pitchFamily="34" charset="0"/>
              </a:rPr>
              <a:t>электрлік</a:t>
            </a:r>
            <a:r>
              <a:rPr lang="ru-RU" dirty="0" smtClean="0">
                <a:latin typeface="Arial" pitchFamily="34" charset="0"/>
                <a:cs typeface="Arial" pitchFamily="34" charset="0"/>
              </a:rPr>
              <a:t> </a:t>
            </a:r>
            <a:r>
              <a:rPr lang="ru-RU" dirty="0" err="1" smtClean="0">
                <a:latin typeface="Arial" pitchFamily="34" charset="0"/>
                <a:cs typeface="Arial" pitchFamily="34" charset="0"/>
              </a:rPr>
              <a:t>дипольдік</a:t>
            </a:r>
            <a:r>
              <a:rPr lang="ru-RU" dirty="0" smtClean="0">
                <a:latin typeface="Arial" pitchFamily="34" charset="0"/>
                <a:cs typeface="Arial" pitchFamily="34" charset="0"/>
              </a:rPr>
              <a:t> </a:t>
            </a:r>
            <a:r>
              <a:rPr lang="ru-RU" dirty="0" err="1" smtClean="0">
                <a:latin typeface="Arial" pitchFamily="34" charset="0"/>
                <a:cs typeface="Arial" pitchFamily="34" charset="0"/>
              </a:rPr>
              <a:t>моменті</a:t>
            </a:r>
            <a:r>
              <a:rPr lang="ru-RU" dirty="0" smtClean="0">
                <a:latin typeface="Arial" pitchFamily="34" charset="0"/>
                <a:cs typeface="Arial" pitchFamily="34" charset="0"/>
              </a:rPr>
              <a:t> </a:t>
            </a:r>
            <a:r>
              <a:rPr lang="ru-RU" dirty="0" err="1" smtClean="0">
                <a:latin typeface="Arial" pitchFamily="34" charset="0"/>
                <a:cs typeface="Arial" pitchFamily="34" charset="0"/>
              </a:rPr>
              <a:t>болады</a:t>
            </a:r>
            <a:r>
              <a:rPr lang="ru-RU" dirty="0" smtClean="0">
                <a:latin typeface="Arial" pitchFamily="34" charset="0"/>
                <a:cs typeface="Arial" pitchFamily="34" charset="0"/>
              </a:rPr>
              <a:t>. Молекула </a:t>
            </a:r>
            <a:r>
              <a:rPr lang="ru-RU" dirty="0" err="1" smtClean="0">
                <a:latin typeface="Arial" pitchFamily="34" charset="0"/>
                <a:cs typeface="Arial" pitchFamily="34" charset="0"/>
              </a:rPr>
              <a:t>сыртқы электр</a:t>
            </a:r>
            <a:r>
              <a:rPr lang="ru-RU" dirty="0" smtClean="0">
                <a:latin typeface="Arial" pitchFamily="34" charset="0"/>
                <a:cs typeface="Arial" pitchFamily="34" charset="0"/>
              </a:rPr>
              <a:t> </a:t>
            </a:r>
            <a:r>
              <a:rPr lang="ru-RU" dirty="0" err="1" smtClean="0">
                <a:latin typeface="Arial" pitchFamily="34" charset="0"/>
                <a:cs typeface="Arial" pitchFamily="34" charset="0"/>
              </a:rPr>
              <a:t>өрісінде дипольдік</a:t>
            </a:r>
            <a:r>
              <a:rPr lang="ru-RU" dirty="0" smtClean="0">
                <a:latin typeface="Arial" pitchFamily="34" charset="0"/>
                <a:cs typeface="Arial" pitchFamily="34" charset="0"/>
              </a:rPr>
              <a:t> </a:t>
            </a:r>
            <a:r>
              <a:rPr lang="ru-RU" dirty="0" err="1" smtClean="0">
                <a:latin typeface="Arial" pitchFamily="34" charset="0"/>
                <a:cs typeface="Arial" pitchFamily="34" charset="0"/>
              </a:rPr>
              <a:t>моментке</a:t>
            </a:r>
            <a:r>
              <a:rPr lang="ru-RU" dirty="0" smtClean="0">
                <a:latin typeface="Arial" pitchFamily="34" charset="0"/>
                <a:cs typeface="Arial" pitchFamily="34" charset="0"/>
              </a:rPr>
              <a:t> </a:t>
            </a:r>
            <a:r>
              <a:rPr lang="ru-RU" dirty="0" err="1" smtClean="0">
                <a:latin typeface="Arial" pitchFamily="34" charset="0"/>
                <a:cs typeface="Arial" pitchFamily="34" charset="0"/>
              </a:rPr>
              <a:t>ие</a:t>
            </a:r>
            <a:r>
              <a:rPr lang="ru-RU" dirty="0" smtClean="0">
                <a:latin typeface="Arial" pitchFamily="34" charset="0"/>
                <a:cs typeface="Arial" pitchFamily="34" charset="0"/>
              </a:rPr>
              <a:t> болу </a:t>
            </a:r>
            <a:r>
              <a:rPr lang="ru-RU" dirty="0" err="1" smtClean="0">
                <a:latin typeface="Arial" pitchFamily="34" charset="0"/>
                <a:cs typeface="Arial" pitchFamily="34" charset="0"/>
              </a:rPr>
              <a:t>қасиетімен сипатталады</a:t>
            </a:r>
            <a:r>
              <a:rPr lang="ru-RU" dirty="0" smtClean="0">
                <a:latin typeface="Arial" pitchFamily="34" charset="0"/>
                <a:cs typeface="Arial" pitchFamily="34" charset="0"/>
              </a:rPr>
              <a:t>. </a:t>
            </a:r>
            <a:r>
              <a:rPr lang="ru-RU" dirty="0" err="1" smtClean="0">
                <a:latin typeface="Arial" pitchFamily="34" charset="0"/>
                <a:cs typeface="Arial" pitchFamily="34" charset="0"/>
              </a:rPr>
              <a:t>Молекулалардың басым</a:t>
            </a:r>
            <a:r>
              <a:rPr lang="ru-RU" dirty="0" smtClean="0">
                <a:latin typeface="Arial" pitchFamily="34" charset="0"/>
                <a:cs typeface="Arial" pitchFamily="34" charset="0"/>
              </a:rPr>
              <a:t> </a:t>
            </a:r>
            <a:r>
              <a:rPr lang="ru-RU" dirty="0" err="1" smtClean="0">
                <a:latin typeface="Arial" pitchFamily="34" charset="0"/>
                <a:cs typeface="Arial" pitchFamily="34" charset="0"/>
              </a:rPr>
              <a:t>көпшілігі диамагнитті</a:t>
            </a:r>
            <a:r>
              <a:rPr lang="ru-RU" dirty="0" smtClean="0">
                <a:latin typeface="Arial" pitchFamily="34" charset="0"/>
                <a:cs typeface="Arial" pitchFamily="34" charset="0"/>
              </a:rPr>
              <a:t>, </a:t>
            </a:r>
            <a:r>
              <a:rPr lang="ru-RU" dirty="0" err="1" smtClean="0">
                <a:latin typeface="Arial" pitchFamily="34" charset="0"/>
                <a:cs typeface="Arial" pitchFamily="34" charset="0"/>
              </a:rPr>
              <a:t>яғни тұрақты магниттік</a:t>
            </a:r>
            <a:r>
              <a:rPr lang="ru-RU" dirty="0" smtClean="0">
                <a:latin typeface="Arial" pitchFamily="34" charset="0"/>
                <a:cs typeface="Arial" pitchFamily="34" charset="0"/>
              </a:rPr>
              <a:t> </a:t>
            </a:r>
            <a:r>
              <a:rPr lang="ru-RU" dirty="0" err="1" smtClean="0">
                <a:latin typeface="Arial" pitchFamily="34" charset="0"/>
                <a:cs typeface="Arial" pitchFamily="34" charset="0"/>
              </a:rPr>
              <a:t>моменті</a:t>
            </a:r>
            <a:r>
              <a:rPr lang="ru-RU" dirty="0" smtClean="0">
                <a:latin typeface="Arial" pitchFamily="34" charset="0"/>
                <a:cs typeface="Arial" pitchFamily="34" charset="0"/>
              </a:rPr>
              <a:t> </a:t>
            </a:r>
            <a:r>
              <a:rPr lang="ru-RU" dirty="0" err="1" smtClean="0">
                <a:latin typeface="Arial" pitchFamily="34" charset="0"/>
                <a:cs typeface="Arial" pitchFamily="34" charset="0"/>
              </a:rPr>
              <a:t>болмайды</a:t>
            </a:r>
            <a:r>
              <a:rPr lang="ru-RU" dirty="0" smtClean="0">
                <a:latin typeface="Arial" pitchFamily="34" charset="0"/>
                <a:cs typeface="Arial" pitchFamily="34" charset="0"/>
              </a:rPr>
              <a:t>; </a:t>
            </a:r>
            <a:r>
              <a:rPr lang="ru-RU" dirty="0" err="1" smtClean="0">
                <a:latin typeface="Arial" pitchFamily="34" charset="0"/>
                <a:cs typeface="Arial" pitchFamily="34" charset="0"/>
              </a:rPr>
              <a:t>олардың магниттік</a:t>
            </a:r>
            <a:r>
              <a:rPr lang="ru-RU" dirty="0" smtClean="0">
                <a:latin typeface="Arial" pitchFamily="34" charset="0"/>
                <a:cs typeface="Arial" pitchFamily="34" charset="0"/>
              </a:rPr>
              <a:t> </a:t>
            </a:r>
            <a:r>
              <a:rPr lang="ru-RU" dirty="0" err="1" smtClean="0">
                <a:latin typeface="Arial" pitchFamily="34" charset="0"/>
                <a:cs typeface="Arial" pitchFamily="34" charset="0"/>
              </a:rPr>
              <a:t>алғырлығы теріс</a:t>
            </a:r>
            <a:r>
              <a:rPr lang="ru-RU" dirty="0" smtClean="0">
                <a:latin typeface="Arial" pitchFamily="34" charset="0"/>
                <a:cs typeface="Arial" pitchFamily="34" charset="0"/>
              </a:rPr>
              <a:t>. </a:t>
            </a:r>
            <a:r>
              <a:rPr lang="ru-RU" dirty="0" err="1" smtClean="0">
                <a:latin typeface="Arial" pitchFamily="34" charset="0"/>
                <a:cs typeface="Arial" pitchFamily="34" charset="0"/>
              </a:rPr>
              <a:t>Парамагнитті</a:t>
            </a:r>
            <a:r>
              <a:rPr lang="ru-RU" dirty="0" smtClean="0">
                <a:latin typeface="Arial" pitchFamily="34" charset="0"/>
                <a:cs typeface="Arial" pitchFamily="34" charset="0"/>
              </a:rPr>
              <a:t> молекула </a:t>
            </a:r>
            <a:r>
              <a:rPr lang="ru-RU" dirty="0" err="1" smtClean="0">
                <a:latin typeface="Arial" pitchFamily="34" charset="0"/>
                <a:cs typeface="Arial" pitchFamily="34" charset="0"/>
              </a:rPr>
              <a:t>тұрақты магниттік</a:t>
            </a:r>
            <a:r>
              <a:rPr lang="ru-RU" dirty="0" smtClean="0">
                <a:latin typeface="Arial" pitchFamily="34" charset="0"/>
                <a:cs typeface="Arial" pitchFamily="34" charset="0"/>
              </a:rPr>
              <a:t> </a:t>
            </a:r>
            <a:r>
              <a:rPr lang="ru-RU" dirty="0" err="1" smtClean="0">
                <a:latin typeface="Arial" pitchFamily="34" charset="0"/>
                <a:cs typeface="Arial" pitchFamily="34" charset="0"/>
              </a:rPr>
              <a:t>моментінің болуымен</a:t>
            </a:r>
            <a:r>
              <a:rPr lang="ru-RU" dirty="0" smtClean="0">
                <a:latin typeface="Arial" pitchFamily="34" charset="0"/>
                <a:cs typeface="Arial" pitchFamily="34" charset="0"/>
              </a:rPr>
              <a:t> </a:t>
            </a:r>
            <a:r>
              <a:rPr lang="ru-RU" dirty="0" err="1" smtClean="0">
                <a:latin typeface="Arial" pitchFamily="34" charset="0"/>
                <a:cs typeface="Arial" pitchFamily="34" charset="0"/>
              </a:rPr>
              <a:t>сипатталады</a:t>
            </a:r>
            <a:r>
              <a:rPr lang="ru-RU" dirty="0" smtClean="0">
                <a:latin typeface="Arial" pitchFamily="34" charset="0"/>
                <a:cs typeface="Arial" pitchFamily="34" charset="0"/>
              </a:rPr>
              <a:t>. </a:t>
            </a:r>
            <a:r>
              <a:rPr lang="ru-RU" dirty="0" err="1" smtClean="0">
                <a:latin typeface="Arial" pitchFamily="34" charset="0"/>
                <a:cs typeface="Arial" pitchFamily="34" charset="0"/>
              </a:rPr>
              <a:t>Парамагниттік</a:t>
            </a:r>
            <a:r>
              <a:rPr lang="ru-RU" dirty="0" smtClean="0">
                <a:latin typeface="Arial" pitchFamily="34" charset="0"/>
                <a:cs typeface="Arial" pitchFamily="34" charset="0"/>
              </a:rPr>
              <a:t> </a:t>
            </a:r>
            <a:r>
              <a:rPr lang="ru-RU" dirty="0" err="1" smtClean="0">
                <a:latin typeface="Arial" pitchFamily="34" charset="0"/>
                <a:cs typeface="Arial" pitchFamily="34" charset="0"/>
              </a:rPr>
              <a:t>қасиет молекуланың құрамында жұпталмаған электрондардың болуымен</a:t>
            </a:r>
            <a:r>
              <a:rPr lang="ru-RU" dirty="0" smtClean="0">
                <a:latin typeface="Arial" pitchFamily="34" charset="0"/>
                <a:cs typeface="Arial" pitchFamily="34" charset="0"/>
              </a:rPr>
              <a:t> </a:t>
            </a:r>
            <a:r>
              <a:rPr lang="ru-RU" dirty="0" err="1" smtClean="0">
                <a:latin typeface="Arial" pitchFamily="34" charset="0"/>
                <a:cs typeface="Arial" pitchFamily="34" charset="0"/>
              </a:rPr>
              <a:t>байланысты</a:t>
            </a:r>
            <a:r>
              <a:rPr lang="ru-RU" dirty="0" smtClean="0">
                <a:latin typeface="Arial" pitchFamily="34" charset="0"/>
                <a:cs typeface="Arial" pitchFamily="34" charset="0"/>
              </a:rPr>
              <a:t>; </a:t>
            </a:r>
            <a:r>
              <a:rPr lang="ru-RU" dirty="0" err="1" smtClean="0">
                <a:latin typeface="Arial" pitchFamily="34" charset="0"/>
                <a:cs typeface="Arial" pitchFamily="34" charset="0"/>
              </a:rPr>
              <a:t>олардың магниттік</a:t>
            </a:r>
            <a:r>
              <a:rPr lang="ru-RU" dirty="0" smtClean="0">
                <a:latin typeface="Arial" pitchFamily="34" charset="0"/>
                <a:cs typeface="Arial" pitchFamily="34" charset="0"/>
              </a:rPr>
              <a:t> </a:t>
            </a:r>
            <a:r>
              <a:rPr lang="ru-RU" dirty="0" err="1" smtClean="0">
                <a:latin typeface="Arial" pitchFamily="34" charset="0"/>
                <a:cs typeface="Arial" pitchFamily="34" charset="0"/>
              </a:rPr>
              <a:t>алғырлығы оң болады</a:t>
            </a:r>
            <a:r>
              <a:rPr lang="ru-RU" dirty="0" smtClean="0">
                <a:latin typeface="Arial" pitchFamily="34" charset="0"/>
                <a:cs typeface="Arial" pitchFamily="34" charset="0"/>
              </a:rPr>
              <a:t>. Молекула </a:t>
            </a:r>
            <a:r>
              <a:rPr lang="ru-RU" dirty="0" err="1" smtClean="0">
                <a:latin typeface="Arial" pitchFamily="34" charset="0"/>
                <a:cs typeface="Arial" pitchFamily="34" charset="0"/>
              </a:rPr>
              <a:t>туралы</a:t>
            </a:r>
            <a:r>
              <a:rPr lang="ru-RU" dirty="0" smtClean="0">
                <a:latin typeface="Arial" pitchFamily="34" charset="0"/>
                <a:cs typeface="Arial" pitchFamily="34" charset="0"/>
              </a:rPr>
              <a:t> </a:t>
            </a:r>
            <a:r>
              <a:rPr lang="ru-RU" dirty="0" err="1" smtClean="0">
                <a:latin typeface="Arial" pitchFamily="34" charset="0"/>
                <a:cs typeface="Arial" pitchFamily="34" charset="0"/>
              </a:rPr>
              <a:t>көптеген ақпарат оптикалық</a:t>
            </a:r>
            <a:r>
              <a:rPr lang="ru-RU" dirty="0" smtClean="0">
                <a:latin typeface="Arial" pitchFamily="34" charset="0"/>
                <a:cs typeface="Arial" pitchFamily="34" charset="0"/>
              </a:rPr>
              <a:t>, </a:t>
            </a:r>
            <a:r>
              <a:rPr lang="ru-RU" dirty="0" err="1" smtClean="0">
                <a:latin typeface="Arial" pitchFamily="34" charset="0"/>
                <a:cs typeface="Arial" pitchFamily="34" charset="0"/>
              </a:rPr>
              <a:t>мессбауэрлік</a:t>
            </a:r>
            <a:r>
              <a:rPr lang="ru-RU" dirty="0" smtClean="0">
                <a:latin typeface="Arial" pitchFamily="34" charset="0"/>
                <a:cs typeface="Arial" pitchFamily="34" charset="0"/>
              </a:rPr>
              <a:t>, </a:t>
            </a:r>
            <a:r>
              <a:rPr lang="ru-RU" dirty="0" err="1" smtClean="0">
                <a:latin typeface="Arial" pitchFamily="34" charset="0"/>
                <a:cs typeface="Arial" pitchFamily="34" charset="0"/>
              </a:rPr>
              <a:t>фотоэлектрондық</a:t>
            </a:r>
            <a:r>
              <a:rPr lang="ru-RU" dirty="0" smtClean="0">
                <a:latin typeface="Arial" pitchFamily="34" charset="0"/>
                <a:cs typeface="Arial" pitchFamily="34" charset="0"/>
              </a:rPr>
              <a:t>, </a:t>
            </a:r>
            <a:r>
              <a:rPr lang="ru-RU" dirty="0" err="1" smtClean="0">
                <a:latin typeface="Arial" pitchFamily="34" charset="0"/>
                <a:cs typeface="Arial" pitchFamily="34" charset="0"/>
              </a:rPr>
              <a:t>ядролық магниттік</a:t>
            </a:r>
            <a:r>
              <a:rPr lang="ru-RU" dirty="0" smtClean="0">
                <a:latin typeface="Arial" pitchFamily="34" charset="0"/>
                <a:cs typeface="Arial" pitchFamily="34" charset="0"/>
              </a:rPr>
              <a:t> резонанс, </a:t>
            </a:r>
            <a:r>
              <a:rPr lang="ru-RU" dirty="0" err="1" smtClean="0">
                <a:latin typeface="Arial" pitchFamily="34" charset="0"/>
                <a:cs typeface="Arial" pitchFamily="34" charset="0"/>
              </a:rPr>
              <a:t>ядролық квадрупольдік</a:t>
            </a:r>
            <a:r>
              <a:rPr lang="ru-RU" dirty="0" smtClean="0">
                <a:latin typeface="Arial" pitchFamily="34" charset="0"/>
                <a:cs typeface="Arial" pitchFamily="34" charset="0"/>
              </a:rPr>
              <a:t> резонанс </a:t>
            </a:r>
            <a:r>
              <a:rPr lang="ru-RU" dirty="0" err="1" smtClean="0">
                <a:latin typeface="Arial" pitchFamily="34" charset="0"/>
                <a:cs typeface="Arial" pitchFamily="34" charset="0"/>
              </a:rPr>
              <a:t>спектроскопиялары</a:t>
            </a:r>
            <a:r>
              <a:rPr lang="ru-RU" dirty="0" smtClean="0">
                <a:latin typeface="Arial" pitchFamily="34" charset="0"/>
                <a:cs typeface="Arial" pitchFamily="34" charset="0"/>
              </a:rPr>
              <a:t>, </a:t>
            </a:r>
            <a:r>
              <a:rPr lang="ru-RU" dirty="0" err="1" smtClean="0">
                <a:latin typeface="Arial" pitchFamily="34" charset="0"/>
                <a:cs typeface="Arial" pitchFamily="34" charset="0"/>
              </a:rPr>
              <a:t>сонымен</a:t>
            </a:r>
            <a:r>
              <a:rPr lang="ru-RU" dirty="0" smtClean="0">
                <a:latin typeface="Arial" pitchFamily="34" charset="0"/>
                <a:cs typeface="Arial" pitchFamily="34" charset="0"/>
              </a:rPr>
              <a:t> </a:t>
            </a:r>
            <a:r>
              <a:rPr lang="ru-RU" dirty="0" err="1" smtClean="0">
                <a:latin typeface="Arial" pitchFamily="34" charset="0"/>
                <a:cs typeface="Arial" pitchFamily="34" charset="0"/>
              </a:rPr>
              <a:t>қатар кванттық </a:t>
            </a:r>
            <a:r>
              <a:rPr lang="ru-RU" dirty="0" smtClean="0">
                <a:latin typeface="Arial" pitchFamily="34" charset="0"/>
                <a:cs typeface="Arial" pitchFamily="34" charset="0"/>
              </a:rPr>
              <a:t>химия </a:t>
            </a:r>
            <a:r>
              <a:rPr lang="ru-RU" dirty="0" err="1" smtClean="0">
                <a:latin typeface="Arial" pitchFamily="34" charset="0"/>
                <a:cs typeface="Arial" pitchFamily="34" charset="0"/>
              </a:rPr>
              <a:t>және химиялық әдістер көмегімен алынады</a:t>
            </a:r>
            <a:r>
              <a:rPr lang="ru-RU" dirty="0" smtClean="0">
                <a:latin typeface="Arial" pitchFamily="34" charset="0"/>
                <a:cs typeface="Arial" pitchFamily="34" charset="0"/>
              </a:rPr>
              <a:t>.</a:t>
            </a:r>
            <a:endParaRPr lang="ru-RU" dirty="0">
              <a:latin typeface="Arial" pitchFamily="34" charset="0"/>
              <a:cs typeface="Arial" pitchFamily="34" charset="0"/>
            </a:endParaRPr>
          </a:p>
        </p:txBody>
      </p:sp>
      <p:pic>
        <p:nvPicPr>
          <p:cNvPr id="28674" name="Picture 2"/>
          <p:cNvPicPr>
            <a:picLocks noChangeAspect="1" noChangeArrowheads="1"/>
          </p:cNvPicPr>
          <p:nvPr/>
        </p:nvPicPr>
        <p:blipFill>
          <a:blip r:embed="rId2"/>
          <a:srcRect/>
          <a:stretch>
            <a:fillRect/>
          </a:stretch>
        </p:blipFill>
        <p:spPr bwMode="auto">
          <a:xfrm>
            <a:off x="571500" y="2000250"/>
            <a:ext cx="3067050" cy="26431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Заголовок 2"/>
          <p:cNvSpPr>
            <a:spLocks noGrp="1"/>
          </p:cNvSpPr>
          <p:nvPr>
            <p:ph idx="1"/>
          </p:nvPr>
        </p:nvSpPr>
        <p:spPr>
          <a:xfrm>
            <a:off x="457200" y="500063"/>
            <a:ext cx="8229600" cy="5507037"/>
          </a:xfrm>
        </p:spPr>
        <p:txBody>
          <a:bodyPr/>
          <a:lstStyle/>
          <a:p>
            <a:pPr algn="just">
              <a:lnSpc>
                <a:spcPct val="150000"/>
              </a:lnSpc>
            </a:pPr>
            <a:r>
              <a:rPr lang="ru-RU" sz="1400" smtClean="0">
                <a:solidFill>
                  <a:srgbClr val="FF0000"/>
                </a:solidFill>
                <a:latin typeface="Arial" charset="0"/>
                <a:cs typeface="Arial" charset="0"/>
              </a:rPr>
              <a:t>Молекулааралық өзара әсер </a:t>
            </a:r>
            <a:r>
              <a:rPr lang="ru-RU" sz="1400" smtClean="0">
                <a:latin typeface="Arial" charset="0"/>
                <a:cs typeface="Arial" charset="0"/>
              </a:rPr>
              <a:t>– электрлік қасиеті жағынан бейтарап молекулалар немесе атомдар арасындағы өзара әсер. Бұл әсер молекулааралық қашықтыққа (</a:t>
            </a:r>
            <a:r>
              <a:rPr lang="en-US" sz="1400" smtClean="0">
                <a:latin typeface="Arial" charset="0"/>
                <a:cs typeface="Arial" charset="0"/>
              </a:rPr>
              <a:t>r) </a:t>
            </a:r>
            <a:r>
              <a:rPr lang="ru-RU" sz="1400" smtClean="0">
                <a:latin typeface="Arial" charset="0"/>
                <a:cs typeface="Arial" charset="0"/>
              </a:rPr>
              <a:t>тәуелді және өзара әсердің потенциалдық энергиясы </a:t>
            </a:r>
            <a:r>
              <a:rPr lang="en-US" sz="1400" smtClean="0">
                <a:latin typeface="Arial" charset="0"/>
                <a:cs typeface="Arial" charset="0"/>
              </a:rPr>
              <a:t>U(r) </a:t>
            </a:r>
            <a:r>
              <a:rPr lang="ru-RU" sz="1400" smtClean="0">
                <a:latin typeface="Arial" charset="0"/>
                <a:cs typeface="Arial" charset="0"/>
              </a:rPr>
              <a:t>арқылы өрнектеледі. Заттардың көптеген қасиеттері мен агрегаттық күйі осы </a:t>
            </a:r>
            <a:r>
              <a:rPr lang="en-US" sz="1400" smtClean="0">
                <a:latin typeface="Arial" charset="0"/>
                <a:cs typeface="Arial" charset="0"/>
              </a:rPr>
              <a:t>U(r)-</a:t>
            </a:r>
            <a:r>
              <a:rPr lang="ru-RU" sz="1400" smtClean="0">
                <a:latin typeface="Arial" charset="0"/>
                <a:cs typeface="Arial" charset="0"/>
              </a:rPr>
              <a:t>дің шамасы арқылы анықталады. Молекулааралық өзара әсер ұғымын (1873) голланд ғалымы Йоханнес Ван-дер-Ваальс нақты газдар мен сұйықтықтардың қасиетін түсіндіруге қолданды. Оның болжамы бойынша бір-біріне жақын орналасқан молекулалар арасында тебіліс күштері әсер етеді де, ал молекулааралық қашықтық (</a:t>
            </a:r>
            <a:r>
              <a:rPr lang="en-US" sz="1400" smtClean="0">
                <a:latin typeface="Arial" charset="0"/>
                <a:cs typeface="Arial" charset="0"/>
              </a:rPr>
              <a:t>r) </a:t>
            </a:r>
            <a:r>
              <a:rPr lang="ru-RU" sz="1400" smtClean="0">
                <a:latin typeface="Arial" charset="0"/>
                <a:cs typeface="Arial" charset="0"/>
              </a:rPr>
              <a:t>артқанда бұл күштер тартылыс күштерімен алмасады. Осы болжамдарды пайдалана отырып ол нақты газдардың күй теңдеуін [(р + а/</a:t>
            </a:r>
            <a:r>
              <a:rPr lang="en-US" sz="1400" smtClean="0">
                <a:latin typeface="Arial" charset="0"/>
                <a:cs typeface="Arial" charset="0"/>
              </a:rPr>
              <a:t>V2)(V-b) = RT ] </a:t>
            </a:r>
            <a:r>
              <a:rPr lang="ru-RU" sz="1400" smtClean="0">
                <a:latin typeface="Arial" charset="0"/>
                <a:cs typeface="Arial" charset="0"/>
              </a:rPr>
              <a:t>қорытып шығарды.</a:t>
            </a:r>
          </a:p>
          <a:p>
            <a:pPr algn="just">
              <a:lnSpc>
                <a:spcPct val="150000"/>
              </a:lnSpc>
            </a:pPr>
            <a:r>
              <a:rPr lang="ru-RU" sz="1400" smtClean="0">
                <a:latin typeface="Arial" charset="0"/>
                <a:cs typeface="Arial" charset="0"/>
              </a:rPr>
              <a:t>Молекулааралық өзара әсердің табиғаты электрлік және ол тартылыс күштері (ориентациялық, индукциялық, дисперсиялық) мен тебіліс күштерінен тұрады. Ориентациялық күштер полюсті молекулалар арасында әсер етеді; индукциялық (поляризациялық) күштер полюсті және полюссіз молекулалардың және сонымен қатар полюсті молекулалардың да арасында әсер етеді. Дисперсиялық молекулааралық өзара әсер полюссіз молекулалар арасында байқалады.</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Содержимое 1"/>
          <p:cNvSpPr>
            <a:spLocks noGrp="1"/>
          </p:cNvSpPr>
          <p:nvPr>
            <p:ph idx="1"/>
          </p:nvPr>
        </p:nvSpPr>
        <p:spPr>
          <a:xfrm>
            <a:off x="457200" y="500063"/>
            <a:ext cx="8229600" cy="5507037"/>
          </a:xfrm>
        </p:spPr>
        <p:txBody>
          <a:bodyPr/>
          <a:lstStyle/>
          <a:p>
            <a:pPr algn="just"/>
            <a:r>
              <a:rPr lang="ru-RU" sz="2000" i="1" smtClean="0">
                <a:solidFill>
                  <a:srgbClr val="FF0000"/>
                </a:solidFill>
                <a:latin typeface="Arial" charset="0"/>
                <a:cs typeface="Arial" charset="0"/>
              </a:rPr>
              <a:t>Молекулалық масса, салыстырмалы молекулалық масса </a:t>
            </a:r>
            <a:r>
              <a:rPr lang="ru-RU" sz="2000" smtClean="0">
                <a:latin typeface="Arial" charset="0"/>
                <a:cs typeface="Arial" charset="0"/>
              </a:rPr>
              <a:t>– заттың бір молекуласының массасы. Молекулалық масса молекуланы құрайтын барлық атомдар массаларының қосындысына тең. Олар өте кішкене болғандықтан, тәжірибеде олардың орнына салыстырмалы атомдық масса және салыстырмалы молекулалық масса ұғымдары қолданылады. Салыстырмалы молекулалық масса (М</a:t>
            </a:r>
            <a:r>
              <a:rPr lang="en-US" sz="2000" smtClean="0">
                <a:latin typeface="Arial" charset="0"/>
                <a:cs typeface="Arial" charset="0"/>
              </a:rPr>
              <a:t>r) </a:t>
            </a:r>
            <a:r>
              <a:rPr lang="ru-RU" sz="2000" smtClean="0">
                <a:latin typeface="Arial" charset="0"/>
                <a:cs typeface="Arial" charset="0"/>
              </a:rPr>
              <a:t>заттың бір молекуласы массасының көміртектің 12С изотопы массасының 1/12 бөлігіне қатынасына тең. Көміртектің 12С изотопы массасының 1/12 бөлігі массаның атомдық бірлігі ретінде қабылданған: молекуланың атомдық бірлігі (м.а.б.) =1,6607.10–24 г. Егер зат молекуласының құрамы белгісіз болса, онда белгісіз заттың молекулалық массасын эбуллиоскопия, криоскопия, осмометрия, масс-спектроскопия, т.б. әдістер арқылы анықтауға болады. Молекулалық масса химиялық, физикалық және химия-техникалық есептеулерде қолданылады.</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428596" y="428604"/>
            <a:ext cx="8229600" cy="3714776"/>
          </a:xfrm>
        </p:spPr>
        <p:txBody>
          <a:bodyPr/>
          <a:lstStyle/>
          <a:p>
            <a:pPr algn="ctr" fontAlgn="auto">
              <a:spcAft>
                <a:spcPts val="0"/>
              </a:spcAft>
              <a:defRPr/>
            </a:pPr>
            <a:r>
              <a:rPr lang="ru-RU" sz="3600" dirty="0" smtClean="0">
                <a:latin typeface="Arial" pitchFamily="34" charset="0"/>
                <a:cs typeface="Arial" pitchFamily="34" charset="0"/>
              </a:rPr>
              <a:t>Атом (</a:t>
            </a:r>
            <a:r>
              <a:rPr lang="ru-RU" sz="3600" dirty="0" err="1" smtClean="0">
                <a:latin typeface="Arial" pitchFamily="34" charset="0"/>
                <a:cs typeface="Arial" pitchFamily="34" charset="0"/>
              </a:rPr>
              <a:t>көне грекше</a:t>
            </a:r>
            <a:r>
              <a:rPr lang="ru-RU" sz="3600" dirty="0" smtClean="0">
                <a:latin typeface="Arial" pitchFamily="34" charset="0"/>
                <a:cs typeface="Arial" pitchFamily="34" charset="0"/>
              </a:rPr>
              <a:t>: </a:t>
            </a:r>
            <a:r>
              <a:rPr lang="el-GR" sz="3600" dirty="0" smtClean="0">
                <a:latin typeface="Arial" pitchFamily="34" charset="0"/>
                <a:cs typeface="Arial" pitchFamily="34" charset="0"/>
              </a:rPr>
              <a:t>ἄτομος</a:t>
            </a:r>
            <a:r>
              <a:rPr lang="kk-KZ" sz="3600" dirty="0" smtClean="0">
                <a:latin typeface="Arial" pitchFamily="34" charset="0"/>
                <a:cs typeface="Arial" pitchFamily="34" charset="0"/>
              </a:rPr>
              <a:t>)</a:t>
            </a:r>
            <a:r>
              <a:rPr lang="el-GR" sz="3600" dirty="0" smtClean="0">
                <a:latin typeface="Arial" pitchFamily="34" charset="0"/>
                <a:cs typeface="Arial" pitchFamily="34" charset="0"/>
              </a:rPr>
              <a:t> - </a:t>
            </a:r>
            <a:r>
              <a:rPr lang="ru-RU" sz="3600" dirty="0" err="1" smtClean="0">
                <a:latin typeface="Arial" pitchFamily="34" charset="0"/>
                <a:cs typeface="Arial" pitchFamily="34" charset="0"/>
              </a:rPr>
              <a:t>Химиялық элементтерді</a:t>
            </a:r>
            <a:r>
              <a:rPr lang="ru-RU" sz="3600" dirty="0" smtClean="0">
                <a:latin typeface="Arial" pitchFamily="34" charset="0"/>
                <a:cs typeface="Arial" pitchFamily="34" charset="0"/>
              </a:rPr>
              <a:t> </a:t>
            </a:r>
            <a:r>
              <a:rPr lang="ru-RU" sz="3600" dirty="0" err="1" smtClean="0">
                <a:latin typeface="Arial" pitchFamily="34" charset="0"/>
                <a:cs typeface="Arial" pitchFamily="34" charset="0"/>
              </a:rPr>
              <a:t>құрайтын, олардың өзіне тән ерекшеліктерін</a:t>
            </a:r>
            <a:r>
              <a:rPr lang="ru-RU" sz="3600" dirty="0" smtClean="0">
                <a:latin typeface="Arial" pitchFamily="34" charset="0"/>
                <a:cs typeface="Arial" pitchFamily="34" charset="0"/>
              </a:rPr>
              <a:t> </a:t>
            </a:r>
            <a:r>
              <a:rPr lang="ru-RU" sz="3600" dirty="0" err="1" smtClean="0">
                <a:latin typeface="Arial" pitchFamily="34" charset="0"/>
                <a:cs typeface="Arial" pitchFamily="34" charset="0"/>
              </a:rPr>
              <a:t>сақтайтын ең кішкене</a:t>
            </a:r>
            <a:r>
              <a:rPr lang="ru-RU" sz="3600" dirty="0" smtClean="0">
                <a:latin typeface="Arial" pitchFamily="34" charset="0"/>
                <a:cs typeface="Arial" pitchFamily="34" charset="0"/>
              </a:rPr>
              <a:t> </a:t>
            </a:r>
            <a:r>
              <a:rPr lang="ru-RU" sz="3600" dirty="0" err="1" smtClean="0">
                <a:latin typeface="Arial" pitchFamily="34" charset="0"/>
                <a:cs typeface="Arial" pitchFamily="34" charset="0"/>
              </a:rPr>
              <a:t>бөлшек.</a:t>
            </a:r>
            <a:endParaRPr lang="ru-RU" sz="3600" dirty="0">
              <a:latin typeface="Arial" pitchFamily="34" charset="0"/>
              <a:cs typeface="Arial" pitchFamily="34" charset="0"/>
            </a:endParaRPr>
          </a:p>
        </p:txBody>
      </p:sp>
      <p:pic>
        <p:nvPicPr>
          <p:cNvPr id="12290" name="Picture 2" descr="C:\Users\Admin\Documents\2 курс.4-семестр\физ.хим\презентация\атом.jpeg"/>
          <p:cNvPicPr>
            <a:picLocks noChangeAspect="1" noChangeArrowheads="1"/>
          </p:cNvPicPr>
          <p:nvPr/>
        </p:nvPicPr>
        <p:blipFill>
          <a:blip r:embed="rId2"/>
          <a:srcRect/>
          <a:stretch>
            <a:fillRect/>
          </a:stretch>
        </p:blipFill>
        <p:spPr bwMode="auto">
          <a:xfrm>
            <a:off x="3428992" y="3714752"/>
            <a:ext cx="2643206" cy="2643206"/>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fontScale="32500" lnSpcReduction="20000"/>
          </a:bodyPr>
          <a:lstStyle/>
          <a:p>
            <a:pPr marL="365760" indent="-256032" fontAlgn="auto">
              <a:lnSpc>
                <a:spcPct val="170000"/>
              </a:lnSpc>
              <a:spcAft>
                <a:spcPts val="0"/>
              </a:spcAft>
              <a:buFont typeface="Wingdings 3"/>
              <a:buChar char=""/>
              <a:defRPr/>
            </a:pPr>
            <a:r>
              <a:rPr lang="ru-RU" dirty="0" smtClean="0"/>
              <a:t>Атом </a:t>
            </a:r>
            <a:r>
              <a:rPr lang="ru-RU" dirty="0" err="1" smtClean="0"/>
              <a:t>бүтіндей алғанда зарядсыз</a:t>
            </a:r>
            <a:r>
              <a:rPr lang="ru-RU" dirty="0" smtClean="0"/>
              <a:t>, </a:t>
            </a:r>
            <a:r>
              <a:rPr lang="ru-RU" dirty="0" err="1" smtClean="0"/>
              <a:t>бейтарап</a:t>
            </a:r>
            <a:r>
              <a:rPr lang="ru-RU" dirty="0" smtClean="0"/>
              <a:t> </a:t>
            </a:r>
            <a:r>
              <a:rPr lang="ru-RU" dirty="0" err="1" smtClean="0"/>
              <a:t>бөлшек</a:t>
            </a:r>
            <a:r>
              <a:rPr lang="ru-RU" dirty="0" smtClean="0"/>
              <a:t>. </a:t>
            </a:r>
            <a:r>
              <a:rPr lang="ru-RU" dirty="0" err="1" smtClean="0"/>
              <a:t>Ол</a:t>
            </a:r>
            <a:r>
              <a:rPr lang="ru-RU" dirty="0" smtClean="0"/>
              <a:t> </a:t>
            </a:r>
            <a:r>
              <a:rPr lang="ru-RU" dirty="0" err="1" smtClean="0"/>
              <a:t>ортасында</a:t>
            </a:r>
            <a:r>
              <a:rPr lang="ru-RU" dirty="0" smtClean="0"/>
              <a:t> </a:t>
            </a:r>
            <a:r>
              <a:rPr lang="ru-RU" dirty="0" err="1" smtClean="0"/>
              <a:t>өзінен </a:t>
            </a:r>
            <a:r>
              <a:rPr lang="ru-RU" dirty="0" smtClean="0"/>
              <a:t>радиусы 104 -105 </a:t>
            </a:r>
            <a:r>
              <a:rPr lang="ru-RU" dirty="0" err="1" smtClean="0"/>
              <a:t>есе</a:t>
            </a:r>
            <a:r>
              <a:rPr lang="ru-RU" dirty="0" smtClean="0"/>
              <a:t> </a:t>
            </a:r>
            <a:r>
              <a:rPr lang="ru-RU" dirty="0" err="1" smtClean="0"/>
              <a:t>кіші</a:t>
            </a:r>
            <a:r>
              <a:rPr lang="ru-RU" dirty="0" smtClean="0"/>
              <a:t> </a:t>
            </a:r>
            <a:r>
              <a:rPr lang="ru-RU" dirty="0" err="1" smtClean="0"/>
              <a:t>көлемді алып</a:t>
            </a:r>
            <a:r>
              <a:rPr lang="ru-RU" dirty="0" smtClean="0"/>
              <a:t> </a:t>
            </a:r>
            <a:r>
              <a:rPr lang="ru-RU" dirty="0" err="1" smtClean="0"/>
              <a:t>жатқан оң зарядты</a:t>
            </a:r>
            <a:r>
              <a:rPr lang="ru-RU" dirty="0" smtClean="0"/>
              <a:t> </a:t>
            </a:r>
            <a:r>
              <a:rPr lang="ru-RU" dirty="0" err="1" smtClean="0"/>
              <a:t>ядродан</a:t>
            </a:r>
            <a:r>
              <a:rPr lang="ru-RU" dirty="0" smtClean="0"/>
              <a:t> </a:t>
            </a:r>
            <a:r>
              <a:rPr lang="ru-RU" dirty="0" err="1" smtClean="0"/>
              <a:t>және </a:t>
            </a:r>
            <a:r>
              <a:rPr lang="ru-RU" dirty="0" smtClean="0"/>
              <a:t>оны </a:t>
            </a:r>
            <a:r>
              <a:rPr lang="ru-RU" dirty="0" err="1" smtClean="0"/>
              <a:t>айнала</a:t>
            </a:r>
            <a:r>
              <a:rPr lang="ru-RU" dirty="0" smtClean="0"/>
              <a:t> </a:t>
            </a:r>
            <a:r>
              <a:rPr lang="ru-RU" dirty="0" err="1" smtClean="0"/>
              <a:t>қозғадып жүрген теріс</a:t>
            </a:r>
            <a:r>
              <a:rPr lang="ru-RU" dirty="0" smtClean="0"/>
              <a:t> </a:t>
            </a:r>
            <a:r>
              <a:rPr lang="ru-RU" dirty="0" err="1" smtClean="0"/>
              <a:t>зарядты</a:t>
            </a:r>
            <a:r>
              <a:rPr lang="ru-RU" dirty="0" smtClean="0"/>
              <a:t> </a:t>
            </a:r>
            <a:r>
              <a:rPr lang="ru-RU" dirty="0" err="1" smtClean="0"/>
              <a:t>электрондардан</a:t>
            </a:r>
            <a:r>
              <a:rPr lang="ru-RU" dirty="0" smtClean="0"/>
              <a:t> </a:t>
            </a:r>
            <a:r>
              <a:rPr lang="ru-RU" dirty="0" err="1" smtClean="0"/>
              <a:t>тұрады</a:t>
            </a:r>
            <a:r>
              <a:rPr lang="ru-RU" dirty="0" smtClean="0"/>
              <a:t>. Атом </a:t>
            </a:r>
            <a:r>
              <a:rPr lang="ru-RU" dirty="0" err="1" smtClean="0"/>
              <a:t>өзінің сыртқы бір</a:t>
            </a:r>
            <a:r>
              <a:rPr lang="ru-RU" dirty="0" smtClean="0"/>
              <a:t> </a:t>
            </a:r>
            <a:r>
              <a:rPr lang="ru-RU" dirty="0" err="1" smtClean="0"/>
              <a:t>немесе</a:t>
            </a:r>
            <a:r>
              <a:rPr lang="ru-RU" dirty="0" smtClean="0"/>
              <a:t> </a:t>
            </a:r>
            <a:r>
              <a:rPr lang="ru-RU" dirty="0" err="1" smtClean="0"/>
              <a:t>бірнеше</a:t>
            </a:r>
            <a:r>
              <a:rPr lang="ru-RU" dirty="0" smtClean="0"/>
              <a:t> </a:t>
            </a:r>
            <a:r>
              <a:rPr lang="ru-RU" dirty="0" err="1" smtClean="0"/>
              <a:t>электрондарын</a:t>
            </a:r>
            <a:r>
              <a:rPr lang="ru-RU" dirty="0" smtClean="0"/>
              <a:t> </a:t>
            </a:r>
            <a:r>
              <a:rPr lang="ru-RU" dirty="0" err="1" smtClean="0"/>
              <a:t>жоғалтқанда оң</a:t>
            </a:r>
            <a:r>
              <a:rPr lang="ru-RU" dirty="0" smtClean="0"/>
              <a:t>, ал </a:t>
            </a:r>
            <a:r>
              <a:rPr lang="ru-RU" dirty="0" err="1" smtClean="0"/>
              <a:t>сырттан</a:t>
            </a:r>
            <a:r>
              <a:rPr lang="ru-RU" dirty="0" smtClean="0"/>
              <a:t> электрон </a:t>
            </a:r>
            <a:r>
              <a:rPr lang="ru-RU" dirty="0" err="1" smtClean="0"/>
              <a:t>қосып алғанда теріс</a:t>
            </a:r>
            <a:r>
              <a:rPr lang="ru-RU" dirty="0" smtClean="0"/>
              <a:t> </a:t>
            </a:r>
            <a:r>
              <a:rPr lang="ru-RU" dirty="0" err="1" smtClean="0"/>
              <a:t>ионға айналады</a:t>
            </a:r>
            <a:r>
              <a:rPr lang="ru-RU" dirty="0" smtClean="0"/>
              <a:t>. </a:t>
            </a:r>
            <a:r>
              <a:rPr lang="ru-RU" dirty="0" err="1" smtClean="0"/>
              <a:t>Атомның сызықтық өлшемдері </a:t>
            </a:r>
            <a:r>
              <a:rPr lang="ru-RU" dirty="0" smtClean="0"/>
              <a:t>~ 10-8 см, </a:t>
            </a:r>
            <a:r>
              <a:rPr lang="ru-RU" dirty="0" err="1" smtClean="0"/>
              <a:t>көлденең қимасының ауданы</a:t>
            </a:r>
            <a:r>
              <a:rPr lang="ru-RU" dirty="0" smtClean="0"/>
              <a:t> ~10-16 см2, </a:t>
            </a:r>
            <a:r>
              <a:rPr lang="ru-RU" dirty="0" err="1" smtClean="0"/>
              <a:t>көлемі </a:t>
            </a:r>
            <a:r>
              <a:rPr lang="ru-RU" dirty="0" smtClean="0"/>
              <a:t>~10-24 см3. </a:t>
            </a:r>
            <a:r>
              <a:rPr lang="ru-RU" dirty="0" err="1" smtClean="0"/>
              <a:t>Борлың </a:t>
            </a:r>
            <a:r>
              <a:rPr lang="ru-RU" dirty="0" smtClean="0"/>
              <a:t>атом </a:t>
            </a:r>
            <a:r>
              <a:rPr lang="ru-RU" dirty="0" err="1" smtClean="0"/>
              <a:t>теориясында</a:t>
            </a:r>
            <a:r>
              <a:rPr lang="ru-RU" dirty="0" smtClean="0"/>
              <a:t> </a:t>
            </a:r>
            <a:r>
              <a:rPr lang="ru-RU" dirty="0" err="1" smtClean="0"/>
              <a:t>ең қарапайым атом</a:t>
            </a:r>
            <a:r>
              <a:rPr lang="ru-RU" dirty="0" smtClean="0"/>
              <a:t> – </a:t>
            </a:r>
            <a:r>
              <a:rPr lang="ru-RU" dirty="0" err="1" smtClean="0"/>
              <a:t>сутегі</a:t>
            </a:r>
            <a:r>
              <a:rPr lang="ru-RU" dirty="0" smtClean="0"/>
              <a:t> атомы. </a:t>
            </a:r>
            <a:r>
              <a:rPr lang="ru-RU" dirty="0" err="1" smtClean="0"/>
              <a:t>Оның радиусының дәл белгілі</a:t>
            </a:r>
            <a:r>
              <a:rPr lang="ru-RU" dirty="0" smtClean="0"/>
              <a:t> </a:t>
            </a:r>
            <a:r>
              <a:rPr lang="ru-RU" dirty="0" err="1" smtClean="0"/>
              <a:t>бір</a:t>
            </a:r>
            <a:r>
              <a:rPr lang="ru-RU" dirty="0" smtClean="0"/>
              <a:t> </a:t>
            </a:r>
            <a:r>
              <a:rPr lang="ru-RU" dirty="0" err="1" smtClean="0"/>
              <a:t>мәні </a:t>
            </a:r>
            <a:r>
              <a:rPr lang="ru-RU" dirty="0" smtClean="0"/>
              <a:t>бар </a:t>
            </a:r>
            <a:r>
              <a:rPr lang="ru-RU" dirty="0" err="1" smtClean="0"/>
              <a:t>және ол</a:t>
            </a:r>
            <a:r>
              <a:rPr lang="ru-RU" dirty="0" smtClean="0"/>
              <a:t> </a:t>
            </a:r>
            <a:r>
              <a:rPr lang="ru-RU" dirty="0" err="1" smtClean="0"/>
              <a:t>мүмкін болатын</a:t>
            </a:r>
            <a:r>
              <a:rPr lang="ru-RU" dirty="0" smtClean="0"/>
              <a:t> </a:t>
            </a:r>
            <a:r>
              <a:rPr lang="ru-RU" dirty="0" err="1" smtClean="0"/>
              <a:t>ең кіші</a:t>
            </a:r>
            <a:r>
              <a:rPr lang="ru-RU" dirty="0" smtClean="0"/>
              <a:t> </a:t>
            </a:r>
            <a:r>
              <a:rPr lang="ru-RU" dirty="0" err="1" smtClean="0"/>
              <a:t>айналу</a:t>
            </a:r>
            <a:r>
              <a:rPr lang="ru-RU" dirty="0" smtClean="0"/>
              <a:t> </a:t>
            </a:r>
            <a:r>
              <a:rPr lang="ru-RU" dirty="0" err="1" smtClean="0"/>
              <a:t>орбитасының </a:t>
            </a:r>
            <a:r>
              <a:rPr lang="ru-RU" dirty="0" smtClean="0"/>
              <a:t>радиусы </a:t>
            </a:r>
            <a:r>
              <a:rPr lang="ru-RU" dirty="0" err="1" smtClean="0"/>
              <a:t>шамасына</a:t>
            </a:r>
            <a:r>
              <a:rPr lang="ru-RU" dirty="0" smtClean="0"/>
              <a:t> </a:t>
            </a:r>
            <a:r>
              <a:rPr lang="ru-RU" dirty="0" err="1" smtClean="0"/>
              <a:t>тең</a:t>
            </a:r>
            <a:r>
              <a:rPr lang="ru-RU" dirty="0" smtClean="0"/>
              <a:t>: </a:t>
            </a:r>
            <a:r>
              <a:rPr lang="en-US" dirty="0" smtClean="0"/>
              <a:t>a=0.53 * 10-8 </a:t>
            </a:r>
            <a:r>
              <a:rPr lang="ru-RU" dirty="0" smtClean="0"/>
              <a:t>см (</a:t>
            </a:r>
            <a:r>
              <a:rPr lang="ru-RU" dirty="0" err="1" smtClean="0"/>
              <a:t>дәлірек</a:t>
            </a:r>
            <a:r>
              <a:rPr lang="ru-RU" dirty="0" smtClean="0"/>
              <a:t>, 0.52917*10-8 см). </a:t>
            </a:r>
            <a:r>
              <a:rPr lang="ru-RU" dirty="0" err="1" smtClean="0"/>
              <a:t>Атомның массасы</a:t>
            </a:r>
            <a:r>
              <a:rPr lang="ru-RU" dirty="0" smtClean="0"/>
              <a:t>, </a:t>
            </a:r>
            <a:r>
              <a:rPr lang="ru-RU" dirty="0" err="1" smtClean="0"/>
              <a:t>негізінен</a:t>
            </a:r>
            <a:r>
              <a:rPr lang="ru-RU" dirty="0" smtClean="0"/>
              <a:t> </a:t>
            </a:r>
            <a:r>
              <a:rPr lang="ru-RU" dirty="0" err="1" smtClean="0"/>
              <a:t>оның ядросының массасына</a:t>
            </a:r>
            <a:r>
              <a:rPr lang="ru-RU" dirty="0" smtClean="0"/>
              <a:t> </a:t>
            </a:r>
            <a:r>
              <a:rPr lang="ru-RU" dirty="0" err="1" smtClean="0"/>
              <a:t>тең және ол</a:t>
            </a:r>
            <a:r>
              <a:rPr lang="ru-RU" dirty="0" smtClean="0"/>
              <a:t> </a:t>
            </a:r>
            <a:r>
              <a:rPr lang="ru-RU" dirty="0" err="1" smtClean="0"/>
              <a:t>массалық санға </a:t>
            </a:r>
            <a:r>
              <a:rPr lang="ru-RU" dirty="0" smtClean="0"/>
              <a:t>(А), </a:t>
            </a:r>
            <a:r>
              <a:rPr lang="ru-RU" dirty="0" err="1" smtClean="0"/>
              <a:t>яғни протондар</a:t>
            </a:r>
            <a:r>
              <a:rPr lang="ru-RU" dirty="0" smtClean="0"/>
              <a:t> мен </a:t>
            </a:r>
            <a:r>
              <a:rPr lang="ru-RU" dirty="0" err="1" smtClean="0"/>
              <a:t>нейтрондардың жалпы</a:t>
            </a:r>
            <a:r>
              <a:rPr lang="ru-RU" dirty="0" smtClean="0"/>
              <a:t> </a:t>
            </a:r>
            <a:r>
              <a:rPr lang="ru-RU" dirty="0" err="1" smtClean="0"/>
              <a:t>санына</a:t>
            </a:r>
            <a:r>
              <a:rPr lang="ru-RU" dirty="0" smtClean="0"/>
              <a:t> (</a:t>
            </a:r>
            <a:r>
              <a:rPr lang="ru-RU" dirty="0" err="1" smtClean="0"/>
              <a:t>нуклондардың жалпы</a:t>
            </a:r>
            <a:r>
              <a:rPr lang="ru-RU" dirty="0" smtClean="0"/>
              <a:t> </a:t>
            </a:r>
            <a:r>
              <a:rPr lang="ru-RU" dirty="0" err="1" smtClean="0"/>
              <a:t>санына</a:t>
            </a:r>
            <a:r>
              <a:rPr lang="ru-RU" dirty="0" smtClean="0"/>
              <a:t>) </a:t>
            </a:r>
            <a:r>
              <a:rPr lang="ru-RU" dirty="0" err="1" smtClean="0"/>
              <a:t>пропорционал</a:t>
            </a:r>
            <a:r>
              <a:rPr lang="ru-RU" dirty="0" smtClean="0"/>
              <a:t> </a:t>
            </a:r>
            <a:r>
              <a:rPr lang="ru-RU" dirty="0" err="1" smtClean="0"/>
              <a:t>болып</a:t>
            </a:r>
            <a:r>
              <a:rPr lang="ru-RU" dirty="0" smtClean="0"/>
              <a:t> </a:t>
            </a:r>
            <a:r>
              <a:rPr lang="ru-RU" dirty="0" err="1" smtClean="0"/>
              <a:t>ұлғаяды</a:t>
            </a:r>
            <a:r>
              <a:rPr lang="ru-RU" dirty="0" smtClean="0"/>
              <a:t>. </a:t>
            </a:r>
            <a:r>
              <a:rPr lang="ru-RU" dirty="0" err="1" smtClean="0"/>
              <a:t>Өйткені атомдағы электронның массасы</a:t>
            </a:r>
            <a:r>
              <a:rPr lang="ru-RU" dirty="0" smtClean="0"/>
              <a:t> (0.91*10-20 г) </a:t>
            </a:r>
            <a:r>
              <a:rPr lang="ru-RU" dirty="0" err="1" smtClean="0"/>
              <a:t>бір</a:t>
            </a:r>
            <a:r>
              <a:rPr lang="ru-RU" dirty="0" smtClean="0"/>
              <a:t> </a:t>
            </a:r>
            <a:r>
              <a:rPr lang="ru-RU" dirty="0" err="1" smtClean="0"/>
              <a:t>протонның немесе</a:t>
            </a:r>
            <a:r>
              <a:rPr lang="ru-RU" dirty="0" smtClean="0"/>
              <a:t> </a:t>
            </a:r>
            <a:r>
              <a:rPr lang="ru-RU" dirty="0" err="1" smtClean="0"/>
              <a:t>нейтронның массасынан</a:t>
            </a:r>
            <a:r>
              <a:rPr lang="ru-RU" dirty="0" smtClean="0"/>
              <a:t> (1.67*10-24 г) 1.840 </a:t>
            </a:r>
            <a:r>
              <a:rPr lang="ru-RU" dirty="0" err="1" smtClean="0"/>
              <a:t>есе</a:t>
            </a:r>
            <a:r>
              <a:rPr lang="ru-RU" dirty="0" smtClean="0"/>
              <a:t> аз. </a:t>
            </a:r>
            <a:r>
              <a:rPr lang="ru-RU" dirty="0" err="1" smtClean="0"/>
              <a:t>Сондықтан атомның ауырлық центрі</a:t>
            </a:r>
            <a:r>
              <a:rPr lang="ru-RU" dirty="0" smtClean="0"/>
              <a:t> </a:t>
            </a:r>
            <a:r>
              <a:rPr lang="ru-RU" dirty="0" err="1" smtClean="0"/>
              <a:t>ядроға дәлдей келеді</a:t>
            </a:r>
            <a:r>
              <a:rPr lang="ru-RU" dirty="0" smtClean="0"/>
              <a:t>. Атом </a:t>
            </a:r>
            <a:r>
              <a:rPr lang="ru-RU" dirty="0" err="1" smtClean="0"/>
              <a:t>массасы</a:t>
            </a:r>
            <a:r>
              <a:rPr lang="ru-RU" dirty="0" smtClean="0"/>
              <a:t> ядро </a:t>
            </a:r>
            <a:r>
              <a:rPr lang="ru-RU" dirty="0" err="1" smtClean="0"/>
              <a:t>массасымен</a:t>
            </a:r>
            <a:r>
              <a:rPr lang="ru-RU" dirty="0" smtClean="0"/>
              <a:t> </a:t>
            </a:r>
            <a:r>
              <a:rPr lang="ru-RU" dirty="0" err="1" smtClean="0"/>
              <a:t>ондағы электрондар</a:t>
            </a:r>
            <a:r>
              <a:rPr lang="ru-RU" dirty="0" smtClean="0"/>
              <a:t> </a:t>
            </a:r>
            <a:r>
              <a:rPr lang="ru-RU" dirty="0" err="1" smtClean="0"/>
              <a:t>массаларының дәл қосындысына тең емес</a:t>
            </a:r>
            <a:r>
              <a:rPr lang="ru-RU" dirty="0" smtClean="0"/>
              <a:t>. </a:t>
            </a:r>
            <a:r>
              <a:rPr lang="ru-RU" dirty="0" err="1" smtClean="0"/>
              <a:t>Олардың арасындағы айырым</a:t>
            </a:r>
            <a:r>
              <a:rPr lang="ru-RU" dirty="0" smtClean="0"/>
              <a:t> </a:t>
            </a:r>
            <a:r>
              <a:rPr lang="ru-RU" dirty="0" err="1" smtClean="0"/>
              <a:t>атомның байланыс</a:t>
            </a:r>
            <a:r>
              <a:rPr lang="ru-RU" dirty="0" smtClean="0"/>
              <a:t> </a:t>
            </a:r>
            <a:r>
              <a:rPr lang="ru-RU" dirty="0" err="1" smtClean="0"/>
              <a:t>энергиясын</a:t>
            </a:r>
            <a:r>
              <a:rPr lang="ru-RU" dirty="0" smtClean="0"/>
              <a:t> </a:t>
            </a:r>
            <a:r>
              <a:rPr lang="ru-RU" dirty="0" err="1" smtClean="0"/>
              <a:t>анықтайды.</a:t>
            </a:r>
            <a:r>
              <a:rPr lang="ru-RU" dirty="0" smtClean="0"/>
              <a:t> </a:t>
            </a:r>
            <a:r>
              <a:rPr lang="ru-RU" dirty="0" err="1" smtClean="0"/>
              <a:t>Атомның ішкі</a:t>
            </a:r>
            <a:r>
              <a:rPr lang="ru-RU" dirty="0" smtClean="0"/>
              <a:t> </a:t>
            </a:r>
            <a:r>
              <a:rPr lang="ru-RU" dirty="0" err="1" smtClean="0"/>
              <a:t>энергиясының </a:t>
            </a:r>
            <a:r>
              <a:rPr lang="ru-RU" dirty="0" smtClean="0"/>
              <a:t>тек </a:t>
            </a:r>
            <a:r>
              <a:rPr lang="ru-RU" dirty="0" err="1" smtClean="0"/>
              <a:t>дискретті</a:t>
            </a:r>
            <a:r>
              <a:rPr lang="ru-RU" dirty="0" smtClean="0"/>
              <a:t> (</a:t>
            </a:r>
            <a:r>
              <a:rPr lang="ru-RU" dirty="0" err="1" smtClean="0"/>
              <a:t>үздікті</a:t>
            </a:r>
            <a:r>
              <a:rPr lang="ru-RU" dirty="0" smtClean="0"/>
              <a:t>) </a:t>
            </a:r>
            <a:r>
              <a:rPr lang="ru-RU" dirty="0" err="1" smtClean="0"/>
              <a:t>мәндері болады</a:t>
            </a:r>
            <a:r>
              <a:rPr lang="ru-RU" dirty="0" smtClean="0"/>
              <a:t>. </a:t>
            </a:r>
            <a:r>
              <a:rPr lang="ru-RU" dirty="0" err="1" smtClean="0"/>
              <a:t>Оның ең төменгі деңгейі атомның негізгі</a:t>
            </a:r>
            <a:r>
              <a:rPr lang="ru-RU" dirty="0" smtClean="0"/>
              <a:t> </a:t>
            </a:r>
            <a:r>
              <a:rPr lang="ru-RU" dirty="0" err="1" smtClean="0"/>
              <a:t>күйі</a:t>
            </a:r>
            <a:r>
              <a:rPr lang="ru-RU" dirty="0" smtClean="0"/>
              <a:t> </a:t>
            </a:r>
            <a:r>
              <a:rPr lang="en-US" dirty="0" smtClean="0"/>
              <a:t>E1 (</a:t>
            </a:r>
            <a:r>
              <a:rPr lang="ru-RU" dirty="0" err="1" smtClean="0"/>
              <a:t>ол</a:t>
            </a:r>
            <a:r>
              <a:rPr lang="ru-RU" dirty="0" smtClean="0"/>
              <a:t> </a:t>
            </a:r>
            <a:r>
              <a:rPr lang="ru-RU" dirty="0" err="1" smtClean="0"/>
              <a:t>ең тұрақты, шексіз</a:t>
            </a:r>
            <a:r>
              <a:rPr lang="ru-RU" dirty="0" smtClean="0"/>
              <a:t> </a:t>
            </a:r>
            <a:r>
              <a:rPr lang="ru-RU" dirty="0" err="1" smtClean="0"/>
              <a:t>ұзақ өмір сүретін күйі</a:t>
            </a:r>
            <a:r>
              <a:rPr lang="ru-RU" dirty="0" smtClean="0"/>
              <a:t>), ал </a:t>
            </a:r>
            <a:r>
              <a:rPr lang="ru-RU" dirty="0" err="1" smtClean="0"/>
              <a:t>жоғарғы </a:t>
            </a:r>
            <a:r>
              <a:rPr lang="ru-RU" dirty="0" smtClean="0"/>
              <a:t>энергия </a:t>
            </a:r>
            <a:r>
              <a:rPr lang="ru-RU" dirty="0" err="1" smtClean="0"/>
              <a:t>деңгейлері қозған күйлер Еі</a:t>
            </a:r>
            <a:r>
              <a:rPr lang="ru-RU" dirty="0" smtClean="0"/>
              <a:t> (і=2, 3, …) </a:t>
            </a:r>
            <a:r>
              <a:rPr lang="ru-RU" dirty="0" err="1" smtClean="0"/>
              <a:t>деп</a:t>
            </a:r>
            <a:r>
              <a:rPr lang="ru-RU" dirty="0" smtClean="0"/>
              <a:t> </a:t>
            </a:r>
            <a:r>
              <a:rPr lang="ru-RU" dirty="0" err="1" smtClean="0"/>
              <a:t>аталады</a:t>
            </a:r>
            <a:r>
              <a:rPr lang="ru-RU" dirty="0" smtClean="0"/>
              <a:t>, (</a:t>
            </a:r>
            <a:r>
              <a:rPr lang="ru-RU" dirty="0" err="1" smtClean="0"/>
              <a:t>ол</a:t>
            </a:r>
            <a:r>
              <a:rPr lang="ru-RU" dirty="0" smtClean="0"/>
              <a:t> аз </a:t>
            </a:r>
            <a:r>
              <a:rPr lang="ru-RU" dirty="0" err="1" smtClean="0"/>
              <a:t>өмір сүреді</a:t>
            </a:r>
            <a:r>
              <a:rPr lang="ru-RU" dirty="0" smtClean="0"/>
              <a:t>). </a:t>
            </a:r>
            <a:r>
              <a:rPr lang="ru-RU" dirty="0" err="1" smtClean="0"/>
              <a:t>Қозған күйден </a:t>
            </a:r>
            <a:r>
              <a:rPr lang="ru-RU" dirty="0" smtClean="0"/>
              <a:t>~10-8 сек. </a:t>
            </a:r>
            <a:r>
              <a:rPr lang="ru-RU" dirty="0" err="1" smtClean="0"/>
              <a:t>ішінде</a:t>
            </a:r>
            <a:r>
              <a:rPr lang="ru-RU" dirty="0" smtClean="0"/>
              <a:t> атом </a:t>
            </a:r>
            <a:r>
              <a:rPr lang="ru-RU" dirty="0" err="1" smtClean="0"/>
              <a:t>негізгі</a:t>
            </a:r>
            <a:r>
              <a:rPr lang="ru-RU" dirty="0" smtClean="0"/>
              <a:t> </a:t>
            </a:r>
            <a:r>
              <a:rPr lang="ru-RU" dirty="0" err="1" smtClean="0"/>
              <a:t>күйге ауысып</a:t>
            </a:r>
            <a:r>
              <a:rPr lang="ru-RU" dirty="0" smtClean="0"/>
              <a:t> </a:t>
            </a:r>
            <a:r>
              <a:rPr lang="ru-RU" dirty="0" err="1" smtClean="0"/>
              <a:t>отырады</a:t>
            </a:r>
            <a:r>
              <a:rPr lang="ru-RU" dirty="0" smtClean="0"/>
              <a:t>. </a:t>
            </a:r>
            <a:r>
              <a:rPr lang="ru-RU" dirty="0" err="1" smtClean="0"/>
              <a:t>Осындай</a:t>
            </a:r>
            <a:r>
              <a:rPr lang="ru-RU" dirty="0" smtClean="0"/>
              <a:t> </a:t>
            </a:r>
            <a:r>
              <a:rPr lang="ru-RU" dirty="0" err="1" smtClean="0"/>
              <a:t>ауысу</a:t>
            </a:r>
            <a:r>
              <a:rPr lang="ru-RU" dirty="0" smtClean="0"/>
              <a:t> </a:t>
            </a:r>
            <a:r>
              <a:rPr lang="ru-RU" dirty="0" err="1" smtClean="0"/>
              <a:t>кезінде</a:t>
            </a:r>
            <a:r>
              <a:rPr lang="ru-RU" dirty="0" smtClean="0"/>
              <a:t> </a:t>
            </a:r>
            <a:r>
              <a:rPr lang="ru-RU" dirty="0" err="1" smtClean="0"/>
              <a:t>атомға </a:t>
            </a:r>
            <a:r>
              <a:rPr lang="ru-RU" dirty="0" smtClean="0"/>
              <a:t>осы </a:t>
            </a:r>
            <a:r>
              <a:rPr lang="ru-RU" dirty="0" err="1" smtClean="0"/>
              <a:t>екі</a:t>
            </a:r>
            <a:r>
              <a:rPr lang="ru-RU" dirty="0" smtClean="0"/>
              <a:t> </a:t>
            </a:r>
            <a:r>
              <a:rPr lang="ru-RU" dirty="0" err="1" smtClean="0"/>
              <a:t>деңгейінің айырымына</a:t>
            </a:r>
            <a:r>
              <a:rPr lang="ru-RU" dirty="0" smtClean="0"/>
              <a:t> </a:t>
            </a:r>
            <a:r>
              <a:rPr lang="ru-RU" dirty="0" err="1" smtClean="0"/>
              <a:t>тең </a:t>
            </a:r>
            <a:r>
              <a:rPr lang="ru-RU" dirty="0" smtClean="0"/>
              <a:t>(</a:t>
            </a:r>
            <a:r>
              <a:rPr lang="en-US" dirty="0" smtClean="0"/>
              <a:t>h</a:t>
            </a:r>
            <a:r>
              <a:rPr lang="el-GR" dirty="0" smtClean="0"/>
              <a:t>ν=</a:t>
            </a:r>
            <a:r>
              <a:rPr lang="en-US" dirty="0" smtClean="0"/>
              <a:t>E</a:t>
            </a:r>
            <a:r>
              <a:rPr lang="el-GR" dirty="0" smtClean="0"/>
              <a:t>ν-</a:t>
            </a:r>
            <a:r>
              <a:rPr lang="en-US" dirty="0" smtClean="0"/>
              <a:t>E1, </a:t>
            </a:r>
            <a:r>
              <a:rPr lang="ru-RU" dirty="0" err="1" smtClean="0"/>
              <a:t>мұндағы</a:t>
            </a:r>
            <a:r>
              <a:rPr lang="ru-RU" dirty="0" smtClean="0"/>
              <a:t> </a:t>
            </a:r>
            <a:r>
              <a:rPr lang="en-US" dirty="0" smtClean="0"/>
              <a:t>h – </a:t>
            </a:r>
            <a:r>
              <a:rPr lang="ru-RU" dirty="0" smtClean="0"/>
              <a:t>Планк </a:t>
            </a:r>
            <a:r>
              <a:rPr lang="ru-RU" dirty="0" err="1" smtClean="0"/>
              <a:t>тұрақтысы</a:t>
            </a:r>
            <a:r>
              <a:rPr lang="ru-RU" dirty="0" smtClean="0"/>
              <a:t>, </a:t>
            </a:r>
            <a:r>
              <a:rPr lang="el-GR" dirty="0" smtClean="0"/>
              <a:t>ν – </a:t>
            </a:r>
            <a:r>
              <a:rPr lang="ru-RU" dirty="0" err="1" smtClean="0"/>
              <a:t>ұшып шыққан сәуле квантының жиілігі</a:t>
            </a:r>
            <a:r>
              <a:rPr lang="ru-RU" dirty="0" smtClean="0"/>
              <a:t>) </a:t>
            </a:r>
            <a:r>
              <a:rPr lang="ru-RU" dirty="0" err="1" smtClean="0"/>
              <a:t>сырттан</a:t>
            </a:r>
            <a:r>
              <a:rPr lang="ru-RU" dirty="0" smtClean="0"/>
              <a:t> энергия </a:t>
            </a:r>
            <a:r>
              <a:rPr lang="ru-RU" dirty="0" err="1" smtClean="0"/>
              <a:t>берілуі</a:t>
            </a:r>
            <a:r>
              <a:rPr lang="ru-RU" dirty="0" smtClean="0"/>
              <a:t> не </a:t>
            </a:r>
            <a:r>
              <a:rPr lang="ru-RU" dirty="0" err="1" smtClean="0"/>
              <a:t>шығарылуы шарт</a:t>
            </a:r>
            <a:r>
              <a:rPr lang="ru-RU" dirty="0" smtClean="0"/>
              <a:t>. Атом </a:t>
            </a:r>
            <a:r>
              <a:rPr lang="ru-RU" dirty="0" err="1" smtClean="0"/>
              <a:t>энергиясының дискретті</a:t>
            </a:r>
            <a:r>
              <a:rPr lang="ru-RU" dirty="0" smtClean="0"/>
              <a:t> </a:t>
            </a:r>
            <a:r>
              <a:rPr lang="ru-RU" dirty="0" err="1" smtClean="0"/>
              <a:t>квантталуы</a:t>
            </a:r>
            <a:r>
              <a:rPr lang="ru-RU" dirty="0" smtClean="0"/>
              <a:t> </a:t>
            </a:r>
            <a:r>
              <a:rPr lang="ru-RU" dirty="0" err="1" smtClean="0"/>
              <a:t>оның құрамындағы бөлшектердің толқындық қасиетінің болуынан</a:t>
            </a:r>
            <a:r>
              <a:rPr lang="ru-RU" dirty="0" smtClean="0"/>
              <a:t>. </a:t>
            </a:r>
            <a:r>
              <a:rPr lang="ru-RU" dirty="0" err="1" smtClean="0"/>
              <a:t>Атомның осындай</a:t>
            </a:r>
            <a:r>
              <a:rPr lang="ru-RU" dirty="0" smtClean="0"/>
              <a:t> </a:t>
            </a:r>
            <a:r>
              <a:rPr lang="ru-RU" dirty="0" err="1" smtClean="0"/>
              <a:t>қасиеттерін кванттық </a:t>
            </a:r>
            <a:r>
              <a:rPr lang="ru-RU" dirty="0" smtClean="0"/>
              <a:t>теория </a:t>
            </a:r>
            <a:r>
              <a:rPr lang="ru-RU" dirty="0" err="1" smtClean="0"/>
              <a:t>ғана толық түсіндіре алады</a:t>
            </a:r>
            <a:r>
              <a:rPr lang="ru-RU" dirty="0" smtClean="0"/>
              <a:t>. </a:t>
            </a:r>
            <a:r>
              <a:rPr lang="ru-RU" dirty="0" err="1" smtClean="0"/>
              <a:t>Бұл </a:t>
            </a:r>
            <a:r>
              <a:rPr lang="ru-RU" dirty="0" smtClean="0"/>
              <a:t>теория </a:t>
            </a:r>
            <a:r>
              <a:rPr lang="ru-RU" dirty="0" err="1" smtClean="0"/>
              <a:t>бойынша</a:t>
            </a:r>
            <a:r>
              <a:rPr lang="ru-RU" dirty="0" smtClean="0"/>
              <a:t> </a:t>
            </a:r>
            <a:r>
              <a:rPr lang="ru-RU" dirty="0" err="1" smtClean="0"/>
              <a:t>атомдағы электронның күйі </a:t>
            </a:r>
            <a:r>
              <a:rPr lang="ru-RU" dirty="0" smtClean="0"/>
              <a:t>4 </a:t>
            </a:r>
            <a:r>
              <a:rPr lang="ru-RU" dirty="0" err="1" smtClean="0"/>
              <a:t>кванттық санмен</a:t>
            </a:r>
            <a:r>
              <a:rPr lang="ru-RU" dirty="0" smtClean="0"/>
              <a:t> </a:t>
            </a:r>
            <a:r>
              <a:rPr lang="ru-RU" dirty="0" err="1" smtClean="0"/>
              <a:t>анықталады</a:t>
            </a:r>
            <a:r>
              <a:rPr lang="ru-RU" dirty="0" smtClean="0"/>
              <a:t>. </a:t>
            </a:r>
            <a:r>
              <a:rPr lang="ru-RU" dirty="0" err="1" smtClean="0"/>
              <a:t>Олар</a:t>
            </a:r>
            <a:r>
              <a:rPr lang="ru-RU" dirty="0" smtClean="0"/>
              <a:t>: электрон </a:t>
            </a:r>
            <a:r>
              <a:rPr lang="ru-RU" dirty="0" err="1" smtClean="0"/>
              <a:t>энергиясын</a:t>
            </a:r>
            <a:r>
              <a:rPr lang="ru-RU" dirty="0" smtClean="0"/>
              <a:t> </a:t>
            </a:r>
            <a:r>
              <a:rPr lang="ru-RU" dirty="0" err="1" smtClean="0"/>
              <a:t>анықтайтын </a:t>
            </a:r>
            <a:r>
              <a:rPr lang="ru-RU" dirty="0" smtClean="0"/>
              <a:t>бас </a:t>
            </a:r>
            <a:r>
              <a:rPr lang="ru-RU" dirty="0" err="1" smtClean="0"/>
              <a:t>кванттық </a:t>
            </a:r>
            <a:r>
              <a:rPr lang="ru-RU" dirty="0" smtClean="0"/>
              <a:t>сан (</a:t>
            </a:r>
            <a:r>
              <a:rPr lang="en-US" dirty="0" smtClean="0"/>
              <a:t>n), </a:t>
            </a:r>
            <a:r>
              <a:rPr lang="ru-RU" dirty="0" err="1" smtClean="0"/>
              <a:t>атомның осындай</a:t>
            </a:r>
            <a:r>
              <a:rPr lang="ru-RU" dirty="0" smtClean="0"/>
              <a:t> импульс </a:t>
            </a:r>
            <a:r>
              <a:rPr lang="ru-RU" dirty="0" err="1" smtClean="0"/>
              <a:t>моментін</a:t>
            </a:r>
            <a:r>
              <a:rPr lang="ru-RU" dirty="0" smtClean="0"/>
              <a:t> </a:t>
            </a:r>
            <a:r>
              <a:rPr lang="ru-RU" dirty="0" err="1" smtClean="0"/>
              <a:t>анықтайтын орбиталық кванттық </a:t>
            </a:r>
            <a:r>
              <a:rPr lang="ru-RU" dirty="0" smtClean="0"/>
              <a:t>сан (</a:t>
            </a:r>
            <a:r>
              <a:rPr lang="en-US" dirty="0" smtClean="0"/>
              <a:t>l), </a:t>
            </a:r>
            <a:r>
              <a:rPr lang="ru-RU" dirty="0" smtClean="0"/>
              <a:t>ал (</a:t>
            </a:r>
            <a:r>
              <a:rPr lang="en-US" dirty="0" smtClean="0"/>
              <a:t>l)-</a:t>
            </a:r>
            <a:r>
              <a:rPr lang="ru-RU" dirty="0" err="1" smtClean="0"/>
              <a:t>дың берілген</a:t>
            </a:r>
            <a:r>
              <a:rPr lang="ru-RU" dirty="0" smtClean="0"/>
              <a:t> </a:t>
            </a:r>
            <a:r>
              <a:rPr lang="ru-RU" dirty="0" err="1" smtClean="0"/>
              <a:t>оське</a:t>
            </a:r>
            <a:r>
              <a:rPr lang="ru-RU" dirty="0" smtClean="0"/>
              <a:t> </a:t>
            </a:r>
            <a:r>
              <a:rPr lang="ru-RU" dirty="0" err="1" smtClean="0"/>
              <a:t>түсірілген проекциясын</a:t>
            </a:r>
            <a:r>
              <a:rPr lang="ru-RU" dirty="0" smtClean="0"/>
              <a:t> </a:t>
            </a:r>
            <a:r>
              <a:rPr lang="ru-RU" dirty="0" err="1" smtClean="0"/>
              <a:t>анықтайтын магниттік</a:t>
            </a:r>
            <a:r>
              <a:rPr lang="ru-RU" dirty="0" smtClean="0"/>
              <a:t> </a:t>
            </a:r>
            <a:r>
              <a:rPr lang="ru-RU" dirty="0" err="1" smtClean="0"/>
              <a:t>кванттық </a:t>
            </a:r>
            <a:r>
              <a:rPr lang="ru-RU" dirty="0" smtClean="0"/>
              <a:t>сан (</a:t>
            </a:r>
            <a:r>
              <a:rPr lang="en-US" dirty="0" smtClean="0"/>
              <a:t>m) </a:t>
            </a:r>
            <a:r>
              <a:rPr lang="ru-RU" dirty="0" err="1" smtClean="0"/>
              <a:t>және электронның ішкі</a:t>
            </a:r>
            <a:r>
              <a:rPr lang="ru-RU" dirty="0" smtClean="0"/>
              <a:t> </a:t>
            </a:r>
            <a:r>
              <a:rPr lang="ru-RU" dirty="0" err="1" smtClean="0"/>
              <a:t>спинін</a:t>
            </a:r>
            <a:r>
              <a:rPr lang="ru-RU" dirty="0" smtClean="0"/>
              <a:t> </a:t>
            </a:r>
            <a:r>
              <a:rPr lang="ru-RU" dirty="0" err="1" smtClean="0"/>
              <a:t>анықтайтын кванттық </a:t>
            </a:r>
            <a:r>
              <a:rPr lang="ru-RU" dirty="0" smtClean="0"/>
              <a:t>сан (</a:t>
            </a:r>
            <a:r>
              <a:rPr lang="en-US" dirty="0" smtClean="0"/>
              <a:t>ms)</a:t>
            </a:r>
            <a:endParaRPr lang="ru-RU" dirty="0"/>
          </a:p>
        </p:txBody>
      </p:sp>
      <p:sp>
        <p:nvSpPr>
          <p:cNvPr id="3" name="Заголовок 2"/>
          <p:cNvSpPr>
            <a:spLocks noGrp="1"/>
          </p:cNvSpPr>
          <p:nvPr>
            <p:ph type="title"/>
          </p:nvPr>
        </p:nvSpPr>
        <p:spPr/>
        <p:txBody>
          <a:bodyPr/>
          <a:lstStyle/>
          <a:p>
            <a:pPr algn="ctr" fontAlgn="auto">
              <a:spcAft>
                <a:spcPts val="0"/>
              </a:spcAft>
              <a:defRPr/>
            </a:pPr>
            <a:r>
              <a:rPr lang="kk-KZ" sz="3600" dirty="0" smtClean="0">
                <a:latin typeface="Arial" pitchFamily="34" charset="0"/>
                <a:cs typeface="Arial" pitchFamily="34" charset="0"/>
              </a:rPr>
              <a:t>Атом құрылысы</a:t>
            </a:r>
            <a:endParaRPr lang="ru-RU" sz="36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Содержимое 1"/>
          <p:cNvSpPr>
            <a:spLocks noGrp="1"/>
          </p:cNvSpPr>
          <p:nvPr>
            <p:ph idx="1"/>
          </p:nvPr>
        </p:nvSpPr>
        <p:spPr>
          <a:xfrm>
            <a:off x="4929188" y="1714500"/>
            <a:ext cx="3757612" cy="3805238"/>
          </a:xfrm>
        </p:spPr>
        <p:txBody>
          <a:bodyPr/>
          <a:lstStyle/>
          <a:p>
            <a:r>
              <a:rPr lang="kk-KZ" sz="2000" smtClean="0"/>
              <a:t>Демокрит</a:t>
            </a:r>
          </a:p>
          <a:p>
            <a:r>
              <a:rPr lang="kk-KZ" sz="2000" smtClean="0"/>
              <a:t>Мария Складовская- Кюри</a:t>
            </a:r>
          </a:p>
          <a:p>
            <a:r>
              <a:rPr lang="kk-KZ" sz="2000" smtClean="0"/>
              <a:t>Пьер Кюри</a:t>
            </a:r>
          </a:p>
          <a:p>
            <a:r>
              <a:rPr lang="kk-KZ" sz="2000" smtClean="0"/>
              <a:t>Ирен Жолио Кюри</a:t>
            </a:r>
          </a:p>
          <a:p>
            <a:r>
              <a:rPr lang="kk-KZ" sz="2000" smtClean="0"/>
              <a:t>Фредерик Жолио –Кюри</a:t>
            </a:r>
          </a:p>
          <a:p>
            <a:r>
              <a:rPr lang="kk-KZ" sz="2000" smtClean="0"/>
              <a:t>Эрнест Резерфорд</a:t>
            </a:r>
          </a:p>
          <a:p>
            <a:r>
              <a:rPr lang="kk-KZ" sz="2000" smtClean="0"/>
              <a:t>Нильс Бор</a:t>
            </a:r>
          </a:p>
          <a:p>
            <a:r>
              <a:rPr lang="kk-KZ" sz="2000" smtClean="0"/>
              <a:t>Ломоносов М. В</a:t>
            </a:r>
            <a:endParaRPr lang="ru-RU" sz="2000" smtClean="0"/>
          </a:p>
        </p:txBody>
      </p:sp>
      <p:sp>
        <p:nvSpPr>
          <p:cNvPr id="3" name="Заголовок 2"/>
          <p:cNvSpPr>
            <a:spLocks noGrp="1"/>
          </p:cNvSpPr>
          <p:nvPr>
            <p:ph type="title"/>
          </p:nvPr>
        </p:nvSpPr>
        <p:spPr/>
        <p:txBody>
          <a:bodyPr/>
          <a:lstStyle/>
          <a:p>
            <a:pPr algn="ctr" fontAlgn="auto">
              <a:spcAft>
                <a:spcPts val="0"/>
              </a:spcAft>
              <a:defRPr/>
            </a:pPr>
            <a:r>
              <a:rPr lang="kk-KZ" sz="2400" dirty="0" smtClean="0">
                <a:latin typeface="Arial" pitchFamily="34" charset="0"/>
                <a:cs typeface="Arial" pitchFamily="34" charset="0"/>
              </a:rPr>
              <a:t>Заттың құрылысы туралы теорияның негізін қалаушылар:</a:t>
            </a:r>
            <a:endParaRPr lang="ru-RU" sz="2400" dirty="0">
              <a:latin typeface="Arial" pitchFamily="34" charset="0"/>
              <a:cs typeface="Arial" pitchFamily="34" charset="0"/>
            </a:endParaRPr>
          </a:p>
        </p:txBody>
      </p:sp>
      <p:pic>
        <p:nvPicPr>
          <p:cNvPr id="1026" name="Picture 2" descr="C:\Users\Admin\Documents\2 курс.4-семестр\физ.хим\презентация\images.jpeg"/>
          <p:cNvPicPr>
            <a:picLocks noChangeAspect="1" noChangeArrowheads="1"/>
          </p:cNvPicPr>
          <p:nvPr/>
        </p:nvPicPr>
        <p:blipFill>
          <a:blip r:embed="rId2"/>
          <a:srcRect/>
          <a:stretch>
            <a:fillRect/>
          </a:stretch>
        </p:blipFill>
        <p:spPr bwMode="auto">
          <a:xfrm>
            <a:off x="1000100" y="1857364"/>
            <a:ext cx="2990856" cy="3004208"/>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Содержимое 1"/>
          <p:cNvSpPr>
            <a:spLocks noGrp="1"/>
          </p:cNvSpPr>
          <p:nvPr>
            <p:ph idx="1"/>
          </p:nvPr>
        </p:nvSpPr>
        <p:spPr>
          <a:xfrm>
            <a:off x="457200" y="285750"/>
            <a:ext cx="8229600" cy="6215063"/>
          </a:xfrm>
        </p:spPr>
        <p:txBody>
          <a:bodyPr/>
          <a:lstStyle/>
          <a:p>
            <a:pPr algn="ctr"/>
            <a:r>
              <a:rPr lang="ru-RU" sz="1400" smtClean="0">
                <a:latin typeface="Arial" charset="0"/>
                <a:cs typeface="Arial" charset="0"/>
              </a:rPr>
              <a:t>Осы 4 кванттық сан мен Паули принципі атомдағы электрондардың барлық күйлерін сипаттайды. Сонымен бірге кванттық теорияда микробөлшектердің сол 4 кванттық сан анықтайтын күйлерін толқындық функциямен (</a:t>
            </a:r>
            <a:r>
              <a:rPr lang="el-GR" sz="1400" smtClean="0">
                <a:latin typeface="Arial" charset="0"/>
                <a:cs typeface="Arial" charset="0"/>
              </a:rPr>
              <a:t>φ) </a:t>
            </a:r>
            <a:r>
              <a:rPr lang="ru-RU" sz="1400" smtClean="0">
                <a:latin typeface="Arial" charset="0"/>
                <a:cs typeface="Arial" charset="0"/>
              </a:rPr>
              <a:t>өрнектейді. Ол функцияның квадраты (|</a:t>
            </a:r>
            <a:r>
              <a:rPr lang="el-GR" sz="1400" smtClean="0">
                <a:latin typeface="Arial" charset="0"/>
                <a:cs typeface="Arial" charset="0"/>
              </a:rPr>
              <a:t>φ|2) </a:t>
            </a:r>
            <a:r>
              <a:rPr lang="ru-RU" sz="1400" smtClean="0">
                <a:latin typeface="Arial" charset="0"/>
                <a:cs typeface="Arial" charset="0"/>
              </a:rPr>
              <a:t>бөлшектердің кеңістік нүктелерінде болу ықтималдығын білдіреді. Кеңістіктегі электрон бұлтының тығыздығы осы ықтималдыққа пропорционал. Кванттық сандардың мәндеріне сәйкес атомдардағы қабықшалар мен қабаттар рет-ретімен толтырылып отырады. Осылайша элементтердің Менделеев кестесіндегі орны анықталады. Алдымен ең кіші </a:t>
            </a:r>
            <a:r>
              <a:rPr lang="en-US" sz="1400" smtClean="0">
                <a:latin typeface="Arial" charset="0"/>
                <a:cs typeface="Arial" charset="0"/>
              </a:rPr>
              <a:t>n=1 </a:t>
            </a:r>
            <a:r>
              <a:rPr lang="ru-RU" sz="1400" smtClean="0">
                <a:latin typeface="Arial" charset="0"/>
                <a:cs typeface="Arial" charset="0"/>
              </a:rPr>
              <a:t>қабат толтырып, онда болғаны 2 электрон ғана орналасады. Онан кейін </a:t>
            </a:r>
            <a:r>
              <a:rPr lang="en-US" sz="1400" smtClean="0">
                <a:latin typeface="Arial" charset="0"/>
                <a:cs typeface="Arial" charset="0"/>
              </a:rPr>
              <a:t>n=2 </a:t>
            </a:r>
            <a:r>
              <a:rPr lang="ru-RU" sz="1400" smtClean="0">
                <a:latin typeface="Arial" charset="0"/>
                <a:cs typeface="Arial" charset="0"/>
              </a:rPr>
              <a:t>қабат толтырылғанда ядроның заряды өсуіне сәйкес қабаттар ядроға жақындай түседі. 1-қабат 1</a:t>
            </a:r>
            <a:r>
              <a:rPr lang="en-US" sz="1400" smtClean="0">
                <a:latin typeface="Arial" charset="0"/>
                <a:cs typeface="Arial" charset="0"/>
              </a:rPr>
              <a:t>s </a:t>
            </a:r>
            <a:r>
              <a:rPr lang="ru-RU" sz="1400" smtClean="0">
                <a:latin typeface="Arial" charset="0"/>
                <a:cs typeface="Arial" charset="0"/>
              </a:rPr>
              <a:t>қабықшадан, 2-қабат 2</a:t>
            </a:r>
            <a:r>
              <a:rPr lang="en-US" sz="1400" smtClean="0">
                <a:latin typeface="Arial" charset="0"/>
                <a:cs typeface="Arial" charset="0"/>
              </a:rPr>
              <a:t>s, 2p </a:t>
            </a:r>
            <a:r>
              <a:rPr lang="ru-RU" sz="1400" smtClean="0">
                <a:latin typeface="Arial" charset="0"/>
                <a:cs typeface="Arial" charset="0"/>
              </a:rPr>
              <a:t>қабықшалардан, 3-қабат 3</a:t>
            </a:r>
            <a:r>
              <a:rPr lang="en-US" sz="1400" smtClean="0">
                <a:latin typeface="Arial" charset="0"/>
                <a:cs typeface="Arial" charset="0"/>
              </a:rPr>
              <a:t>s, 3p, 3d </a:t>
            </a:r>
            <a:r>
              <a:rPr lang="ru-RU" sz="1400" smtClean="0">
                <a:latin typeface="Arial" charset="0"/>
                <a:cs typeface="Arial" charset="0"/>
              </a:rPr>
              <a:t>қабықшалардан, т.с.с. тұрады. Әр қабат элементтің периодын анықтайды. Осы период элементтердің химиялық, оптикалық, электрлік, және магниттік қасиеттерінің қайталану периоды болып табылады. Осы периодтылық атомның ең сыртқы электрон қабықшаларының қасиетімен анықталады. Мұндай периодтылық иондар қасиетінде де сақталады.</a:t>
            </a:r>
          </a:p>
          <a:p>
            <a:pPr algn="ctr"/>
            <a:r>
              <a:rPr lang="ru-RU" sz="1400" smtClean="0">
                <a:latin typeface="Arial" charset="0"/>
                <a:cs typeface="Arial" charset="0"/>
              </a:rPr>
              <a:t>Атомның орбиталарында 2 не одан да көп электрондар қозғалып жүрсе, онда мұндай күрделі атомдардағы электрондардың өзара әсерлесуін де еске алу керек. Ол әсерлесулер тек электр статикалық ғана емес, орбиталық магниттік моменттер мен бөлшектердің өзінің ішкі магниттік моменттері де өзара әсерлесуі мүмкін. Мысалы, гелий атомындағы 2 электронның негізгі күйдегі әсерлесу энергиясы 78.98 эВ. Көп электронды атомдар құрылысын зерттегенде бұларды есепке алып отырады. Сонымен бірге әр электронның орбита бойымен қозғалысында туатын электр магниттік өрісі мен электронның ішкі магниттік моменттерінің әсерлесуі де қосымша байланыс энергиясын тудырады. Осының нәтижесінде атом спектрлерінде нәзік түзілісті, ал электрон мен ядроның магниттік моменттерінің өзара әсерлесуінен аса нәзік түзілісті көреміз. Қазіргі замандағы кванттық электр динамикасында атом электрондарының вакуум құрамындағы виртуалды бөлшектермен әсерлесуін де есептеп атом құрылысының мұнан да күрделі екеніне көз жеткізуге болады</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fontScale="85000" lnSpcReduction="20000"/>
          </a:bodyPr>
          <a:lstStyle/>
          <a:p>
            <a:pPr marL="365760" indent="-256032" algn="just" fontAlgn="auto">
              <a:spcAft>
                <a:spcPts val="0"/>
              </a:spcAft>
              <a:buFont typeface="Wingdings 3"/>
              <a:buChar char=""/>
              <a:defRPr/>
            </a:pPr>
            <a:r>
              <a:rPr lang="ru-RU" dirty="0" err="1" smtClean="0">
                <a:latin typeface="Arial" pitchFamily="34" charset="0"/>
                <a:cs typeface="Arial" pitchFamily="34" charset="0"/>
              </a:rPr>
              <a:t>Периодтық жүйе периодтық заңның құрылымдық кескіні</a:t>
            </a:r>
            <a:r>
              <a:rPr lang="ru-RU" dirty="0" smtClean="0">
                <a:latin typeface="Arial" pitchFamily="34" charset="0"/>
                <a:cs typeface="Arial" pitchFamily="34" charset="0"/>
              </a:rPr>
              <a:t>. </a:t>
            </a:r>
            <a:r>
              <a:rPr lang="ru-RU" dirty="0" err="1" smtClean="0">
                <a:latin typeface="Arial" pitchFamily="34" charset="0"/>
                <a:cs typeface="Arial" pitchFamily="34" charset="0"/>
              </a:rPr>
              <a:t>Ол</a:t>
            </a:r>
            <a:r>
              <a:rPr lang="ru-RU" dirty="0" smtClean="0">
                <a:latin typeface="Arial" pitchFamily="34" charset="0"/>
                <a:cs typeface="Arial" pitchFamily="34" charset="0"/>
              </a:rPr>
              <a:t> 7 </a:t>
            </a:r>
            <a:r>
              <a:rPr lang="ru-RU" dirty="0" err="1" smtClean="0">
                <a:latin typeface="Arial" pitchFamily="34" charset="0"/>
                <a:cs typeface="Arial" pitchFamily="34" charset="0"/>
              </a:rPr>
              <a:t>периодтан</a:t>
            </a:r>
            <a:r>
              <a:rPr lang="ru-RU" dirty="0" smtClean="0">
                <a:latin typeface="Arial" pitchFamily="34" charset="0"/>
                <a:cs typeface="Arial" pitchFamily="34" charset="0"/>
              </a:rPr>
              <a:t> 8 </a:t>
            </a:r>
            <a:r>
              <a:rPr lang="ru-RU" dirty="0" err="1" smtClean="0">
                <a:latin typeface="Arial" pitchFamily="34" charset="0"/>
                <a:cs typeface="Arial" pitchFamily="34" charset="0"/>
              </a:rPr>
              <a:t>топтан</a:t>
            </a:r>
            <a:r>
              <a:rPr lang="ru-RU" dirty="0" smtClean="0">
                <a:latin typeface="Arial" pitchFamily="34" charset="0"/>
                <a:cs typeface="Arial" pitchFamily="34" charset="0"/>
              </a:rPr>
              <a:t> </a:t>
            </a:r>
            <a:r>
              <a:rPr lang="ru-RU" dirty="0" err="1" smtClean="0">
                <a:latin typeface="Arial" pitchFamily="34" charset="0"/>
                <a:cs typeface="Arial" pitchFamily="34" charset="0"/>
              </a:rPr>
              <a:t>тұратын кесте</a:t>
            </a:r>
            <a:r>
              <a:rPr lang="ru-RU" dirty="0" smtClean="0">
                <a:latin typeface="Arial" pitchFamily="34" charset="0"/>
                <a:cs typeface="Arial" pitchFamily="34" charset="0"/>
              </a:rPr>
              <a:t>. </a:t>
            </a:r>
            <a:r>
              <a:rPr lang="ru-RU" dirty="0" err="1" smtClean="0">
                <a:latin typeface="Arial" pitchFamily="34" charset="0"/>
                <a:cs typeface="Arial" pitchFamily="34" charset="0"/>
              </a:rPr>
              <a:t>Периодтар</a:t>
            </a:r>
            <a:r>
              <a:rPr lang="ru-RU" dirty="0" smtClean="0">
                <a:latin typeface="Arial" pitchFamily="34" charset="0"/>
                <a:cs typeface="Arial" pitchFamily="34" charset="0"/>
              </a:rPr>
              <a:t> </a:t>
            </a:r>
            <a:r>
              <a:rPr lang="ru-RU" dirty="0" err="1" smtClean="0">
                <a:latin typeface="Arial" pitchFamily="34" charset="0"/>
                <a:cs typeface="Arial" pitchFamily="34" charset="0"/>
              </a:rPr>
              <a:t>үлкен және кіші</a:t>
            </a:r>
            <a:r>
              <a:rPr lang="ru-RU" dirty="0" smtClean="0">
                <a:latin typeface="Arial" pitchFamily="34" charset="0"/>
                <a:cs typeface="Arial" pitchFamily="34" charset="0"/>
              </a:rPr>
              <a:t> </a:t>
            </a:r>
            <a:r>
              <a:rPr lang="ru-RU" dirty="0" err="1" smtClean="0">
                <a:latin typeface="Arial" pitchFamily="34" charset="0"/>
                <a:cs typeface="Arial" pitchFamily="34" charset="0"/>
              </a:rPr>
              <a:t>болып</a:t>
            </a:r>
            <a:r>
              <a:rPr lang="ru-RU" dirty="0" smtClean="0">
                <a:latin typeface="Arial" pitchFamily="34" charset="0"/>
                <a:cs typeface="Arial" pitchFamily="34" charset="0"/>
              </a:rPr>
              <a:t> </a:t>
            </a:r>
            <a:r>
              <a:rPr lang="ru-RU" dirty="0" err="1" smtClean="0">
                <a:latin typeface="Arial" pitchFamily="34" charset="0"/>
                <a:cs typeface="Arial" pitchFamily="34" charset="0"/>
              </a:rPr>
              <a:t>бөлінеді.</a:t>
            </a:r>
            <a:r>
              <a:rPr lang="ru-RU" dirty="0" smtClean="0">
                <a:latin typeface="Arial" pitchFamily="34" charset="0"/>
                <a:cs typeface="Arial" pitchFamily="34" charset="0"/>
              </a:rPr>
              <a:t> </a:t>
            </a:r>
            <a:r>
              <a:rPr lang="ru-RU" dirty="0" err="1" smtClean="0">
                <a:latin typeface="Arial" pitchFamily="34" charset="0"/>
                <a:cs typeface="Arial" pitchFamily="34" charset="0"/>
              </a:rPr>
              <a:t>Алғашқы үш </a:t>
            </a:r>
            <a:r>
              <a:rPr lang="ru-RU" dirty="0" smtClean="0">
                <a:latin typeface="Arial" pitchFamily="34" charset="0"/>
                <a:cs typeface="Arial" pitchFamily="34" charset="0"/>
              </a:rPr>
              <a:t>период </a:t>
            </a:r>
            <a:r>
              <a:rPr lang="ru-RU" dirty="0" err="1" smtClean="0">
                <a:latin typeface="Arial" pitchFamily="34" charset="0"/>
                <a:cs typeface="Arial" pitchFamily="34" charset="0"/>
              </a:rPr>
              <a:t>кіші</a:t>
            </a:r>
            <a:r>
              <a:rPr lang="ru-RU" dirty="0" smtClean="0">
                <a:latin typeface="Arial" pitchFamily="34" charset="0"/>
                <a:cs typeface="Arial" pitchFamily="34" charset="0"/>
              </a:rPr>
              <a:t> </a:t>
            </a:r>
            <a:r>
              <a:rPr lang="ru-RU" dirty="0" err="1" smtClean="0">
                <a:latin typeface="Arial" pitchFamily="34" charset="0"/>
                <a:cs typeface="Arial" pitchFamily="34" charset="0"/>
              </a:rPr>
              <a:t>периодтар</a:t>
            </a:r>
            <a:r>
              <a:rPr lang="ru-RU" dirty="0" smtClean="0">
                <a:latin typeface="Arial" pitchFamily="34" charset="0"/>
                <a:cs typeface="Arial" pitchFamily="34" charset="0"/>
              </a:rPr>
              <a:t>, </a:t>
            </a:r>
            <a:r>
              <a:rPr lang="ru-RU" dirty="0" err="1" smtClean="0">
                <a:latin typeface="Arial" pitchFamily="34" charset="0"/>
                <a:cs typeface="Arial" pitchFamily="34" charset="0"/>
              </a:rPr>
              <a:t>олар</a:t>
            </a:r>
            <a:r>
              <a:rPr lang="ru-RU" dirty="0" smtClean="0">
                <a:latin typeface="Arial" pitchFamily="34" charset="0"/>
                <a:cs typeface="Arial" pitchFamily="34" charset="0"/>
              </a:rPr>
              <a:t> </a:t>
            </a:r>
            <a:r>
              <a:rPr lang="ru-RU" dirty="0" err="1" smtClean="0">
                <a:latin typeface="Arial" pitchFamily="34" charset="0"/>
                <a:cs typeface="Arial" pitchFamily="34" charset="0"/>
              </a:rPr>
              <a:t>бір</a:t>
            </a:r>
            <a:r>
              <a:rPr lang="ru-RU" dirty="0" smtClean="0">
                <a:latin typeface="Arial" pitchFamily="34" charset="0"/>
                <a:cs typeface="Arial" pitchFamily="34" charset="0"/>
              </a:rPr>
              <a:t> </a:t>
            </a:r>
            <a:r>
              <a:rPr lang="ru-RU" dirty="0" err="1" smtClean="0">
                <a:latin typeface="Arial" pitchFamily="34" charset="0"/>
                <a:cs typeface="Arial" pitchFamily="34" charset="0"/>
              </a:rPr>
              <a:t>қатардан ғана тұрады</a:t>
            </a:r>
            <a:r>
              <a:rPr lang="ru-RU" dirty="0" smtClean="0">
                <a:latin typeface="Arial" pitchFamily="34" charset="0"/>
                <a:cs typeface="Arial" pitchFamily="34" charset="0"/>
              </a:rPr>
              <a:t>, ал </a:t>
            </a:r>
            <a:r>
              <a:rPr lang="ru-RU" dirty="0" err="1" smtClean="0">
                <a:latin typeface="Arial" pitchFamily="34" charset="0"/>
                <a:cs typeface="Arial" pitchFamily="34" charset="0"/>
              </a:rPr>
              <a:t>үлкен периодтар</a:t>
            </a:r>
            <a:r>
              <a:rPr lang="ru-RU" dirty="0" smtClean="0">
                <a:latin typeface="Arial" pitchFamily="34" charset="0"/>
                <a:cs typeface="Arial" pitchFamily="34" charset="0"/>
              </a:rPr>
              <a:t> </a:t>
            </a:r>
            <a:r>
              <a:rPr lang="ru-RU" dirty="0" err="1" smtClean="0">
                <a:latin typeface="Arial" pitchFamily="34" charset="0"/>
                <a:cs typeface="Arial" pitchFamily="34" charset="0"/>
              </a:rPr>
              <a:t>екі</a:t>
            </a:r>
            <a:r>
              <a:rPr lang="ru-RU" dirty="0" smtClean="0">
                <a:latin typeface="Arial" pitchFamily="34" charset="0"/>
                <a:cs typeface="Arial" pitchFamily="34" charset="0"/>
              </a:rPr>
              <a:t> </a:t>
            </a:r>
            <a:r>
              <a:rPr lang="ru-RU" dirty="0" err="1" smtClean="0">
                <a:latin typeface="Arial" pitchFamily="34" charset="0"/>
                <a:cs typeface="Arial" pitchFamily="34" charset="0"/>
              </a:rPr>
              <a:t>қатардан тұрады</a:t>
            </a:r>
            <a:r>
              <a:rPr lang="ru-RU" dirty="0" smtClean="0">
                <a:latin typeface="Arial" pitchFamily="34" charset="0"/>
                <a:cs typeface="Arial" pitchFamily="34" charset="0"/>
              </a:rPr>
              <a:t>.</a:t>
            </a:r>
          </a:p>
          <a:p>
            <a:pPr marL="365760" indent="-256032" algn="just" fontAlgn="auto">
              <a:spcAft>
                <a:spcPts val="0"/>
              </a:spcAft>
              <a:buFont typeface="Wingdings 3"/>
              <a:buChar char=""/>
              <a:defRPr/>
            </a:pPr>
            <a:r>
              <a:rPr lang="ru-RU" dirty="0" err="1" smtClean="0">
                <a:latin typeface="Arial" pitchFamily="34" charset="0"/>
                <a:cs typeface="Arial" pitchFamily="34" charset="0"/>
              </a:rPr>
              <a:t>Бір</a:t>
            </a:r>
            <a:r>
              <a:rPr lang="ru-RU" dirty="0" smtClean="0">
                <a:latin typeface="Arial" pitchFamily="34" charset="0"/>
                <a:cs typeface="Arial" pitchFamily="34" charset="0"/>
              </a:rPr>
              <a:t> </a:t>
            </a:r>
            <a:r>
              <a:rPr lang="ru-RU" dirty="0" err="1" smtClean="0">
                <a:latin typeface="Arial" pitchFamily="34" charset="0"/>
                <a:cs typeface="Arial" pitchFamily="34" charset="0"/>
              </a:rPr>
              <a:t>периодта</a:t>
            </a:r>
            <a:r>
              <a:rPr lang="ru-RU" dirty="0" smtClean="0">
                <a:latin typeface="Arial" pitchFamily="34" charset="0"/>
                <a:cs typeface="Arial" pitchFamily="34" charset="0"/>
              </a:rPr>
              <a:t> </a:t>
            </a:r>
            <a:r>
              <a:rPr lang="ru-RU" dirty="0" err="1" smtClean="0">
                <a:latin typeface="Arial" pitchFamily="34" charset="0"/>
                <a:cs typeface="Arial" pitchFamily="34" charset="0"/>
              </a:rPr>
              <a:t>орналасқан элементтердің энергетикалық деңгейлерінің </a:t>
            </a:r>
            <a:r>
              <a:rPr lang="ru-RU" dirty="0" smtClean="0">
                <a:latin typeface="Arial" pitchFamily="34" charset="0"/>
                <a:cs typeface="Arial" pitchFamily="34" charset="0"/>
              </a:rPr>
              <a:t>саны </a:t>
            </a:r>
            <a:r>
              <a:rPr lang="ru-RU" dirty="0" err="1" smtClean="0">
                <a:latin typeface="Arial" pitchFamily="34" charset="0"/>
                <a:cs typeface="Arial" pitchFamily="34" charset="0"/>
              </a:rPr>
              <a:t>бірдей</a:t>
            </a:r>
            <a:r>
              <a:rPr lang="ru-RU" dirty="0" smtClean="0">
                <a:latin typeface="Arial" pitchFamily="34" charset="0"/>
                <a:cs typeface="Arial" pitchFamily="34" charset="0"/>
              </a:rPr>
              <a:t> </a:t>
            </a:r>
            <a:r>
              <a:rPr lang="ru-RU" dirty="0" err="1" smtClean="0">
                <a:latin typeface="Arial" pitchFamily="34" charset="0"/>
                <a:cs typeface="Arial" pitchFamily="34" charset="0"/>
              </a:rPr>
              <a:t>болғанымен</a:t>
            </a:r>
            <a:r>
              <a:rPr lang="ru-RU" dirty="0" smtClean="0">
                <a:latin typeface="Arial" pitchFamily="34" charset="0"/>
                <a:cs typeface="Arial" pitchFamily="34" charset="0"/>
              </a:rPr>
              <a:t>, </a:t>
            </a:r>
            <a:r>
              <a:rPr lang="ru-RU" dirty="0" err="1" smtClean="0">
                <a:latin typeface="Arial" pitchFamily="34" charset="0"/>
                <a:cs typeface="Arial" pitchFamily="34" charset="0"/>
              </a:rPr>
              <a:t>олардың </a:t>
            </a:r>
            <a:r>
              <a:rPr lang="ru-RU" dirty="0" smtClean="0">
                <a:latin typeface="Arial" pitchFamily="34" charset="0"/>
                <a:cs typeface="Arial" pitchFamily="34" charset="0"/>
              </a:rPr>
              <a:t>ядро </a:t>
            </a:r>
            <a:r>
              <a:rPr lang="ru-RU" dirty="0" err="1" smtClean="0">
                <a:latin typeface="Arial" pitchFamily="34" charset="0"/>
                <a:cs typeface="Arial" pitchFamily="34" charset="0"/>
              </a:rPr>
              <a:t>зарядтарының артуына</a:t>
            </a:r>
            <a:r>
              <a:rPr lang="ru-RU" dirty="0" smtClean="0">
                <a:latin typeface="Arial" pitchFamily="34" charset="0"/>
                <a:cs typeface="Arial" pitchFamily="34" charset="0"/>
              </a:rPr>
              <a:t> </a:t>
            </a:r>
            <a:r>
              <a:rPr lang="ru-RU" dirty="0" err="1" smtClean="0">
                <a:latin typeface="Arial" pitchFamily="34" charset="0"/>
                <a:cs typeface="Arial" pitchFamily="34" charset="0"/>
              </a:rPr>
              <a:t>байланысты</a:t>
            </a:r>
            <a:r>
              <a:rPr lang="ru-RU" dirty="0" smtClean="0">
                <a:latin typeface="Arial" pitchFamily="34" charset="0"/>
                <a:cs typeface="Arial" pitchFamily="34" charset="0"/>
              </a:rPr>
              <a:t> </a:t>
            </a:r>
            <a:r>
              <a:rPr lang="ru-RU" dirty="0" err="1" smtClean="0">
                <a:latin typeface="Arial" pitchFamily="34" charset="0"/>
                <a:cs typeface="Arial" pitchFamily="34" charset="0"/>
              </a:rPr>
              <a:t>ядроның электронды</a:t>
            </a:r>
            <a:r>
              <a:rPr lang="ru-RU" dirty="0" smtClean="0">
                <a:latin typeface="Arial" pitchFamily="34" charset="0"/>
                <a:cs typeface="Arial" pitchFamily="34" charset="0"/>
              </a:rPr>
              <a:t> </a:t>
            </a:r>
            <a:r>
              <a:rPr lang="ru-RU" dirty="0" err="1" smtClean="0">
                <a:latin typeface="Arial" pitchFamily="34" charset="0"/>
                <a:cs typeface="Arial" pitchFamily="34" charset="0"/>
              </a:rPr>
              <a:t>тарту</a:t>
            </a:r>
            <a:r>
              <a:rPr lang="ru-RU" dirty="0" smtClean="0">
                <a:latin typeface="Arial" pitchFamily="34" charset="0"/>
                <a:cs typeface="Arial" pitchFamily="34" charset="0"/>
              </a:rPr>
              <a:t> </a:t>
            </a:r>
            <a:r>
              <a:rPr lang="ru-RU" dirty="0" err="1" smtClean="0">
                <a:latin typeface="Arial" pitchFamily="34" charset="0"/>
                <a:cs typeface="Arial" pitchFamily="34" charset="0"/>
              </a:rPr>
              <a:t>күші артады</a:t>
            </a:r>
            <a:r>
              <a:rPr lang="ru-RU" dirty="0" smtClean="0">
                <a:latin typeface="Arial" pitchFamily="34" charset="0"/>
                <a:cs typeface="Arial" pitchFamily="34" charset="0"/>
              </a:rPr>
              <a:t>, </a:t>
            </a:r>
            <a:r>
              <a:rPr lang="ru-RU" dirty="0" err="1" smtClean="0">
                <a:latin typeface="Arial" pitchFamily="34" charset="0"/>
                <a:cs typeface="Arial" pitchFamily="34" charset="0"/>
              </a:rPr>
              <a:t>сондықтан </a:t>
            </a:r>
            <a:r>
              <a:rPr lang="ru-RU" dirty="0" smtClean="0">
                <a:latin typeface="Arial" pitchFamily="34" charset="0"/>
                <a:cs typeface="Arial" pitchFamily="34" charset="0"/>
              </a:rPr>
              <a:t>атом </a:t>
            </a:r>
            <a:r>
              <a:rPr lang="ru-RU" dirty="0" err="1" smtClean="0">
                <a:latin typeface="Arial" pitchFamily="34" charset="0"/>
                <a:cs typeface="Arial" pitchFamily="34" charset="0"/>
              </a:rPr>
              <a:t>радиустары</a:t>
            </a:r>
            <a:r>
              <a:rPr lang="ru-RU" dirty="0" smtClean="0">
                <a:latin typeface="Arial" pitchFamily="34" charset="0"/>
                <a:cs typeface="Arial" pitchFamily="34" charset="0"/>
              </a:rPr>
              <a:t> </a:t>
            </a:r>
            <a:r>
              <a:rPr lang="ru-RU" dirty="0" err="1" smtClean="0">
                <a:latin typeface="Arial" pitchFamily="34" charset="0"/>
                <a:cs typeface="Arial" pitchFamily="34" charset="0"/>
              </a:rPr>
              <a:t>солдан</a:t>
            </a:r>
            <a:r>
              <a:rPr lang="ru-RU" dirty="0" smtClean="0">
                <a:latin typeface="Arial" pitchFamily="34" charset="0"/>
                <a:cs typeface="Arial" pitchFamily="34" charset="0"/>
              </a:rPr>
              <a:t> </a:t>
            </a:r>
            <a:r>
              <a:rPr lang="ru-RU" dirty="0" err="1" smtClean="0">
                <a:latin typeface="Arial" pitchFamily="34" charset="0"/>
                <a:cs typeface="Arial" pitchFamily="34" charset="0"/>
              </a:rPr>
              <a:t>оңға </a:t>
            </a:r>
            <a:r>
              <a:rPr lang="ru-RU" dirty="0" smtClean="0">
                <a:latin typeface="Arial" pitchFamily="34" charset="0"/>
                <a:cs typeface="Arial" pitchFamily="34" charset="0"/>
              </a:rPr>
              <a:t>карай </a:t>
            </a:r>
            <a:r>
              <a:rPr lang="ru-RU" dirty="0" err="1" smtClean="0">
                <a:latin typeface="Arial" pitchFamily="34" charset="0"/>
                <a:cs typeface="Arial" pitchFamily="34" charset="0"/>
              </a:rPr>
              <a:t>кемиді</a:t>
            </a:r>
            <a:r>
              <a:rPr lang="ru-RU" dirty="0" smtClean="0">
                <a:latin typeface="Arial" pitchFamily="34" charset="0"/>
                <a:cs typeface="Arial" pitchFamily="34" charset="0"/>
              </a:rPr>
              <a:t>.</a:t>
            </a:r>
          </a:p>
          <a:p>
            <a:pPr marL="365760" indent="-256032" algn="just" fontAlgn="auto">
              <a:spcAft>
                <a:spcPts val="0"/>
              </a:spcAft>
              <a:buFont typeface="Wingdings 3"/>
              <a:buChar char=""/>
              <a:defRPr/>
            </a:pPr>
            <a:r>
              <a:rPr lang="ru-RU" dirty="0" err="1" smtClean="0">
                <a:latin typeface="Arial" pitchFamily="34" charset="0"/>
                <a:cs typeface="Arial" pitchFamily="34" charset="0"/>
              </a:rPr>
              <a:t>Периодтарда</a:t>
            </a:r>
            <a:r>
              <a:rPr lang="ru-RU" dirty="0" smtClean="0">
                <a:latin typeface="Arial" pitchFamily="34" charset="0"/>
                <a:cs typeface="Arial" pitchFamily="34" charset="0"/>
              </a:rPr>
              <a:t> </a:t>
            </a:r>
            <a:r>
              <a:rPr lang="ru-RU" dirty="0" err="1" smtClean="0">
                <a:latin typeface="Arial" pitchFamily="34" charset="0"/>
                <a:cs typeface="Arial" pitchFamily="34" charset="0"/>
              </a:rPr>
              <a:t>солдан</a:t>
            </a:r>
            <a:r>
              <a:rPr lang="ru-RU" dirty="0" smtClean="0">
                <a:latin typeface="Arial" pitchFamily="34" charset="0"/>
                <a:cs typeface="Arial" pitchFamily="34" charset="0"/>
              </a:rPr>
              <a:t> </a:t>
            </a:r>
            <a:r>
              <a:rPr lang="ru-RU" dirty="0" err="1" smtClean="0">
                <a:latin typeface="Arial" pitchFamily="34" charset="0"/>
                <a:cs typeface="Arial" pitchFamily="34" charset="0"/>
              </a:rPr>
              <a:t>оңға қарай сыртқы қабаттағы электрондар</a:t>
            </a:r>
            <a:r>
              <a:rPr lang="ru-RU" dirty="0" smtClean="0">
                <a:latin typeface="Arial" pitchFamily="34" charset="0"/>
                <a:cs typeface="Arial" pitchFamily="34" charset="0"/>
              </a:rPr>
              <a:t> саны </a:t>
            </a:r>
            <a:r>
              <a:rPr lang="ru-RU" dirty="0" err="1" smtClean="0">
                <a:latin typeface="Arial" pitchFamily="34" charset="0"/>
                <a:cs typeface="Arial" pitchFamily="34" charset="0"/>
              </a:rPr>
              <a:t>біртіндеп</a:t>
            </a:r>
            <a:r>
              <a:rPr lang="ru-RU" dirty="0" smtClean="0">
                <a:latin typeface="Arial" pitchFamily="34" charset="0"/>
                <a:cs typeface="Arial" pitchFamily="34" charset="0"/>
              </a:rPr>
              <a:t> </a:t>
            </a:r>
            <a:r>
              <a:rPr lang="ru-RU" dirty="0" err="1" smtClean="0">
                <a:latin typeface="Arial" pitchFamily="34" charset="0"/>
                <a:cs typeface="Arial" pitchFamily="34" charset="0"/>
              </a:rPr>
              <a:t>артады</a:t>
            </a:r>
            <a:r>
              <a:rPr lang="ru-RU" dirty="0" smtClean="0">
                <a:latin typeface="Arial" pitchFamily="34" charset="0"/>
                <a:cs typeface="Arial" pitchFamily="34" charset="0"/>
              </a:rPr>
              <a:t>, </a:t>
            </a:r>
            <a:r>
              <a:rPr lang="ru-RU" dirty="0" err="1" smtClean="0">
                <a:latin typeface="Arial" pitchFamily="34" charset="0"/>
                <a:cs typeface="Arial" pitchFamily="34" charset="0"/>
              </a:rPr>
              <a:t>бұл металдық қасиеттің біртіндеп</a:t>
            </a:r>
            <a:r>
              <a:rPr lang="ru-RU" dirty="0" smtClean="0">
                <a:latin typeface="Arial" pitchFamily="34" charset="0"/>
                <a:cs typeface="Arial" pitchFamily="34" charset="0"/>
              </a:rPr>
              <a:t> </a:t>
            </a:r>
            <a:r>
              <a:rPr lang="ru-RU" dirty="0" err="1" smtClean="0">
                <a:latin typeface="Arial" pitchFamily="34" charset="0"/>
                <a:cs typeface="Arial" pitchFamily="34" charset="0"/>
              </a:rPr>
              <a:t>әлсіреп</a:t>
            </a:r>
            <a:r>
              <a:rPr lang="ru-RU" dirty="0" smtClean="0">
                <a:latin typeface="Arial" pitchFamily="34" charset="0"/>
                <a:cs typeface="Arial" pitchFamily="34" charset="0"/>
              </a:rPr>
              <a:t>, </a:t>
            </a:r>
            <a:r>
              <a:rPr lang="ru-RU" dirty="0" err="1" smtClean="0">
                <a:latin typeface="Arial" pitchFamily="34" charset="0"/>
                <a:cs typeface="Arial" pitchFamily="34" charset="0"/>
              </a:rPr>
              <a:t>бейметалдық қасиеттің артуына</a:t>
            </a:r>
            <a:r>
              <a:rPr lang="ru-RU" dirty="0" smtClean="0">
                <a:latin typeface="Arial" pitchFamily="34" charset="0"/>
                <a:cs typeface="Arial" pitchFamily="34" charset="0"/>
              </a:rPr>
              <a:t> </a:t>
            </a:r>
            <a:r>
              <a:rPr lang="ru-RU" dirty="0" err="1" smtClean="0">
                <a:latin typeface="Arial" pitchFamily="34" charset="0"/>
                <a:cs typeface="Arial" pitchFamily="34" charset="0"/>
              </a:rPr>
              <a:t>әкеп соғады</a:t>
            </a:r>
            <a:r>
              <a:rPr lang="ru-RU" dirty="0" smtClean="0">
                <a:latin typeface="Arial" pitchFamily="34" charset="0"/>
                <a:cs typeface="Arial" pitchFamily="34" charset="0"/>
              </a:rPr>
              <a:t>.</a:t>
            </a:r>
            <a:endParaRPr lang="ru-RU" dirty="0">
              <a:latin typeface="Arial" pitchFamily="34" charset="0"/>
              <a:cs typeface="Arial" pitchFamily="34" charset="0"/>
            </a:endParaRPr>
          </a:p>
        </p:txBody>
      </p:sp>
      <p:sp>
        <p:nvSpPr>
          <p:cNvPr id="3" name="Заголовок 2"/>
          <p:cNvSpPr>
            <a:spLocks noGrp="1"/>
          </p:cNvSpPr>
          <p:nvPr>
            <p:ph type="title"/>
          </p:nvPr>
        </p:nvSpPr>
        <p:spPr/>
        <p:txBody>
          <a:bodyPr/>
          <a:lstStyle/>
          <a:p>
            <a:pPr algn="ctr" fontAlgn="auto">
              <a:spcAft>
                <a:spcPts val="0"/>
              </a:spcAft>
              <a:defRPr/>
            </a:pPr>
            <a:r>
              <a:rPr lang="ru-RU" sz="2400" dirty="0" smtClean="0">
                <a:latin typeface="Arial" pitchFamily="34" charset="0"/>
                <a:cs typeface="Arial" pitchFamily="34" charset="0"/>
              </a:rPr>
              <a:t>Атом </a:t>
            </a:r>
            <a:r>
              <a:rPr lang="ru-RU" sz="2400" dirty="0" err="1" smtClean="0">
                <a:latin typeface="Arial" pitchFamily="34" charset="0"/>
                <a:cs typeface="Arial" pitchFamily="34" charset="0"/>
              </a:rPr>
              <a:t>құрылысы тұрғысынан периодтық заңды түсіндіру</a:t>
            </a:r>
            <a:endParaRPr lang="ru-RU" sz="24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Содержимое 1"/>
          <p:cNvSpPr>
            <a:spLocks noGrp="1"/>
          </p:cNvSpPr>
          <p:nvPr>
            <p:ph idx="1"/>
          </p:nvPr>
        </p:nvSpPr>
        <p:spPr/>
        <p:txBody>
          <a:bodyPr/>
          <a:lstStyle/>
          <a:p>
            <a:pPr algn="ctr"/>
            <a:r>
              <a:rPr lang="ru-RU" sz="2000" smtClean="0">
                <a:latin typeface="Arial" charset="0"/>
                <a:cs typeface="Arial" charset="0"/>
              </a:rPr>
              <a:t>Атом өте ұсақ бөлшек болғандықтан, ондағы электронның қозғалысы микродүниенің қозғалу заңдылықтарына бағынады. Электрондар ядро сыртындағы кеңістікті біртіндеп толтырады, электрондардың орналасу заңдылықтарын білу элементтің физикалық және химиялық қасиеттерін анықтау үшін қажет. Электрон ядроны одан белгілі бір қашыктықта (энергия қорының шамасына қарай) айналып жүру мүмкіндігі ең жоғары кеңістіктің бөлігі орбиталь - электрондық бұлт деп аталады. Қозғалыстағы электрон бұлтының пішіні әр түрлі болады: шар тәрізді, олар </a:t>
            </a:r>
            <a:r>
              <a:rPr lang="en-US" sz="2000" smtClean="0">
                <a:latin typeface="Arial" charset="0"/>
                <a:cs typeface="Arial" charset="0"/>
              </a:rPr>
              <a:t>s </a:t>
            </a:r>
            <a:r>
              <a:rPr lang="ru-RU" sz="2000" smtClean="0">
                <a:latin typeface="Arial" charset="0"/>
                <a:cs typeface="Arial" charset="0"/>
              </a:rPr>
              <a:t>әрпімен белгіленеді. р-электрондар гантель тәрізді, олардан басқа </a:t>
            </a:r>
            <a:r>
              <a:rPr lang="en-US" sz="2000" smtClean="0">
                <a:latin typeface="Arial" charset="0"/>
                <a:cs typeface="Arial" charset="0"/>
              </a:rPr>
              <a:t>d - </a:t>
            </a:r>
            <a:r>
              <a:rPr lang="ru-RU" sz="2000" smtClean="0">
                <a:latin typeface="Arial" charset="0"/>
                <a:cs typeface="Arial" charset="0"/>
              </a:rPr>
              <a:t>деңгейшелері де болады</a:t>
            </a:r>
          </a:p>
        </p:txBody>
      </p:sp>
      <p:sp>
        <p:nvSpPr>
          <p:cNvPr id="3" name="Заголовок 2"/>
          <p:cNvSpPr>
            <a:spLocks noGrp="1"/>
          </p:cNvSpPr>
          <p:nvPr>
            <p:ph type="title"/>
          </p:nvPr>
        </p:nvSpPr>
        <p:spPr/>
        <p:txBody>
          <a:bodyPr>
            <a:normAutofit fontScale="90000"/>
          </a:bodyPr>
          <a:lstStyle/>
          <a:p>
            <a:pPr fontAlgn="auto">
              <a:spcAft>
                <a:spcPts val="0"/>
              </a:spcAft>
              <a:defRPr/>
            </a:pPr>
            <a:r>
              <a:rPr lang="ru-RU" dirty="0" err="1" smtClean="0">
                <a:latin typeface="Arial" pitchFamily="34" charset="0"/>
                <a:cs typeface="Arial" pitchFamily="34" charset="0"/>
              </a:rPr>
              <a:t>Атомдағы электрондардың күйі</a:t>
            </a:r>
            <a:endParaRPr lang="ru-RU"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Содержимое 1"/>
          <p:cNvSpPr>
            <a:spLocks noGrp="1"/>
          </p:cNvSpPr>
          <p:nvPr>
            <p:ph idx="1"/>
          </p:nvPr>
        </p:nvSpPr>
        <p:spPr>
          <a:xfrm>
            <a:off x="428625" y="1357313"/>
            <a:ext cx="4429125" cy="4525962"/>
          </a:xfrm>
        </p:spPr>
        <p:txBody>
          <a:bodyPr/>
          <a:lstStyle/>
          <a:p>
            <a:r>
              <a:rPr lang="kk-KZ" sz="2800" smtClean="0">
                <a:latin typeface="Arial" charset="0"/>
                <a:cs typeface="Arial" charset="0"/>
              </a:rPr>
              <a:t>19 ғасырда заттың құрылысы туралы теорияның орындалатынын көптеген эксперименттер дәлелдеді. Соның бірі 1827 жылы ағылшын ботанигі Броун ашқан.</a:t>
            </a:r>
          </a:p>
          <a:p>
            <a:r>
              <a:rPr lang="kk-KZ" sz="3200" smtClean="0">
                <a:solidFill>
                  <a:srgbClr val="00B0F0"/>
                </a:solidFill>
                <a:latin typeface="Arial" charset="0"/>
                <a:cs typeface="Arial" charset="0"/>
              </a:rPr>
              <a:t>Броундық қозғалыс</a:t>
            </a:r>
            <a:endParaRPr lang="ru-RU" sz="3200" smtClean="0">
              <a:solidFill>
                <a:srgbClr val="00B0F0"/>
              </a:solidFill>
              <a:latin typeface="Arial" charset="0"/>
              <a:cs typeface="Arial" charset="0"/>
            </a:endParaRPr>
          </a:p>
        </p:txBody>
      </p:sp>
      <p:sp>
        <p:nvSpPr>
          <p:cNvPr id="3" name="Заголовок 2"/>
          <p:cNvSpPr>
            <a:spLocks noGrp="1"/>
          </p:cNvSpPr>
          <p:nvPr>
            <p:ph type="title"/>
          </p:nvPr>
        </p:nvSpPr>
        <p:spPr/>
        <p:txBody>
          <a:bodyPr/>
          <a:lstStyle/>
          <a:p>
            <a:pPr algn="ctr" fontAlgn="auto">
              <a:spcAft>
                <a:spcPts val="0"/>
              </a:spcAft>
              <a:defRPr/>
            </a:pPr>
            <a:r>
              <a:rPr lang="kk-KZ" sz="3200" dirty="0" smtClean="0">
                <a:latin typeface="Arial" pitchFamily="34" charset="0"/>
                <a:cs typeface="Arial" pitchFamily="34" charset="0"/>
              </a:rPr>
              <a:t>Броундық қозғалыс</a:t>
            </a:r>
            <a:endParaRPr lang="ru-RU" sz="3200" dirty="0">
              <a:latin typeface="Arial" pitchFamily="34" charset="0"/>
              <a:cs typeface="Arial" pitchFamily="34" charset="0"/>
            </a:endParaRPr>
          </a:p>
        </p:txBody>
      </p:sp>
      <p:sp>
        <p:nvSpPr>
          <p:cNvPr id="5" name="Выноска 1 4"/>
          <p:cNvSpPr/>
          <p:nvPr/>
        </p:nvSpPr>
        <p:spPr>
          <a:xfrm>
            <a:off x="5715000" y="1785938"/>
            <a:ext cx="2928938" cy="3429000"/>
          </a:xfrm>
          <a:prstGeom prst="borderCallout1">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kk-KZ" sz="2400" dirty="0">
                <a:solidFill>
                  <a:srgbClr val="FFFF00"/>
                </a:solidFill>
                <a:latin typeface="Arial" pitchFamily="34" charset="0"/>
                <a:cs typeface="Arial" pitchFamily="34" charset="0"/>
              </a:rPr>
              <a:t>Ұсақ бөлшектердің газдар мен сұйықтықтағы ретсіз қозғалысы </a:t>
            </a:r>
            <a:r>
              <a:rPr lang="kk-KZ" sz="2400" dirty="0">
                <a:solidFill>
                  <a:srgbClr val="FF0000"/>
                </a:solidFill>
                <a:latin typeface="Arial" pitchFamily="34" charset="0"/>
                <a:cs typeface="Arial" pitchFamily="34" charset="0"/>
              </a:rPr>
              <a:t>броундық қозғалыс </a:t>
            </a:r>
            <a:r>
              <a:rPr lang="kk-KZ" sz="2400" dirty="0">
                <a:solidFill>
                  <a:srgbClr val="FFFF00"/>
                </a:solidFill>
                <a:latin typeface="Arial" pitchFamily="34" charset="0"/>
                <a:cs typeface="Arial" pitchFamily="34" charset="0"/>
              </a:rPr>
              <a:t>деп аталады.</a:t>
            </a:r>
            <a:endParaRPr lang="ru-RU" sz="2400" dirty="0">
              <a:solidFill>
                <a:srgbClr val="FFFF00"/>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4" name="Picture 1" descr="D:\MERY\Загрузки\wmap-polarization.jpg"/>
          <p:cNvPicPr>
            <a:picLocks noChangeAspect="1" noChangeArrowheads="1"/>
          </p:cNvPicPr>
          <p:nvPr/>
        </p:nvPicPr>
        <p:blipFill>
          <a:blip r:embed="rId2"/>
          <a:srcRect t="3999" b="67000"/>
          <a:stretch>
            <a:fillRect/>
          </a:stretch>
        </p:blipFill>
        <p:spPr bwMode="auto">
          <a:xfrm>
            <a:off x="357188" y="1857375"/>
            <a:ext cx="8526462" cy="4214813"/>
          </a:xfrm>
          <a:prstGeom prst="rect">
            <a:avLst/>
          </a:prstGeom>
          <a:noFill/>
          <a:ln w="9525">
            <a:noFill/>
            <a:miter lim="800000"/>
            <a:headEnd/>
            <a:tailEnd/>
          </a:ln>
        </p:spPr>
      </p:pic>
      <p:sp>
        <p:nvSpPr>
          <p:cNvPr id="6" name="Прямоугольник 5"/>
          <p:cNvSpPr/>
          <p:nvPr/>
        </p:nvSpPr>
        <p:spPr>
          <a:xfrm>
            <a:off x="928662" y="357166"/>
            <a:ext cx="7500990" cy="1323439"/>
          </a:xfrm>
          <a:prstGeom prst="rect">
            <a:avLst/>
          </a:prstGeom>
          <a:noFill/>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ru-RU" sz="80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rPr>
              <a:t>ПОЛЯРИЗАЦИЯ</a:t>
            </a:r>
            <a:endParaRPr lang="ru-RU" sz="80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8" name="Picture 1" descr="D:\MERY\Загрузки\wmap-polarization.jpg"/>
          <p:cNvPicPr>
            <a:picLocks noChangeAspect="1" noChangeArrowheads="1"/>
          </p:cNvPicPr>
          <p:nvPr/>
        </p:nvPicPr>
        <p:blipFill>
          <a:blip r:embed="rId2"/>
          <a:srcRect t="38000" b="34000"/>
          <a:stretch>
            <a:fillRect/>
          </a:stretch>
        </p:blipFill>
        <p:spPr bwMode="auto">
          <a:xfrm>
            <a:off x="214313" y="2071688"/>
            <a:ext cx="8682037" cy="4429125"/>
          </a:xfrm>
          <a:prstGeom prst="rect">
            <a:avLst/>
          </a:prstGeom>
          <a:noFill/>
          <a:ln w="9525">
            <a:noFill/>
            <a:miter lim="800000"/>
            <a:headEnd/>
            <a:tailEnd/>
          </a:ln>
        </p:spPr>
      </p:pic>
      <p:sp>
        <p:nvSpPr>
          <p:cNvPr id="45059" name="TextBox 2"/>
          <p:cNvSpPr txBox="1">
            <a:spLocks noChangeArrowheads="1"/>
          </p:cNvSpPr>
          <p:nvPr/>
        </p:nvSpPr>
        <p:spPr bwMode="auto">
          <a:xfrm>
            <a:off x="500063" y="214313"/>
            <a:ext cx="8072437" cy="1754187"/>
          </a:xfrm>
          <a:prstGeom prst="rect">
            <a:avLst/>
          </a:prstGeom>
          <a:noFill/>
          <a:ln w="9525">
            <a:noFill/>
            <a:miter lim="800000"/>
            <a:headEnd/>
            <a:tailEnd/>
          </a:ln>
        </p:spPr>
        <p:txBody>
          <a:bodyPr>
            <a:spAutoFit/>
          </a:bodyPr>
          <a:lstStyle/>
          <a:p>
            <a:pPr algn="ctr"/>
            <a:r>
              <a:rPr lang="en-US" sz="3600" b="1" i="1">
                <a:solidFill>
                  <a:srgbClr val="0000FF"/>
                </a:solidFill>
                <a:latin typeface="Times New Roman" pitchFamily="18" charset="0"/>
                <a:cs typeface="Times New Roman" pitchFamily="18" charset="0"/>
              </a:rPr>
              <a:t>Поляризация</a:t>
            </a:r>
            <a:r>
              <a:rPr lang="en-US" sz="3600">
                <a:solidFill>
                  <a:srgbClr val="0000FF"/>
                </a:solidFill>
                <a:latin typeface="Times New Roman" pitchFamily="18" charset="0"/>
                <a:cs typeface="Times New Roman" pitchFamily="18" charset="0"/>
              </a:rPr>
              <a:t>, полярлану (француз тілінде polarіsatіon — алғашқы негізі, грек тілінде polos — ось, полюс)</a:t>
            </a:r>
            <a:endParaRPr lang="ru-RU" sz="3600">
              <a:solidFill>
                <a:srgbClr val="0000FF"/>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кругленный прямоугольник 2"/>
          <p:cNvSpPr/>
          <p:nvPr/>
        </p:nvSpPr>
        <p:spPr>
          <a:xfrm>
            <a:off x="428596" y="285728"/>
            <a:ext cx="928694" cy="6286544"/>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vert="wordArtVert" anchor="ctr"/>
          <a:lstStyle/>
          <a:p>
            <a:pPr algn="ctr" fontAlgn="auto">
              <a:spcBef>
                <a:spcPts val="0"/>
              </a:spcBef>
              <a:spcAft>
                <a:spcPts val="0"/>
              </a:spcAft>
              <a:defRPr/>
            </a:pPr>
            <a:r>
              <a:rPr lang="ru-RU"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ПОЛЯРИЗАЦИЯ</a:t>
            </a:r>
            <a:endParaRPr lang="ru-RU"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46083" name="TextBox 10"/>
          <p:cNvSpPr txBox="1">
            <a:spLocks noChangeArrowheads="1"/>
          </p:cNvSpPr>
          <p:nvPr/>
        </p:nvSpPr>
        <p:spPr bwMode="auto">
          <a:xfrm>
            <a:off x="2000250" y="142875"/>
            <a:ext cx="6786563" cy="1200150"/>
          </a:xfrm>
          <a:prstGeom prst="rect">
            <a:avLst/>
          </a:prstGeom>
          <a:solidFill>
            <a:srgbClr val="FFFF00"/>
          </a:solidFill>
          <a:ln w="9525">
            <a:solidFill>
              <a:srgbClr val="0000FF"/>
            </a:solidFill>
            <a:miter lim="800000"/>
            <a:headEnd/>
            <a:tailEnd/>
          </a:ln>
        </p:spPr>
        <p:txBody>
          <a:bodyPr>
            <a:spAutoFit/>
          </a:bodyPr>
          <a:lstStyle/>
          <a:p>
            <a:pPr algn="ctr"/>
            <a:r>
              <a:rPr lang="ru-RU" b="1">
                <a:solidFill>
                  <a:srgbClr val="0000FF"/>
                </a:solidFill>
                <a:latin typeface="Times New Roman" pitchFamily="18" charset="0"/>
                <a:cs typeface="Times New Roman" pitchFamily="18" charset="0"/>
              </a:rPr>
              <a:t>электрхимиялық поляризация — электр тогы өткен кезде ерітінді мен электрод арасындағы потенциалдар айырмасының тепе-теңдік мәнінен ауытқуы; </a:t>
            </a:r>
          </a:p>
          <a:p>
            <a:pPr algn="ctr"/>
            <a:endParaRPr lang="ru-RU">
              <a:latin typeface="Calibri" pitchFamily="34" charset="0"/>
            </a:endParaRPr>
          </a:p>
        </p:txBody>
      </p:sp>
      <p:sp>
        <p:nvSpPr>
          <p:cNvPr id="46084" name="TextBox 11"/>
          <p:cNvSpPr txBox="1">
            <a:spLocks noChangeArrowheads="1"/>
          </p:cNvSpPr>
          <p:nvPr/>
        </p:nvSpPr>
        <p:spPr bwMode="auto">
          <a:xfrm>
            <a:off x="2000250" y="1500188"/>
            <a:ext cx="6786563" cy="1200150"/>
          </a:xfrm>
          <a:prstGeom prst="rect">
            <a:avLst/>
          </a:prstGeom>
          <a:solidFill>
            <a:srgbClr val="FFFF00"/>
          </a:solidFill>
          <a:ln w="9525">
            <a:solidFill>
              <a:srgbClr val="0000FF"/>
            </a:solidFill>
            <a:miter lim="800000"/>
            <a:headEnd/>
            <a:tailEnd/>
          </a:ln>
        </p:spPr>
        <p:txBody>
          <a:bodyPr>
            <a:spAutoFit/>
          </a:bodyPr>
          <a:lstStyle/>
          <a:p>
            <a:pPr algn="ctr"/>
            <a:r>
              <a:rPr lang="ru-RU" b="1">
                <a:solidFill>
                  <a:srgbClr val="0000FF"/>
                </a:solidFill>
                <a:latin typeface="Times New Roman" pitchFamily="18" charset="0"/>
                <a:cs typeface="Times New Roman" pitchFamily="18" charset="0"/>
              </a:rPr>
              <a:t>молекуланың және атомның поляризациясы — сыртқы электр өрісінде орналасқан зат молекуласы мен атомының деформациялануы; </a:t>
            </a:r>
          </a:p>
          <a:p>
            <a:pPr algn="ctr"/>
            <a:endParaRPr lang="ru-RU">
              <a:latin typeface="Calibri" pitchFamily="34" charset="0"/>
            </a:endParaRPr>
          </a:p>
        </p:txBody>
      </p:sp>
      <p:sp>
        <p:nvSpPr>
          <p:cNvPr id="46085" name="TextBox 12"/>
          <p:cNvSpPr txBox="1">
            <a:spLocks noChangeArrowheads="1"/>
          </p:cNvSpPr>
          <p:nvPr/>
        </p:nvSpPr>
        <p:spPr bwMode="auto">
          <a:xfrm>
            <a:off x="2000250" y="2857500"/>
            <a:ext cx="6786563" cy="923925"/>
          </a:xfrm>
          <a:prstGeom prst="rect">
            <a:avLst/>
          </a:prstGeom>
          <a:solidFill>
            <a:srgbClr val="FFFF00"/>
          </a:solidFill>
          <a:ln w="9525">
            <a:solidFill>
              <a:srgbClr val="0000FF"/>
            </a:solidFill>
            <a:miter lim="800000"/>
            <a:headEnd/>
            <a:tailEnd/>
          </a:ln>
        </p:spPr>
        <p:txBody>
          <a:bodyPr>
            <a:spAutoFit/>
          </a:bodyPr>
          <a:lstStyle/>
          <a:p>
            <a:pPr algn="ctr"/>
            <a:r>
              <a:rPr lang="ru-RU" b="1">
                <a:solidFill>
                  <a:srgbClr val="0000FF"/>
                </a:solidFill>
                <a:latin typeface="Times New Roman" pitchFamily="18" charset="0"/>
                <a:cs typeface="Times New Roman" pitchFamily="18" charset="0"/>
              </a:rPr>
              <a:t> биоэлектрлік поляризация — тірі жасуша мен сыртқы орта шекарасында қос электрлік қабаттың пайда болуы; </a:t>
            </a:r>
          </a:p>
          <a:p>
            <a:pPr algn="ctr"/>
            <a:endParaRPr lang="ru-RU" b="1">
              <a:solidFill>
                <a:srgbClr val="0000FF"/>
              </a:solidFill>
              <a:latin typeface="Times New Roman" pitchFamily="18" charset="0"/>
              <a:cs typeface="Times New Roman" pitchFamily="18" charset="0"/>
            </a:endParaRPr>
          </a:p>
        </p:txBody>
      </p:sp>
      <p:sp>
        <p:nvSpPr>
          <p:cNvPr id="46086" name="TextBox 13"/>
          <p:cNvSpPr txBox="1">
            <a:spLocks noChangeArrowheads="1"/>
          </p:cNvSpPr>
          <p:nvPr/>
        </p:nvSpPr>
        <p:spPr bwMode="auto">
          <a:xfrm>
            <a:off x="2000250" y="3929063"/>
            <a:ext cx="6786563" cy="1477962"/>
          </a:xfrm>
          <a:prstGeom prst="rect">
            <a:avLst/>
          </a:prstGeom>
          <a:solidFill>
            <a:srgbClr val="FFFF00"/>
          </a:solidFill>
          <a:ln w="9525">
            <a:solidFill>
              <a:srgbClr val="0000FF"/>
            </a:solidFill>
            <a:miter lim="800000"/>
            <a:headEnd/>
            <a:tailEnd/>
          </a:ln>
        </p:spPr>
        <p:txBody>
          <a:bodyPr>
            <a:spAutoFit/>
          </a:bodyPr>
          <a:lstStyle/>
          <a:p>
            <a:pPr algn="ctr"/>
            <a:r>
              <a:rPr lang="ru-RU" b="1">
                <a:solidFill>
                  <a:srgbClr val="0000FF"/>
                </a:solidFill>
                <a:latin typeface="Times New Roman" pitchFamily="18" charset="0"/>
                <a:cs typeface="Times New Roman" pitchFamily="18" charset="0"/>
              </a:rPr>
              <a:t>вакуумдық поляризация — магниттік өріс әсерінен вакуумның диэлектрлік орта тәрізді, яғни, осы ортада электр зарядтары біркелкі таралғандай әсер қалдыратын күйге ауысуы; </a:t>
            </a:r>
          </a:p>
          <a:p>
            <a:pPr algn="ctr"/>
            <a:endParaRPr lang="ru-RU">
              <a:latin typeface="Calibri" pitchFamily="34" charset="0"/>
            </a:endParaRPr>
          </a:p>
        </p:txBody>
      </p:sp>
      <p:sp>
        <p:nvSpPr>
          <p:cNvPr id="46087" name="TextBox 14"/>
          <p:cNvSpPr txBox="1">
            <a:spLocks noChangeArrowheads="1"/>
          </p:cNvSpPr>
          <p:nvPr/>
        </p:nvSpPr>
        <p:spPr bwMode="auto">
          <a:xfrm>
            <a:off x="2000250" y="5500688"/>
            <a:ext cx="6786563" cy="1200150"/>
          </a:xfrm>
          <a:prstGeom prst="rect">
            <a:avLst/>
          </a:prstGeom>
          <a:solidFill>
            <a:srgbClr val="FFFF00"/>
          </a:solidFill>
          <a:ln w="9525">
            <a:solidFill>
              <a:srgbClr val="0000FF"/>
            </a:solidFill>
            <a:miter lim="800000"/>
            <a:headEnd/>
            <a:tailEnd/>
          </a:ln>
        </p:spPr>
        <p:txBody>
          <a:bodyPr>
            <a:spAutoFit/>
          </a:bodyPr>
          <a:lstStyle/>
          <a:p>
            <a:pPr algn="ctr"/>
            <a:r>
              <a:rPr lang="ru-RU" b="1">
                <a:solidFill>
                  <a:srgbClr val="0000FF"/>
                </a:solidFill>
                <a:latin typeface="Times New Roman" pitchFamily="18" charset="0"/>
                <a:cs typeface="Times New Roman" pitchFamily="18" charset="0"/>
              </a:rPr>
              <a:t>толқындар поляризациясы — көлденең толқындардағы тербелістердің таралу бағытымен салыстырғанда осьтік симметриясының бұзылуы;</a:t>
            </a:r>
          </a:p>
          <a:p>
            <a:pPr algn="ctr"/>
            <a:endParaRPr lang="ru-RU" b="1">
              <a:solidFill>
                <a:srgbClr val="0000FF"/>
              </a:solidFill>
              <a:latin typeface="Times New Roman" pitchFamily="18" charset="0"/>
              <a:cs typeface="Times New Roman" pitchFamily="18" charset="0"/>
            </a:endParaRPr>
          </a:p>
        </p:txBody>
      </p:sp>
      <p:sp>
        <p:nvSpPr>
          <p:cNvPr id="18" name="Стрелка вправо 17"/>
          <p:cNvSpPr/>
          <p:nvPr/>
        </p:nvSpPr>
        <p:spPr>
          <a:xfrm>
            <a:off x="1500188" y="714375"/>
            <a:ext cx="428625" cy="285750"/>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9" name="Стрелка вправо 18"/>
          <p:cNvSpPr/>
          <p:nvPr/>
        </p:nvSpPr>
        <p:spPr>
          <a:xfrm>
            <a:off x="1500188" y="2000250"/>
            <a:ext cx="428625" cy="285750"/>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0" name="Стрелка вправо 19"/>
          <p:cNvSpPr/>
          <p:nvPr/>
        </p:nvSpPr>
        <p:spPr>
          <a:xfrm>
            <a:off x="1500188" y="3214688"/>
            <a:ext cx="428625" cy="285750"/>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1" name="Стрелка вправо 20"/>
          <p:cNvSpPr/>
          <p:nvPr/>
        </p:nvSpPr>
        <p:spPr>
          <a:xfrm>
            <a:off x="1500188" y="4500563"/>
            <a:ext cx="428625" cy="285750"/>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2" name="Стрелка вправо 21"/>
          <p:cNvSpPr/>
          <p:nvPr/>
        </p:nvSpPr>
        <p:spPr>
          <a:xfrm>
            <a:off x="1500188" y="5786438"/>
            <a:ext cx="428625" cy="285750"/>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кругленный прямоугольник 2"/>
          <p:cNvSpPr/>
          <p:nvPr/>
        </p:nvSpPr>
        <p:spPr>
          <a:xfrm>
            <a:off x="428596" y="285728"/>
            <a:ext cx="928694" cy="6286544"/>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vert="wordArtVert" anchor="ctr"/>
          <a:lstStyle/>
          <a:p>
            <a:pPr algn="ctr" fontAlgn="auto">
              <a:spcBef>
                <a:spcPts val="0"/>
              </a:spcBef>
              <a:spcAft>
                <a:spcPts val="0"/>
              </a:spcAft>
              <a:defRPr/>
            </a:pPr>
            <a:r>
              <a:rPr lang="ru-RU"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ПОЛЯРИЗАЦИЯ</a:t>
            </a:r>
            <a:endParaRPr lang="ru-RU"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47107" name="TextBox 10"/>
          <p:cNvSpPr txBox="1">
            <a:spLocks noChangeArrowheads="1"/>
          </p:cNvSpPr>
          <p:nvPr/>
        </p:nvSpPr>
        <p:spPr bwMode="auto">
          <a:xfrm>
            <a:off x="2000250" y="428625"/>
            <a:ext cx="6786563" cy="369888"/>
          </a:xfrm>
          <a:prstGeom prst="rect">
            <a:avLst/>
          </a:prstGeom>
          <a:solidFill>
            <a:srgbClr val="FFFF00"/>
          </a:solidFill>
          <a:ln w="9525">
            <a:solidFill>
              <a:srgbClr val="0000FF"/>
            </a:solidFill>
            <a:miter lim="800000"/>
            <a:headEnd/>
            <a:tailEnd/>
          </a:ln>
        </p:spPr>
        <p:txBody>
          <a:bodyPr>
            <a:spAutoFit/>
          </a:bodyPr>
          <a:lstStyle/>
          <a:p>
            <a:pPr algn="ctr"/>
            <a:r>
              <a:rPr lang="ru-RU" b="1">
                <a:solidFill>
                  <a:srgbClr val="0000FF"/>
                </a:solidFill>
                <a:latin typeface="Times New Roman" pitchFamily="18" charset="0"/>
                <a:cs typeface="Times New Roman" pitchFamily="18" charset="0"/>
              </a:rPr>
              <a:t>диэлектриктердің поляризациясы;</a:t>
            </a:r>
          </a:p>
        </p:txBody>
      </p:sp>
      <p:sp>
        <p:nvSpPr>
          <p:cNvPr id="47108" name="TextBox 11"/>
          <p:cNvSpPr txBox="1">
            <a:spLocks noChangeArrowheads="1"/>
          </p:cNvSpPr>
          <p:nvPr/>
        </p:nvSpPr>
        <p:spPr bwMode="auto">
          <a:xfrm>
            <a:off x="2000250" y="1214438"/>
            <a:ext cx="6786563" cy="1477962"/>
          </a:xfrm>
          <a:prstGeom prst="rect">
            <a:avLst/>
          </a:prstGeom>
          <a:solidFill>
            <a:srgbClr val="FFFF00"/>
          </a:solidFill>
          <a:ln w="9525">
            <a:solidFill>
              <a:srgbClr val="0000FF"/>
            </a:solidFill>
            <a:miter lim="800000"/>
            <a:headEnd/>
            <a:tailEnd/>
          </a:ln>
        </p:spPr>
        <p:txBody>
          <a:bodyPr>
            <a:spAutoFit/>
          </a:bodyPr>
          <a:lstStyle/>
          <a:p>
            <a:pPr algn="ctr"/>
            <a:r>
              <a:rPr lang="ru-RU" b="1">
                <a:solidFill>
                  <a:srgbClr val="0000FF"/>
                </a:solidFill>
                <a:latin typeface="Times New Roman" pitchFamily="18" charset="0"/>
                <a:cs typeface="Times New Roman" pitchFamily="18" charset="0"/>
              </a:rPr>
              <a:t>бөлшектердің поляризациясы — әр бөлшектің өзіне тән қозғалыс мөлшерінің моменті — спині болуына және оның кеңістіктегі бағытталуына байланысты байқалатын бөлшектер күйінің сипаттамасы; </a:t>
            </a:r>
          </a:p>
          <a:p>
            <a:pPr algn="ctr"/>
            <a:endParaRPr lang="ru-RU" b="1">
              <a:solidFill>
                <a:srgbClr val="0000FF"/>
              </a:solidFill>
              <a:latin typeface="Times New Roman" pitchFamily="18" charset="0"/>
              <a:cs typeface="Times New Roman" pitchFamily="18" charset="0"/>
            </a:endParaRPr>
          </a:p>
        </p:txBody>
      </p:sp>
      <p:sp>
        <p:nvSpPr>
          <p:cNvPr id="47109" name="TextBox 12"/>
          <p:cNvSpPr txBox="1">
            <a:spLocks noChangeArrowheads="1"/>
          </p:cNvSpPr>
          <p:nvPr/>
        </p:nvSpPr>
        <p:spPr bwMode="auto">
          <a:xfrm>
            <a:off x="2000250" y="3000375"/>
            <a:ext cx="6786563" cy="923925"/>
          </a:xfrm>
          <a:prstGeom prst="rect">
            <a:avLst/>
          </a:prstGeom>
          <a:solidFill>
            <a:srgbClr val="FFFF00"/>
          </a:solidFill>
          <a:ln w="9525">
            <a:solidFill>
              <a:srgbClr val="0000FF"/>
            </a:solidFill>
            <a:miter lim="800000"/>
            <a:headEnd/>
            <a:tailEnd/>
          </a:ln>
        </p:spPr>
        <p:txBody>
          <a:bodyPr>
            <a:spAutoFit/>
          </a:bodyPr>
          <a:lstStyle/>
          <a:p>
            <a:pPr algn="ctr"/>
            <a:r>
              <a:rPr lang="ru-RU" b="1">
                <a:solidFill>
                  <a:srgbClr val="0000FF"/>
                </a:solidFill>
                <a:latin typeface="Times New Roman" pitchFamily="18" charset="0"/>
                <a:cs typeface="Times New Roman" pitchFamily="18" charset="0"/>
              </a:rPr>
              <a:t> ортаның поляризациясы — қарастырылып отырған ортада көлемдік дипольдік электрлік моменттің пайда болуы; </a:t>
            </a:r>
          </a:p>
          <a:p>
            <a:pPr algn="ctr"/>
            <a:endParaRPr lang="ru-RU" b="1">
              <a:solidFill>
                <a:srgbClr val="0000FF"/>
              </a:solidFill>
              <a:latin typeface="Times New Roman" pitchFamily="18" charset="0"/>
              <a:cs typeface="Times New Roman" pitchFamily="18" charset="0"/>
            </a:endParaRPr>
          </a:p>
        </p:txBody>
      </p:sp>
      <p:sp>
        <p:nvSpPr>
          <p:cNvPr id="47110" name="TextBox 13"/>
          <p:cNvSpPr txBox="1">
            <a:spLocks noChangeArrowheads="1"/>
          </p:cNvSpPr>
          <p:nvPr/>
        </p:nvSpPr>
        <p:spPr bwMode="auto">
          <a:xfrm>
            <a:off x="2000250" y="4357688"/>
            <a:ext cx="6786563" cy="646112"/>
          </a:xfrm>
          <a:prstGeom prst="rect">
            <a:avLst/>
          </a:prstGeom>
          <a:solidFill>
            <a:srgbClr val="FFFF00"/>
          </a:solidFill>
          <a:ln w="9525">
            <a:solidFill>
              <a:srgbClr val="0000FF"/>
            </a:solidFill>
            <a:miter lim="800000"/>
            <a:headEnd/>
            <a:tailEnd/>
          </a:ln>
        </p:spPr>
        <p:txBody>
          <a:bodyPr>
            <a:spAutoFit/>
          </a:bodyPr>
          <a:lstStyle/>
          <a:p>
            <a:pPr algn="ctr"/>
            <a:r>
              <a:rPr lang="ru-RU" b="1">
                <a:solidFill>
                  <a:srgbClr val="0000FF"/>
                </a:solidFill>
                <a:latin typeface="Times New Roman" pitchFamily="18" charset="0"/>
                <a:cs typeface="Times New Roman" pitchFamily="18" charset="0"/>
              </a:rPr>
              <a:t>Жарық поляризациясы — жарықтың полярлануы; </a:t>
            </a:r>
          </a:p>
          <a:p>
            <a:pPr algn="ctr"/>
            <a:endParaRPr lang="ru-RU" b="1">
              <a:solidFill>
                <a:srgbClr val="0000FF"/>
              </a:solidFill>
              <a:latin typeface="Times New Roman" pitchFamily="18" charset="0"/>
              <a:cs typeface="Times New Roman" pitchFamily="18" charset="0"/>
            </a:endParaRPr>
          </a:p>
        </p:txBody>
      </p:sp>
      <p:sp>
        <p:nvSpPr>
          <p:cNvPr id="47111" name="TextBox 14"/>
          <p:cNvSpPr txBox="1">
            <a:spLocks noChangeArrowheads="1"/>
          </p:cNvSpPr>
          <p:nvPr/>
        </p:nvSpPr>
        <p:spPr bwMode="auto">
          <a:xfrm>
            <a:off x="2000250" y="5286375"/>
            <a:ext cx="6786563" cy="1200150"/>
          </a:xfrm>
          <a:prstGeom prst="rect">
            <a:avLst/>
          </a:prstGeom>
          <a:solidFill>
            <a:srgbClr val="FFFF00"/>
          </a:solidFill>
          <a:ln w="9525">
            <a:solidFill>
              <a:srgbClr val="0000FF"/>
            </a:solidFill>
            <a:miter lim="800000"/>
            <a:headEnd/>
            <a:tailEnd/>
          </a:ln>
        </p:spPr>
        <p:txBody>
          <a:bodyPr>
            <a:spAutoFit/>
          </a:bodyPr>
          <a:lstStyle/>
          <a:p>
            <a:pPr algn="ctr"/>
            <a:r>
              <a:rPr lang="ru-RU" b="1">
                <a:solidFill>
                  <a:srgbClr val="0000FF"/>
                </a:solidFill>
                <a:latin typeface="Times New Roman" pitchFamily="18" charset="0"/>
                <a:cs typeface="Times New Roman" pitchFamily="18" charset="0"/>
              </a:rPr>
              <a:t>аспан күмбезінің поляризациясы — күндіз бұлт болмаған кезде, не түнде ай жарығында байқалатын оптикалық құбылыстардың бірі.</a:t>
            </a:r>
          </a:p>
          <a:p>
            <a:pPr algn="ctr"/>
            <a:endParaRPr lang="ru-RU" b="1">
              <a:solidFill>
                <a:srgbClr val="0000FF"/>
              </a:solidFill>
              <a:latin typeface="Times New Roman" pitchFamily="18" charset="0"/>
              <a:cs typeface="Times New Roman" pitchFamily="18" charset="0"/>
            </a:endParaRPr>
          </a:p>
        </p:txBody>
      </p:sp>
      <p:sp>
        <p:nvSpPr>
          <p:cNvPr id="18" name="Стрелка вправо 17"/>
          <p:cNvSpPr/>
          <p:nvPr/>
        </p:nvSpPr>
        <p:spPr>
          <a:xfrm>
            <a:off x="1500188" y="500063"/>
            <a:ext cx="428625" cy="285750"/>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9" name="Стрелка вправо 18"/>
          <p:cNvSpPr/>
          <p:nvPr/>
        </p:nvSpPr>
        <p:spPr>
          <a:xfrm>
            <a:off x="1500188" y="1714500"/>
            <a:ext cx="428625" cy="285750"/>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0" name="Стрелка вправо 19"/>
          <p:cNvSpPr/>
          <p:nvPr/>
        </p:nvSpPr>
        <p:spPr>
          <a:xfrm>
            <a:off x="1500188" y="3357563"/>
            <a:ext cx="428625" cy="285750"/>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1" name="Стрелка вправо 20"/>
          <p:cNvSpPr/>
          <p:nvPr/>
        </p:nvSpPr>
        <p:spPr>
          <a:xfrm>
            <a:off x="1500188" y="4500563"/>
            <a:ext cx="428625" cy="285750"/>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2" name="Стрелка вправо 21"/>
          <p:cNvSpPr/>
          <p:nvPr/>
        </p:nvSpPr>
        <p:spPr>
          <a:xfrm>
            <a:off x="1500188" y="5786438"/>
            <a:ext cx="428625" cy="285750"/>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extBox 2"/>
          <p:cNvSpPr txBox="1">
            <a:spLocks noChangeArrowheads="1"/>
          </p:cNvSpPr>
          <p:nvPr/>
        </p:nvSpPr>
        <p:spPr bwMode="auto">
          <a:xfrm>
            <a:off x="642938" y="285750"/>
            <a:ext cx="8072437" cy="2862263"/>
          </a:xfrm>
          <a:prstGeom prst="rect">
            <a:avLst/>
          </a:prstGeom>
          <a:noFill/>
          <a:ln w="9525">
            <a:noFill/>
            <a:miter lim="800000"/>
            <a:headEnd/>
            <a:tailEnd/>
          </a:ln>
        </p:spPr>
        <p:txBody>
          <a:bodyPr>
            <a:spAutoFit/>
          </a:bodyPr>
          <a:lstStyle/>
          <a:p>
            <a:pPr algn="ctr"/>
            <a:r>
              <a:rPr lang="ru-RU" sz="3600" i="1">
                <a:solidFill>
                  <a:srgbClr val="FF0000"/>
                </a:solidFill>
                <a:latin typeface="Times New Roman" pitchFamily="18" charset="0"/>
                <a:cs typeface="Times New Roman" pitchFamily="18" charset="0"/>
              </a:rPr>
              <a:t>Поляризациялану дәрежесі</a:t>
            </a:r>
            <a:r>
              <a:rPr lang="ru-RU" sz="3600">
                <a:solidFill>
                  <a:srgbClr val="FF0000"/>
                </a:solidFill>
                <a:latin typeface="Times New Roman" pitchFamily="18" charset="0"/>
                <a:cs typeface="Times New Roman" pitchFamily="18" charset="0"/>
              </a:rPr>
              <a:t> </a:t>
            </a:r>
            <a:r>
              <a:rPr lang="ru-RU" sz="3600">
                <a:solidFill>
                  <a:srgbClr val="0000FF"/>
                </a:solidFill>
                <a:latin typeface="Times New Roman" pitchFamily="18" charset="0"/>
                <a:cs typeface="Times New Roman" pitchFamily="18" charset="0"/>
              </a:rPr>
              <a:t>- бөліктеніп поляризацияланған жарықтағы поляризацияланған жарық пен табиғи жарыктың қатынасы</a:t>
            </a:r>
          </a:p>
          <a:p>
            <a:endParaRPr lang="ru-RU" sz="3600">
              <a:solidFill>
                <a:srgbClr val="0000FF"/>
              </a:solidFill>
              <a:latin typeface="Times New Roman" pitchFamily="18" charset="0"/>
              <a:cs typeface="Times New Roman" pitchFamily="18" charset="0"/>
            </a:endParaRPr>
          </a:p>
        </p:txBody>
      </p:sp>
      <p:sp>
        <p:nvSpPr>
          <p:cNvPr id="48131" name="TextBox 3"/>
          <p:cNvSpPr txBox="1">
            <a:spLocks noChangeArrowheads="1"/>
          </p:cNvSpPr>
          <p:nvPr/>
        </p:nvSpPr>
        <p:spPr bwMode="auto">
          <a:xfrm>
            <a:off x="642938" y="3071813"/>
            <a:ext cx="8072437" cy="3046412"/>
          </a:xfrm>
          <a:prstGeom prst="rect">
            <a:avLst/>
          </a:prstGeom>
          <a:noFill/>
          <a:ln w="9525">
            <a:noFill/>
            <a:miter lim="800000"/>
            <a:headEnd/>
            <a:tailEnd/>
          </a:ln>
        </p:spPr>
        <p:txBody>
          <a:bodyPr>
            <a:spAutoFit/>
          </a:bodyPr>
          <a:lstStyle/>
          <a:p>
            <a:pPr algn="ctr"/>
            <a:r>
              <a:rPr lang="ru-RU" sz="3200" i="1">
                <a:solidFill>
                  <a:srgbClr val="FF0000"/>
                </a:solidFill>
                <a:latin typeface="Times New Roman" pitchFamily="18" charset="0"/>
                <a:cs typeface="Times New Roman" pitchFamily="18" charset="0"/>
              </a:rPr>
              <a:t>Поляризациялық құралдар</a:t>
            </a:r>
            <a:r>
              <a:rPr lang="ru-RU" sz="3200">
                <a:solidFill>
                  <a:srgbClr val="FF0000"/>
                </a:solidFill>
                <a:latin typeface="Times New Roman" pitchFamily="18" charset="0"/>
                <a:cs typeface="Times New Roman" pitchFamily="18" charset="0"/>
              </a:rPr>
              <a:t> - </a:t>
            </a:r>
            <a:r>
              <a:rPr lang="ru-RU" sz="3200">
                <a:solidFill>
                  <a:srgbClr val="0000FF"/>
                </a:solidFill>
                <a:latin typeface="Times New Roman" pitchFamily="18" charset="0"/>
                <a:cs typeface="Times New Roman" pitchFamily="18" charset="0"/>
              </a:rPr>
              <a:t>поляризациялық жарықты алуға, бақылауга және талдауға арналған оптикалық құралдар, сонымен бірге жарықтың поляризациясын әр түрлі өлшеулер мен зерттеулер үшін қолданылатын құралдар</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extBox 2"/>
          <p:cNvSpPr txBox="1">
            <a:spLocks noChangeArrowheads="1"/>
          </p:cNvSpPr>
          <p:nvPr/>
        </p:nvSpPr>
        <p:spPr bwMode="auto">
          <a:xfrm>
            <a:off x="428625" y="214313"/>
            <a:ext cx="8358188" cy="2862262"/>
          </a:xfrm>
          <a:prstGeom prst="rect">
            <a:avLst/>
          </a:prstGeom>
          <a:noFill/>
          <a:ln w="9525">
            <a:noFill/>
            <a:miter lim="800000"/>
            <a:headEnd/>
            <a:tailEnd/>
          </a:ln>
        </p:spPr>
        <p:txBody>
          <a:bodyPr>
            <a:spAutoFit/>
          </a:bodyPr>
          <a:lstStyle/>
          <a:p>
            <a:pPr algn="ctr"/>
            <a:r>
              <a:rPr lang="ru-RU" b="1" i="1">
                <a:solidFill>
                  <a:srgbClr val="FF0000"/>
                </a:solidFill>
                <a:latin typeface="Times New Roman" pitchFamily="18" charset="0"/>
                <a:cs typeface="Times New Roman" pitchFamily="18" charset="0"/>
              </a:rPr>
              <a:t>Поляризатор</a:t>
            </a:r>
            <a:r>
              <a:rPr lang="ru-RU">
                <a:solidFill>
                  <a:srgbClr val="0000FF"/>
                </a:solidFill>
                <a:latin typeface="Times New Roman" pitchFamily="18" charset="0"/>
                <a:cs typeface="Times New Roman" pitchFamily="18" charset="0"/>
              </a:rPr>
              <a:t> — табиғи сәулелерден толық немесе жартылай полярланған оптикалық сәулелер алуға арналған құрылғы. Поляризатор — күрделі поляризациялық қондырғылардың ең қарапайым поляризациялағыш элементі болып саналады. Сызықтық поляризаторларға жазық полярланған, дөңгелек поляризацияланған жарық беретін оптикалық анизотропты поляризациялағыш призмалар мен поляроидтардың немесе керекті спектр аймағында мөлдір изотропты пластинкалардың оптикалық жиынтығы жатады. Кез келген поляризаторды полярланған сәулелердің қасиеттерін зерттейтін анализатор ретінде пайдалануға болады.</a:t>
            </a:r>
          </a:p>
          <a:p>
            <a:pPr algn="ctr"/>
            <a:endParaRPr lang="ru-RU">
              <a:solidFill>
                <a:srgbClr val="0000FF"/>
              </a:solidFill>
              <a:latin typeface="Times New Roman" pitchFamily="18" charset="0"/>
              <a:cs typeface="Times New Roman" pitchFamily="18" charset="0"/>
            </a:endParaRPr>
          </a:p>
        </p:txBody>
      </p:sp>
      <p:pic>
        <p:nvPicPr>
          <p:cNvPr id="49155" name="Picture 1" descr="D:\MERY\Загрузки\wmap-polarization.jpg"/>
          <p:cNvPicPr>
            <a:picLocks noChangeAspect="1" noChangeArrowheads="1"/>
          </p:cNvPicPr>
          <p:nvPr/>
        </p:nvPicPr>
        <p:blipFill>
          <a:blip r:embed="rId2"/>
          <a:srcRect t="70000"/>
          <a:stretch>
            <a:fillRect/>
          </a:stretch>
        </p:blipFill>
        <p:spPr bwMode="auto">
          <a:xfrm>
            <a:off x="1000125" y="2857500"/>
            <a:ext cx="7358063" cy="37623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Содержимое 1"/>
          <p:cNvSpPr>
            <a:spLocks noGrp="1"/>
          </p:cNvSpPr>
          <p:nvPr>
            <p:ph idx="1"/>
          </p:nvPr>
        </p:nvSpPr>
        <p:spPr>
          <a:xfrm>
            <a:off x="4143375" y="1571625"/>
            <a:ext cx="4543425" cy="4162425"/>
          </a:xfrm>
        </p:spPr>
        <p:txBody>
          <a:bodyPr/>
          <a:lstStyle/>
          <a:p>
            <a:r>
              <a:rPr lang="kk-KZ" sz="1600" smtClean="0">
                <a:latin typeface="Arial" charset="0"/>
                <a:cs typeface="Arial" charset="0"/>
              </a:rPr>
              <a:t>Б.з.б 460-370 жылдары өмір сүрген ежелгі грек философы.</a:t>
            </a:r>
          </a:p>
          <a:p>
            <a:r>
              <a:rPr lang="kk-KZ" sz="1600" smtClean="0">
                <a:latin typeface="Arial" charset="0"/>
                <a:cs typeface="Arial" charset="0"/>
              </a:rPr>
              <a:t>Зат құрылысының дискреттілік (жеке бөлшектерден) теориясының негізін қалаушы</a:t>
            </a:r>
          </a:p>
          <a:p>
            <a:r>
              <a:rPr lang="kk-KZ" sz="1600" smtClean="0">
                <a:latin typeface="Arial" charset="0"/>
                <a:cs typeface="Arial" charset="0"/>
              </a:rPr>
              <a:t>Демокрит барлық табиғаттағы  денелер, заттар көзге көрінбейтін, өте ұсақ бөлінбейтін бөлшектерден (атомдардан) тұрады деп есептеген</a:t>
            </a:r>
          </a:p>
          <a:p>
            <a:r>
              <a:rPr lang="kk-KZ" sz="1600" smtClean="0">
                <a:latin typeface="Arial" charset="0"/>
                <a:cs typeface="Arial" charset="0"/>
              </a:rPr>
              <a:t>Оның ойынша олар көптүрлі, әр түрлі формалы бір – бірімен байланысып әр түрлі денелерді құрайды және табиғатта атомдар мен бос кеңістіктерден тұрады.</a:t>
            </a:r>
            <a:endParaRPr lang="ru-RU" sz="1600" smtClean="0">
              <a:latin typeface="Arial" charset="0"/>
              <a:cs typeface="Arial" charset="0"/>
            </a:endParaRPr>
          </a:p>
        </p:txBody>
      </p:sp>
      <p:sp>
        <p:nvSpPr>
          <p:cNvPr id="3" name="Заголовок 2"/>
          <p:cNvSpPr>
            <a:spLocks noGrp="1"/>
          </p:cNvSpPr>
          <p:nvPr>
            <p:ph type="title"/>
          </p:nvPr>
        </p:nvSpPr>
        <p:spPr/>
        <p:txBody>
          <a:bodyPr/>
          <a:lstStyle/>
          <a:p>
            <a:pPr algn="ctr" fontAlgn="auto">
              <a:spcAft>
                <a:spcPts val="0"/>
              </a:spcAft>
              <a:defRPr/>
            </a:pPr>
            <a:r>
              <a:rPr lang="kk-KZ" sz="3200" dirty="0" smtClean="0">
                <a:latin typeface="Arial" pitchFamily="34" charset="0"/>
                <a:cs typeface="Arial" pitchFamily="34" charset="0"/>
              </a:rPr>
              <a:t>Демокрит</a:t>
            </a:r>
            <a:endParaRPr lang="ru-RU" sz="3200" dirty="0">
              <a:latin typeface="Arial" pitchFamily="34" charset="0"/>
              <a:cs typeface="Arial" pitchFamily="34" charset="0"/>
            </a:endParaRPr>
          </a:p>
        </p:txBody>
      </p:sp>
      <p:pic>
        <p:nvPicPr>
          <p:cNvPr id="2050" name="Picture 2" descr="C:\Users\Admin\Documents\2 курс.4-семестр\физ.хим\презентация\Демокрит.jpeg"/>
          <p:cNvPicPr>
            <a:picLocks noChangeAspect="1" noChangeArrowheads="1"/>
          </p:cNvPicPr>
          <p:nvPr/>
        </p:nvPicPr>
        <p:blipFill>
          <a:blip r:embed="rId2"/>
          <a:srcRect/>
          <a:stretch>
            <a:fillRect/>
          </a:stretch>
        </p:blipFill>
        <p:spPr bwMode="auto">
          <a:xfrm>
            <a:off x="571472" y="1714488"/>
            <a:ext cx="3128672" cy="357190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8" name="Рисунок 3" descr="Кәдімгі_және_электромагниттік.PNG"/>
          <p:cNvPicPr>
            <a:picLocks noChangeAspect="1" noChangeArrowheads="1"/>
          </p:cNvPicPr>
          <p:nvPr/>
        </p:nvPicPr>
        <p:blipFill>
          <a:blip r:embed="rId2"/>
          <a:srcRect r="48352"/>
          <a:stretch>
            <a:fillRect/>
          </a:stretch>
        </p:blipFill>
        <p:spPr bwMode="auto">
          <a:xfrm>
            <a:off x="2786063" y="3500438"/>
            <a:ext cx="3357562" cy="3000375"/>
          </a:xfrm>
          <a:prstGeom prst="rect">
            <a:avLst/>
          </a:prstGeom>
          <a:noFill/>
          <a:ln w="9525" cmpd="tri">
            <a:solidFill>
              <a:srgbClr val="0000FF"/>
            </a:solidFill>
            <a:miter lim="800000"/>
            <a:headEnd/>
            <a:tailEnd/>
          </a:ln>
        </p:spPr>
      </p:pic>
      <p:sp>
        <p:nvSpPr>
          <p:cNvPr id="50179" name="TextBox 4"/>
          <p:cNvSpPr txBox="1">
            <a:spLocks noChangeArrowheads="1"/>
          </p:cNvSpPr>
          <p:nvPr/>
        </p:nvSpPr>
        <p:spPr bwMode="auto">
          <a:xfrm>
            <a:off x="357188" y="357188"/>
            <a:ext cx="8572500" cy="3046412"/>
          </a:xfrm>
          <a:prstGeom prst="rect">
            <a:avLst/>
          </a:prstGeom>
          <a:noFill/>
          <a:ln w="9525">
            <a:noFill/>
            <a:miter lim="800000"/>
            <a:headEnd/>
            <a:tailEnd/>
          </a:ln>
        </p:spPr>
        <p:txBody>
          <a:bodyPr>
            <a:spAutoFit/>
          </a:bodyPr>
          <a:lstStyle/>
          <a:p>
            <a:r>
              <a:rPr lang="ru-RU" sz="2400">
                <a:solidFill>
                  <a:srgbClr val="0000FF"/>
                </a:solidFill>
                <a:latin typeface="Times New Roman" pitchFamily="18" charset="0"/>
                <a:cs typeface="Times New Roman" pitchFamily="18" charset="0"/>
              </a:rPr>
              <a:t>Поляризациялану жазықтығын айналдыру құбылысын Д.Арго 1811 жылы кристалды кварцты, ал Ж.Био (1815) ерітіндіні зерттеу кезінде ашқан.Поляризацияланбаған сәуле шығару ағынын (жарықты) толқын таралу сызығының бойындағы жазықтықта тербелетін толқын шоғы түрінде қабылдауға болады. Егер сәуленің көлденең қимасын жазықтықта тік бағытталған десек, онда электромагниттік сәуле шығарудың таралу жазықтығын тілше сызықшамен көрсетуге болады</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2" name="Рисунок 3" descr="Кәдімгі_және_электромагниттік.PNG"/>
          <p:cNvPicPr>
            <a:picLocks noChangeAspect="1" noChangeArrowheads="1"/>
          </p:cNvPicPr>
          <p:nvPr/>
        </p:nvPicPr>
        <p:blipFill>
          <a:blip r:embed="rId2"/>
          <a:srcRect l="50549"/>
          <a:stretch>
            <a:fillRect/>
          </a:stretch>
        </p:blipFill>
        <p:spPr bwMode="auto">
          <a:xfrm>
            <a:off x="2286000" y="2786063"/>
            <a:ext cx="4214813" cy="3714750"/>
          </a:xfrm>
          <a:prstGeom prst="rect">
            <a:avLst/>
          </a:prstGeom>
          <a:noFill/>
          <a:ln w="9525" cmpd="tri">
            <a:solidFill>
              <a:srgbClr val="0000FF"/>
            </a:solidFill>
            <a:miter lim="800000"/>
            <a:headEnd/>
            <a:tailEnd/>
          </a:ln>
        </p:spPr>
      </p:pic>
      <p:sp>
        <p:nvSpPr>
          <p:cNvPr id="51203" name="TextBox 4"/>
          <p:cNvSpPr txBox="1">
            <a:spLocks noChangeArrowheads="1"/>
          </p:cNvSpPr>
          <p:nvPr/>
        </p:nvSpPr>
        <p:spPr bwMode="auto">
          <a:xfrm>
            <a:off x="357188" y="357188"/>
            <a:ext cx="8572500" cy="2678112"/>
          </a:xfrm>
          <a:prstGeom prst="rect">
            <a:avLst/>
          </a:prstGeom>
          <a:noFill/>
          <a:ln w="9525">
            <a:noFill/>
            <a:miter lim="800000"/>
            <a:headEnd/>
            <a:tailEnd/>
          </a:ln>
        </p:spPr>
        <p:txBody>
          <a:bodyPr>
            <a:spAutoFit/>
          </a:bodyPr>
          <a:lstStyle/>
          <a:p>
            <a:r>
              <a:rPr lang="ru-RU" sz="2400">
                <a:solidFill>
                  <a:srgbClr val="0000FF"/>
                </a:solidFill>
                <a:latin typeface="Times New Roman" pitchFamily="18" charset="0"/>
                <a:cs typeface="Times New Roman" pitchFamily="18" charset="0"/>
              </a:rPr>
              <a:t>Егер жарықтың осы ағымын поляризатор арқылы өткізсе, онда әрбір толқын артоганал құраушыларға, яғни өзара біріне-бірі тік бағытта орналасқан жазықтыққа жіктеледі. Мысалы, суретте AOA' жазықтығында таралған осындай бір сәуленің жіктелуі кескінделген. Бұл сәуле поляризатордан өткен соң ол X және Y остері бойымен бағытталған BOB және СОС құраушыларға жіктеледі.</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Box 5"/>
          <p:cNvSpPr txBox="1">
            <a:spLocks noChangeArrowheads="1"/>
          </p:cNvSpPr>
          <p:nvPr/>
        </p:nvSpPr>
        <p:spPr bwMode="auto">
          <a:xfrm>
            <a:off x="357188" y="214313"/>
            <a:ext cx="8429625" cy="4094162"/>
          </a:xfrm>
          <a:prstGeom prst="rect">
            <a:avLst/>
          </a:prstGeom>
          <a:noFill/>
          <a:ln w="9525">
            <a:noFill/>
            <a:miter lim="800000"/>
            <a:headEnd/>
            <a:tailEnd/>
          </a:ln>
        </p:spPr>
        <p:txBody>
          <a:bodyPr>
            <a:spAutoFit/>
          </a:bodyPr>
          <a:lstStyle/>
          <a:p>
            <a:r>
              <a:rPr lang="ru-RU" sz="2000">
                <a:solidFill>
                  <a:srgbClr val="0000FF"/>
                </a:solidFill>
                <a:latin typeface="Times New Roman" pitchFamily="18" charset="0"/>
                <a:cs typeface="Times New Roman" pitchFamily="18" charset="0"/>
              </a:rPr>
              <a:t>Сол сияқты поляризацияланған жарық ағымының жолына қойылған екінші поляризатор құрастырушы сәуле шығаруды өткізеді. Бұл оның поляризация өсіне параллель өтеді. Демек, поляризацияланған сәуле анализатордан тек бір бұрышқа бұрғанда ғана өтеді, ал оның ығысуы кезінде, айталық, анализаторды  90° бұрышқа бұрғанда, ағымның қуаттылығы нөлге дейін төмендейді (2-сурет). Шамның сәуле шығаруы параллель шоқ түрінде линза колиматордан өте отырып, поляризатор (тік оптикалық өсі бар) А арқылы өтеді. Егер Б поляризатор өсі А поляризатор өсіне параллель болса, онда сәуле осы поляризатордан өтеді де, А және Б поляризаторларына перпендикуляр В поляризатордан өтпейді. Ал оның жазықтығын бұрғанда (айталық, 90°-қа дейін) одан өтетін сәуле қуаттылығы максимумға дейін жоғарылайды.</a:t>
            </a:r>
          </a:p>
          <a:p>
            <a:endParaRPr lang="ru-RU" sz="2000">
              <a:solidFill>
                <a:srgbClr val="0000FF"/>
              </a:solidFill>
              <a:latin typeface="Times New Roman" pitchFamily="18" charset="0"/>
              <a:cs typeface="Times New Roman" pitchFamily="18" charset="0"/>
            </a:endParaRPr>
          </a:p>
        </p:txBody>
      </p:sp>
      <p:pic>
        <p:nvPicPr>
          <p:cNvPr id="52227" name="Рисунок 6" descr="Сәуле_шығару.іып_иоляризациялану_схемасы.JPG"/>
          <p:cNvPicPr>
            <a:picLocks noChangeAspect="1" noChangeArrowheads="1"/>
          </p:cNvPicPr>
          <p:nvPr/>
        </p:nvPicPr>
        <p:blipFill>
          <a:blip r:embed="rId2"/>
          <a:srcRect/>
          <a:stretch>
            <a:fillRect/>
          </a:stretch>
        </p:blipFill>
        <p:spPr bwMode="auto">
          <a:xfrm>
            <a:off x="1857375" y="4071938"/>
            <a:ext cx="5500688" cy="25003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extBox 3"/>
          <p:cNvSpPr txBox="1">
            <a:spLocks noChangeArrowheads="1"/>
          </p:cNvSpPr>
          <p:nvPr/>
        </p:nvSpPr>
        <p:spPr bwMode="auto">
          <a:xfrm>
            <a:off x="571500" y="428625"/>
            <a:ext cx="7786688" cy="369888"/>
          </a:xfrm>
          <a:prstGeom prst="rect">
            <a:avLst/>
          </a:prstGeom>
          <a:noFill/>
          <a:ln w="9525">
            <a:noFill/>
            <a:miter lim="800000"/>
            <a:headEnd/>
            <a:tailEnd/>
          </a:ln>
        </p:spPr>
        <p:txBody>
          <a:bodyPr>
            <a:spAutoFit/>
          </a:bodyPr>
          <a:lstStyle/>
          <a:p>
            <a:endParaRPr lang="ru-RU">
              <a:latin typeface="Calibri" pitchFamily="34" charset="0"/>
            </a:endParaRPr>
          </a:p>
        </p:txBody>
      </p:sp>
      <p:sp>
        <p:nvSpPr>
          <p:cNvPr id="53251" name="TextBox 4"/>
          <p:cNvSpPr txBox="1">
            <a:spLocks noChangeArrowheads="1"/>
          </p:cNvSpPr>
          <p:nvPr/>
        </p:nvSpPr>
        <p:spPr bwMode="auto">
          <a:xfrm>
            <a:off x="285750" y="285750"/>
            <a:ext cx="8643938" cy="6370638"/>
          </a:xfrm>
          <a:prstGeom prst="rect">
            <a:avLst/>
          </a:prstGeom>
          <a:noFill/>
          <a:ln w="9525">
            <a:noFill/>
            <a:miter lim="800000"/>
            <a:headEnd/>
            <a:tailEnd/>
          </a:ln>
        </p:spPr>
        <p:txBody>
          <a:bodyPr>
            <a:spAutoFit/>
          </a:bodyPr>
          <a:lstStyle/>
          <a:p>
            <a:r>
              <a:rPr lang="ru-RU" sz="2400">
                <a:solidFill>
                  <a:srgbClr val="0000FF"/>
                </a:solidFill>
                <a:latin typeface="Times New Roman" pitchFamily="18" charset="0"/>
                <a:cs typeface="Times New Roman" pitchFamily="18" charset="0"/>
              </a:rPr>
              <a:t>Бірінен кейін бірі ретімен перпендикуляр орналасқан Б мен В поляризаторын айқасқан дейді. Ендеше. осындай поляризаторларды көбейтіп және оларды қисындастыра орналастыру, бұрау арқылы кез келген жарық ағымын керекті шамада, мысалы нөлден 100% дейінгі аралықта поляризациялауға болады. Молекулаларында кристалдық және молекулалық кұрылымды симметриясы жоқ көптеген мөлдір түсті заттар поляризацияланған сәуле шығару жазықтығын айландыруға қабілетті келеді. Бұл заттарды оптикалық активті қосылыстар деп атайды. Поляризация жазықтығының бұрылу бұрышы кей аралықта ауысады. Егер осы айналу жазықтығы сағат тілінің бағыты бойынша болса, онда айналымды оң (+), ал кері болса, теріс (-) дейді. Айналу дәрежесі сәуле жолында кездесетін молекула санына, ерітінділер үшін оның концентрациясына және оның ыдыс өлшемімен анықталатын қалдығына, толқын ұзындығы мен температураға тәуелді.</a:t>
            </a:r>
          </a:p>
          <a:p>
            <a:endParaRPr lang="ru-RU" sz="2400">
              <a:solidFill>
                <a:srgbClr val="0000FF"/>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extBox 3"/>
          <p:cNvSpPr txBox="1">
            <a:spLocks noChangeArrowheads="1"/>
          </p:cNvSpPr>
          <p:nvPr/>
        </p:nvSpPr>
        <p:spPr bwMode="auto">
          <a:xfrm>
            <a:off x="571500" y="428625"/>
            <a:ext cx="7786688" cy="369888"/>
          </a:xfrm>
          <a:prstGeom prst="rect">
            <a:avLst/>
          </a:prstGeom>
          <a:noFill/>
          <a:ln w="9525">
            <a:noFill/>
            <a:miter lim="800000"/>
            <a:headEnd/>
            <a:tailEnd/>
          </a:ln>
        </p:spPr>
        <p:txBody>
          <a:bodyPr>
            <a:spAutoFit/>
          </a:bodyPr>
          <a:lstStyle/>
          <a:p>
            <a:endParaRPr lang="ru-RU">
              <a:latin typeface="Calibri" pitchFamily="34" charset="0"/>
            </a:endParaRPr>
          </a:p>
        </p:txBody>
      </p:sp>
      <p:sp>
        <p:nvSpPr>
          <p:cNvPr id="54275" name="TextBox 5"/>
          <p:cNvSpPr txBox="1">
            <a:spLocks noChangeArrowheads="1"/>
          </p:cNvSpPr>
          <p:nvPr/>
        </p:nvSpPr>
        <p:spPr bwMode="auto">
          <a:xfrm>
            <a:off x="571500" y="214313"/>
            <a:ext cx="8215313" cy="3692525"/>
          </a:xfrm>
          <a:prstGeom prst="rect">
            <a:avLst/>
          </a:prstGeom>
          <a:noFill/>
          <a:ln w="9525">
            <a:noFill/>
            <a:miter lim="800000"/>
            <a:headEnd/>
            <a:tailEnd/>
          </a:ln>
        </p:spPr>
        <p:txBody>
          <a:bodyPr>
            <a:spAutoFit/>
          </a:bodyPr>
          <a:lstStyle/>
          <a:p>
            <a:pPr algn="ctr"/>
            <a:r>
              <a:rPr lang="ru-RU">
                <a:solidFill>
                  <a:srgbClr val="0000FF"/>
                </a:solidFill>
                <a:latin typeface="Times New Roman" pitchFamily="18" charset="0"/>
                <a:cs typeface="Times New Roman" pitchFamily="18" charset="0"/>
              </a:rPr>
              <a:t>Егер оптикалық сипаты әр текті кристалл аркылы поляризацияланған жарықты өткізсе, онда жарық толқындарының әр түрлі сынуымен қос кескін байқалады. Кристалдың оптикалық өсімен жазықтығы сәйкес келетін толқындар аз сынады, кристалда сыну көрсеткіші әр түрлі перпендикуляр жазықтықтарда екіге айырылған жарық сәулесі байқалады. Нақ осы принципке поляризатордың - Николь призманың әрекеті негізделген. Ол исланд шпатымен жапсыра желімделген екі призмадан тұрады.«Призмада жарық сәулесі іштен шағылысады да, екіншісі толық поляризацияланып, призмадан өтеді.</a:t>
            </a:r>
          </a:p>
          <a:p>
            <a:pPr algn="ctr"/>
            <a:r>
              <a:rPr lang="ru-RU">
                <a:solidFill>
                  <a:srgbClr val="0000FF"/>
                </a:solidFill>
                <a:latin typeface="Times New Roman" pitchFamily="18" charset="0"/>
                <a:cs typeface="Times New Roman" pitchFamily="18" charset="0"/>
              </a:rPr>
              <a:t>Мұндай поляризацияланған сәуле және оның поляризациялану жазықтығы оптикалық активті зат ерітіндісіне айналады.</a:t>
            </a:r>
          </a:p>
          <a:p>
            <a:pPr algn="ctr"/>
            <a:r>
              <a:rPr lang="ru-RU">
                <a:solidFill>
                  <a:srgbClr val="0000FF"/>
                </a:solidFill>
                <a:latin typeface="Times New Roman" pitchFamily="18" charset="0"/>
                <a:cs typeface="Times New Roman" pitchFamily="18" charset="0"/>
              </a:rPr>
              <a:t>Оңға айналатын қосылыстың химиялық формуласы алдына d, ал солға айналатындікіне 1 - әріпін қояды.</a:t>
            </a:r>
          </a:p>
          <a:p>
            <a:pPr algn="ctr"/>
            <a:endParaRPr lang="ru-RU">
              <a:solidFill>
                <a:srgbClr val="0000FF"/>
              </a:solidFill>
              <a:latin typeface="Times New Roman" pitchFamily="18" charset="0"/>
              <a:cs typeface="Times New Roman" pitchFamily="18" charset="0"/>
            </a:endParaRPr>
          </a:p>
        </p:txBody>
      </p:sp>
      <p:pic>
        <p:nvPicPr>
          <p:cNvPr id="54276" name="Picture 2" descr="D:\MERY\Загрузки\748-F330_IP_panel_color.jpg"/>
          <p:cNvPicPr>
            <a:picLocks noChangeAspect="1" noChangeArrowheads="1"/>
          </p:cNvPicPr>
          <p:nvPr/>
        </p:nvPicPr>
        <p:blipFill>
          <a:blip r:embed="rId2"/>
          <a:srcRect/>
          <a:stretch>
            <a:fillRect/>
          </a:stretch>
        </p:blipFill>
        <p:spPr bwMode="auto">
          <a:xfrm>
            <a:off x="2143125" y="3786188"/>
            <a:ext cx="5214938" cy="28575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extBox 3"/>
          <p:cNvSpPr txBox="1">
            <a:spLocks noChangeArrowheads="1"/>
          </p:cNvSpPr>
          <p:nvPr/>
        </p:nvSpPr>
        <p:spPr bwMode="auto">
          <a:xfrm>
            <a:off x="571500" y="428625"/>
            <a:ext cx="7786688" cy="369888"/>
          </a:xfrm>
          <a:prstGeom prst="rect">
            <a:avLst/>
          </a:prstGeom>
          <a:noFill/>
          <a:ln w="9525">
            <a:noFill/>
            <a:miter lim="800000"/>
            <a:headEnd/>
            <a:tailEnd/>
          </a:ln>
        </p:spPr>
        <p:txBody>
          <a:bodyPr>
            <a:spAutoFit/>
          </a:bodyPr>
          <a:lstStyle/>
          <a:p>
            <a:endParaRPr lang="ru-RU">
              <a:latin typeface="Calibri" pitchFamily="34" charset="0"/>
            </a:endParaRPr>
          </a:p>
        </p:txBody>
      </p:sp>
      <p:sp>
        <p:nvSpPr>
          <p:cNvPr id="55299" name="TextBox 4"/>
          <p:cNvSpPr txBox="1">
            <a:spLocks noChangeArrowheads="1"/>
          </p:cNvSpPr>
          <p:nvPr/>
        </p:nvSpPr>
        <p:spPr bwMode="auto">
          <a:xfrm>
            <a:off x="357188" y="714375"/>
            <a:ext cx="8643937" cy="4708525"/>
          </a:xfrm>
          <a:prstGeom prst="rect">
            <a:avLst/>
          </a:prstGeom>
          <a:noFill/>
          <a:ln w="9525">
            <a:noFill/>
            <a:miter lim="800000"/>
            <a:headEnd/>
            <a:tailEnd/>
          </a:ln>
        </p:spPr>
        <p:txBody>
          <a:bodyPr>
            <a:spAutoFit/>
          </a:bodyPr>
          <a:lstStyle/>
          <a:p>
            <a:pPr algn="ctr"/>
            <a:r>
              <a:rPr lang="ru-RU" sz="2000">
                <a:solidFill>
                  <a:srgbClr val="0000FF"/>
                </a:solidFill>
                <a:latin typeface="Times New Roman" pitchFamily="18" charset="0"/>
                <a:cs typeface="Times New Roman" pitchFamily="18" charset="0"/>
              </a:rPr>
              <a:t>Оптикалық активті емес қосылыстардың оңға және солға айналатын изомерлер қоспасын рацемиялық, қосылыстар деп атайды да, олардың атауы алдына d1 қояды, мысалы, d1 алма қышқылы. Ал осы әріптердің үлкен таңбалы түрі, сол заттың оптикалық активтігімен қатар олардың қандай қатарға жататындығын да көрсетеді және оларды салыстырушы зат ретінде таңбалайды. Органикалық қосылыстардағы төрт түрлі функционалды топпен байланысқан көміртек атомын ассиметриялық дейді де, кұрамында мұндай атомдар болатын қосылыстар оптикалық активті зат қатарына жатады.</a:t>
            </a:r>
          </a:p>
          <a:p>
            <a:pPr algn="ctr"/>
            <a:r>
              <a:rPr lang="ru-RU" sz="2000">
                <a:solidFill>
                  <a:srgbClr val="0000FF"/>
                </a:solidFill>
                <a:latin typeface="Times New Roman" pitchFamily="18" charset="0"/>
                <a:cs typeface="Times New Roman" pitchFamily="18" charset="0"/>
              </a:rPr>
              <a:t>Поляризациялану жазықтығын кристалл заттармен айландыру сол қосылыстың маңызды қасиеті болып есептелінеді және оларды кристалды химияда, микроскопия техникасында пайдаланады. Сандық өлшеулер негізінде 1, сондай-ақ поляризациялану жазықтығының мольдік айналу шамасының тәуелділіктері жатыр:</a:t>
            </a:r>
          </a:p>
          <a:p>
            <a:pPr algn="ctr"/>
            <a:r>
              <a:rPr lang="ru-RU" sz="2000" b="1">
                <a:solidFill>
                  <a:srgbClr val="0000FF"/>
                </a:solidFill>
                <a:latin typeface="Times New Roman" pitchFamily="18" charset="0"/>
                <a:cs typeface="Times New Roman" pitchFamily="18" charset="0"/>
              </a:rPr>
              <a:t>φ = α</a:t>
            </a:r>
            <a:r>
              <a:rPr lang="ru-RU" sz="2000" b="1" baseline="30000">
                <a:solidFill>
                  <a:srgbClr val="0000FF"/>
                </a:solidFill>
                <a:latin typeface="Times New Roman" pitchFamily="18" charset="0"/>
                <a:cs typeface="Times New Roman" pitchFamily="18" charset="0"/>
              </a:rPr>
              <a:t>t</a:t>
            </a:r>
            <a:r>
              <a:rPr lang="ru-RU" sz="2000" b="1" baseline="-25000">
                <a:solidFill>
                  <a:srgbClr val="0000FF"/>
                </a:solidFill>
                <a:latin typeface="Times New Roman" pitchFamily="18" charset="0"/>
                <a:cs typeface="Times New Roman" pitchFamily="18" charset="0"/>
              </a:rPr>
              <a:t>λ</a:t>
            </a:r>
            <a:r>
              <a:rPr lang="ru-RU" sz="2000" b="1">
                <a:solidFill>
                  <a:srgbClr val="0000FF"/>
                </a:solidFill>
                <a:latin typeface="Times New Roman" pitchFamily="18" charset="0"/>
                <a:cs typeface="Times New Roman" pitchFamily="18" charset="0"/>
              </a:rPr>
              <a:t>М </a:t>
            </a:r>
            <a:r>
              <a:rPr lang="ru-RU" sz="2000">
                <a:solidFill>
                  <a:srgbClr val="0000FF"/>
                </a:solidFill>
                <a:latin typeface="Times New Roman" pitchFamily="18" charset="0"/>
                <a:cs typeface="Times New Roman" pitchFamily="18" charset="0"/>
              </a:rPr>
              <a:t>(2)</a:t>
            </a:r>
          </a:p>
          <a:p>
            <a:pPr algn="ctr"/>
            <a:r>
              <a:rPr lang="ru-RU" sz="2000">
                <a:solidFill>
                  <a:srgbClr val="0000FF"/>
                </a:solidFill>
                <a:latin typeface="Times New Roman" pitchFamily="18" charset="0"/>
                <a:cs typeface="Times New Roman" pitchFamily="18" charset="0"/>
              </a:rPr>
              <a:t>мұндағы φ - поляризация жазықтығының мольдік айналу шамасы. </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extBox 3"/>
          <p:cNvSpPr txBox="1">
            <a:spLocks noChangeArrowheads="1"/>
          </p:cNvSpPr>
          <p:nvPr/>
        </p:nvSpPr>
        <p:spPr bwMode="auto">
          <a:xfrm>
            <a:off x="571500" y="428625"/>
            <a:ext cx="7786688" cy="369888"/>
          </a:xfrm>
          <a:prstGeom prst="rect">
            <a:avLst/>
          </a:prstGeom>
          <a:noFill/>
          <a:ln w="9525">
            <a:noFill/>
            <a:miter lim="800000"/>
            <a:headEnd/>
            <a:tailEnd/>
          </a:ln>
        </p:spPr>
        <p:txBody>
          <a:bodyPr>
            <a:spAutoFit/>
          </a:bodyPr>
          <a:lstStyle/>
          <a:p>
            <a:endParaRPr lang="ru-RU">
              <a:latin typeface="Calibri" pitchFamily="34" charset="0"/>
            </a:endParaRPr>
          </a:p>
        </p:txBody>
      </p:sp>
      <p:sp>
        <p:nvSpPr>
          <p:cNvPr id="56323" name="TextBox 5"/>
          <p:cNvSpPr txBox="1">
            <a:spLocks noChangeArrowheads="1"/>
          </p:cNvSpPr>
          <p:nvPr/>
        </p:nvSpPr>
        <p:spPr bwMode="auto">
          <a:xfrm>
            <a:off x="785813" y="357188"/>
            <a:ext cx="7786687" cy="2586037"/>
          </a:xfrm>
          <a:prstGeom prst="rect">
            <a:avLst/>
          </a:prstGeom>
          <a:noFill/>
          <a:ln w="9525">
            <a:noFill/>
            <a:miter lim="800000"/>
            <a:headEnd/>
            <a:tailEnd/>
          </a:ln>
        </p:spPr>
        <p:txBody>
          <a:bodyPr>
            <a:spAutoFit/>
          </a:bodyPr>
          <a:lstStyle/>
          <a:p>
            <a:r>
              <a:rPr lang="ru-RU">
                <a:solidFill>
                  <a:srgbClr val="0000FF"/>
                </a:solidFill>
                <a:latin typeface="Times New Roman" pitchFamily="18" charset="0"/>
                <a:cs typeface="Times New Roman" pitchFamily="18" charset="0"/>
              </a:rPr>
              <a:t>Поляризациялану жазықтығы мольдік не меншікті айналуының жарық толқынының ұзындығына тәуелділігін оптикалық айналу дисперсиясы (ОАД) деп атайды.</a:t>
            </a:r>
          </a:p>
          <a:p>
            <a:r>
              <a:rPr lang="ru-RU">
                <a:solidFill>
                  <a:srgbClr val="0000FF"/>
                </a:solidFill>
                <a:latin typeface="Times New Roman" pitchFamily="18" charset="0"/>
                <a:cs typeface="Times New Roman" pitchFamily="18" charset="0"/>
              </a:rPr>
              <a:t>Оптикалық айналу толқын ұзындығы кішірейген сайын әуелі артады да, сосын ол сіңіру спектрінің жолақ аймағында ең жоғарғы мәніне (максимумге) жетіп, ең кіші (минимумге) мәнге дейін түсіп, баяу өсе бастайды   және оны </a:t>
            </a:r>
            <a:r>
              <a:rPr lang="ru-RU" i="1">
                <a:solidFill>
                  <a:srgbClr val="0000FF"/>
                </a:solidFill>
                <a:latin typeface="Times New Roman" pitchFamily="18" charset="0"/>
                <a:cs typeface="Times New Roman" pitchFamily="18" charset="0"/>
              </a:rPr>
              <a:t>Коттон эффектісі</a:t>
            </a:r>
            <a:r>
              <a:rPr lang="ru-RU">
                <a:solidFill>
                  <a:srgbClr val="0000FF"/>
                </a:solidFill>
                <a:latin typeface="Times New Roman" pitchFamily="18" charset="0"/>
                <a:cs typeface="Times New Roman" pitchFamily="18" charset="0"/>
              </a:rPr>
              <a:t> дейді.</a:t>
            </a:r>
          </a:p>
          <a:p>
            <a:r>
              <a:rPr lang="ru-RU">
                <a:solidFill>
                  <a:srgbClr val="0000FF"/>
                </a:solidFill>
                <a:latin typeface="Times New Roman" pitchFamily="18" charset="0"/>
                <a:cs typeface="Times New Roman" pitchFamily="18" charset="0"/>
              </a:rPr>
              <a:t> α=(φ</a:t>
            </a:r>
            <a:r>
              <a:rPr lang="ru-RU" baseline="-25000">
                <a:solidFill>
                  <a:srgbClr val="0000FF"/>
                </a:solidFill>
                <a:latin typeface="Times New Roman" pitchFamily="18" charset="0"/>
                <a:cs typeface="Times New Roman" pitchFamily="18" charset="0"/>
              </a:rPr>
              <a:t>mах</a:t>
            </a:r>
            <a:r>
              <a:rPr lang="ru-RU">
                <a:solidFill>
                  <a:srgbClr val="0000FF"/>
                </a:solidFill>
                <a:latin typeface="Times New Roman" pitchFamily="18" charset="0"/>
                <a:cs typeface="Times New Roman" pitchFamily="18" charset="0"/>
              </a:rPr>
              <a:t>-φ</a:t>
            </a:r>
            <a:r>
              <a:rPr lang="ru-RU" baseline="-25000">
                <a:solidFill>
                  <a:srgbClr val="0000FF"/>
                </a:solidFill>
                <a:latin typeface="Times New Roman" pitchFamily="18" charset="0"/>
                <a:cs typeface="Times New Roman" pitchFamily="18" charset="0"/>
              </a:rPr>
              <a:t>min</a:t>
            </a:r>
            <a:r>
              <a:rPr lang="ru-RU">
                <a:solidFill>
                  <a:srgbClr val="0000FF"/>
                </a:solidFill>
                <a:latin typeface="Times New Roman" pitchFamily="18" charset="0"/>
                <a:cs typeface="Times New Roman" pitchFamily="18" charset="0"/>
              </a:rPr>
              <a:t>): 100 шамасын амплитуда деп атайды, ал толқын ұзындығы өсі бойындағы арақашықтықты Коттон эффектісінін ені дейді</a:t>
            </a:r>
          </a:p>
        </p:txBody>
      </p:sp>
      <p:pic>
        <p:nvPicPr>
          <p:cNvPr id="56324" name="Picture 1" descr="D:\MERY\Загрузки\07_darvin.jpg"/>
          <p:cNvPicPr>
            <a:picLocks noChangeAspect="1" noChangeArrowheads="1"/>
          </p:cNvPicPr>
          <p:nvPr/>
        </p:nvPicPr>
        <p:blipFill>
          <a:blip r:embed="rId2"/>
          <a:srcRect/>
          <a:stretch>
            <a:fillRect/>
          </a:stretch>
        </p:blipFill>
        <p:spPr bwMode="auto">
          <a:xfrm>
            <a:off x="2214563" y="3000375"/>
            <a:ext cx="4357687" cy="3606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extBox 3"/>
          <p:cNvSpPr txBox="1">
            <a:spLocks noChangeArrowheads="1"/>
          </p:cNvSpPr>
          <p:nvPr/>
        </p:nvSpPr>
        <p:spPr bwMode="auto">
          <a:xfrm>
            <a:off x="571500" y="428625"/>
            <a:ext cx="7786688" cy="369888"/>
          </a:xfrm>
          <a:prstGeom prst="rect">
            <a:avLst/>
          </a:prstGeom>
          <a:noFill/>
          <a:ln w="9525">
            <a:noFill/>
            <a:miter lim="800000"/>
            <a:headEnd/>
            <a:tailEnd/>
          </a:ln>
        </p:spPr>
        <p:txBody>
          <a:bodyPr>
            <a:spAutoFit/>
          </a:bodyPr>
          <a:lstStyle/>
          <a:p>
            <a:endParaRPr lang="ru-RU">
              <a:latin typeface="Calibri" pitchFamily="34" charset="0"/>
            </a:endParaRPr>
          </a:p>
        </p:txBody>
      </p:sp>
      <p:sp>
        <p:nvSpPr>
          <p:cNvPr id="57347" name="TextBox 4"/>
          <p:cNvSpPr txBox="1">
            <a:spLocks noChangeArrowheads="1"/>
          </p:cNvSpPr>
          <p:nvPr/>
        </p:nvSpPr>
        <p:spPr bwMode="auto">
          <a:xfrm>
            <a:off x="357188" y="285750"/>
            <a:ext cx="8215312" cy="6186488"/>
          </a:xfrm>
          <a:prstGeom prst="rect">
            <a:avLst/>
          </a:prstGeom>
          <a:noFill/>
          <a:ln w="9525">
            <a:noFill/>
            <a:miter lim="800000"/>
            <a:headEnd/>
            <a:tailEnd/>
          </a:ln>
        </p:spPr>
        <p:txBody>
          <a:bodyPr>
            <a:spAutoFit/>
          </a:bodyPr>
          <a:lstStyle/>
          <a:p>
            <a:pPr algn="ctr"/>
            <a:r>
              <a:rPr lang="ru-RU" sz="2200">
                <a:solidFill>
                  <a:srgbClr val="0000FF"/>
                </a:solidFill>
                <a:latin typeface="Times New Roman" pitchFamily="18" charset="0"/>
                <a:cs typeface="Times New Roman" pitchFamily="18" charset="0"/>
              </a:rPr>
              <a:t>Поляризациялау жазықтығының айналуы байқалмайтын жарық толқынының ұзындығын нөлдік айналу толқын ұзындығы деп атайды. Құрамдас бөліктің R солға L және оңға 4DR айналудың берілген ортада өздеріне сәйкес сыну көрсеткіштері (n_L және n_R) және осы ортадағы мольдік сіңіру көбейткіштері ε_L және ε_R бар. Бұлардың айырмасы сақиналы дихроизмді сипаттайды:</a:t>
            </a:r>
          </a:p>
          <a:p>
            <a:pPr algn="ctr"/>
            <a:r>
              <a:rPr lang="ru-RU" sz="2200" b="1">
                <a:solidFill>
                  <a:srgbClr val="0000FF"/>
                </a:solidFill>
                <a:latin typeface="Times New Roman" pitchFamily="18" charset="0"/>
                <a:cs typeface="Times New Roman" pitchFamily="18" charset="0"/>
              </a:rPr>
              <a:t>Δε=ε_L-ε_R. (3)</a:t>
            </a:r>
            <a:endParaRPr lang="ru-RU" sz="2200">
              <a:solidFill>
                <a:srgbClr val="0000FF"/>
              </a:solidFill>
              <a:latin typeface="Times New Roman" pitchFamily="18" charset="0"/>
              <a:cs typeface="Times New Roman" pitchFamily="18" charset="0"/>
            </a:endParaRPr>
          </a:p>
          <a:p>
            <a:pPr algn="ctr"/>
            <a:r>
              <a:rPr lang="ru-RU" sz="2200">
                <a:solidFill>
                  <a:srgbClr val="0000FF"/>
                </a:solidFill>
                <a:latin typeface="Times New Roman" pitchFamily="18" charset="0"/>
                <a:cs typeface="Times New Roman" pitchFamily="18" charset="0"/>
              </a:rPr>
              <a:t>Бұл мольдік эллипстікті өрнектейді:</a:t>
            </a:r>
          </a:p>
          <a:p>
            <a:pPr algn="ctr"/>
            <a:r>
              <a:rPr lang="ru-RU" sz="2200">
                <a:solidFill>
                  <a:srgbClr val="0000FF"/>
                </a:solidFill>
                <a:latin typeface="Times New Roman" pitchFamily="18" charset="0"/>
                <a:cs typeface="Times New Roman" pitchFamily="18" charset="0"/>
              </a:rPr>
              <a:t> </a:t>
            </a:r>
          </a:p>
          <a:p>
            <a:pPr algn="ctr"/>
            <a:r>
              <a:rPr lang="ru-RU" sz="2200">
                <a:solidFill>
                  <a:srgbClr val="0000FF"/>
                </a:solidFill>
                <a:latin typeface="Times New Roman" pitchFamily="18" charset="0"/>
                <a:cs typeface="Times New Roman" pitchFamily="18" charset="0"/>
              </a:rPr>
              <a:t> </a:t>
            </a:r>
          </a:p>
          <a:p>
            <a:pPr algn="ctr"/>
            <a:endParaRPr lang="en-US" sz="2200">
              <a:solidFill>
                <a:srgbClr val="0000FF"/>
              </a:solidFill>
              <a:latin typeface="Times New Roman" pitchFamily="18" charset="0"/>
              <a:cs typeface="Times New Roman" pitchFamily="18" charset="0"/>
            </a:endParaRPr>
          </a:p>
          <a:p>
            <a:pPr algn="ctr"/>
            <a:endParaRPr lang="en-US" sz="2200">
              <a:solidFill>
                <a:srgbClr val="0000FF"/>
              </a:solidFill>
              <a:latin typeface="Times New Roman" pitchFamily="18" charset="0"/>
              <a:cs typeface="Times New Roman" pitchFamily="18" charset="0"/>
            </a:endParaRPr>
          </a:p>
          <a:p>
            <a:pPr algn="ctr"/>
            <a:r>
              <a:rPr lang="ru-RU" sz="2200">
                <a:solidFill>
                  <a:srgbClr val="0000FF"/>
                </a:solidFill>
                <a:latin typeface="Times New Roman" pitchFamily="18" charset="0"/>
                <a:cs typeface="Times New Roman" pitchFamily="18" charset="0"/>
              </a:rPr>
              <a:t>Көптеген органикалық және координациялық қосылыстардың информациясы мен стереохимиялық кұрылымы жайлы бағалы деректерді алуға жарық толқын ұзындығына тәуелді сақиналы дихроизм, ОАД қисығы және Коттон эффектісі сипаттамасы мүмкіндік береді.</a:t>
            </a:r>
          </a:p>
          <a:p>
            <a:pPr algn="ctr"/>
            <a:endParaRPr lang="ru-RU" sz="2200">
              <a:solidFill>
                <a:srgbClr val="0000FF"/>
              </a:solidFill>
              <a:latin typeface="Times New Roman" pitchFamily="18" charset="0"/>
              <a:cs typeface="Times New Roman" pitchFamily="18" charset="0"/>
            </a:endParaRPr>
          </a:p>
        </p:txBody>
      </p:sp>
      <p:sp>
        <p:nvSpPr>
          <p:cNvPr id="57348" name="Rectangle 2"/>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ru-RU">
              <a:latin typeface="Calibri" pitchFamily="34" charset="0"/>
            </a:endParaRPr>
          </a:p>
        </p:txBody>
      </p:sp>
      <p:pic>
        <p:nvPicPr>
          <p:cNvPr id="57349"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1500188" y="3214688"/>
            <a:ext cx="6284912" cy="928687"/>
          </a:xfrm>
          <a:prstGeom prst="rect">
            <a:avLst/>
          </a:prstGeom>
          <a:noFill/>
          <a:ln w="9525">
            <a:noFill/>
            <a:miter lim="800000"/>
            <a:headEnd/>
            <a:tailEnd/>
          </a:ln>
        </p:spPr>
      </p:pic>
      <p:sp>
        <p:nvSpPr>
          <p:cNvPr id="57350" name="Rectangle 3"/>
          <p:cNvSpPr>
            <a:spLocks noChangeArrowheads="1"/>
          </p:cNvSpPr>
          <p:nvPr/>
        </p:nvSpPr>
        <p:spPr bwMode="auto">
          <a:xfrm>
            <a:off x="0" y="866775"/>
            <a:ext cx="9144000" cy="0"/>
          </a:xfrm>
          <a:prstGeom prst="rect">
            <a:avLst/>
          </a:prstGeom>
          <a:noFill/>
          <a:ln w="9525">
            <a:noFill/>
            <a:miter lim="800000"/>
            <a:headEnd/>
            <a:tailEnd/>
          </a:ln>
        </p:spPr>
        <p:txBody>
          <a:bodyPr wrap="none" anchor="ctr">
            <a:spAutoFit/>
          </a:bodyPr>
          <a:lstStyle/>
          <a:p>
            <a:endParaRPr lang="ru-RU"/>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Содержимое 1"/>
          <p:cNvSpPr>
            <a:spLocks noGrp="1"/>
          </p:cNvSpPr>
          <p:nvPr>
            <p:ph idx="1"/>
          </p:nvPr>
        </p:nvSpPr>
        <p:spPr>
          <a:xfrm>
            <a:off x="3929063" y="1481138"/>
            <a:ext cx="4757737" cy="4805362"/>
          </a:xfrm>
        </p:spPr>
        <p:txBody>
          <a:bodyPr/>
          <a:lstStyle/>
          <a:p>
            <a:pPr algn="just"/>
            <a:r>
              <a:rPr lang="ru-RU" sz="1000" smtClean="0">
                <a:latin typeface="Arial" charset="0"/>
                <a:cs typeface="Arial" charset="0"/>
              </a:rPr>
              <a:t>физик және химик, физика ғылымдарының докторы , профессор, КСРО ҒА-ның құрметті мүшесі (1926). 1895 ж. Париж университетін бітірген соң француз физигі П.Кюримен тұрмыс құрды. Склодовская – Кюри күйеуінің лаб-нда алғашқы жұмыстарын жүргізіп, 1906 ж. ол қайтыс болған соң кафедрасын басқарды. Склодовская – Кюри Париж университетінде профессор болып сайланған алғашқы әйел адам. 1914 — 23 ж. Париждегі Радий университетінде физика-химия бөлімін басқарды. 1923 жылдан Варшавадағы өзі ұйымдастырған Радий институтының құрметті директоры болды. Склодовская – Кюри радиоактивтілік құбылыс жөнінде жазылған негізгі ғылыми еңбектердің авторы. “Радиоактивті заттарды зерттеу” тақырыбына докторлық диссертация қорғады (1903). Склодовская – Кюридің радиоактивті заттарды зерттеу жөніндегі еңбектері (1897) физика мен химияның жаңа саласының негізіне алынды. 1898 ж. ерлі-зайыпты Кюрилер жаңа химия элемент полоний мен радий элементін ашты. Олар радийдің сәуле шығару сипатының күрделі екендігін анықтап, оның затқа тигізетін әсерлерін зерттеді. Склодовская – Кюри 1902 ж. радийдің таза тұзын, 1910 ж. француз химигі А.Дебьернмен (1874 — 1949) бірге металл радийді алды. Сөйтіп ол радийдің атомдық молекуласын екінші рет үлкен дәлдікпен анықтады. 1911 ж. радий эталонын алғаш рет жасады. Склодовская – Кюри Нобель сыйл-мен екі рет (1903 ж. физика, 1911 ж. химия салалары бойынша) марапатталды. 1910 ж. Мария Кюри радий химиялық элемент екенд</a:t>
            </a:r>
            <a:r>
              <a:rPr lang="en-US" sz="1000" smtClean="0">
                <a:latin typeface="Arial" charset="0"/>
                <a:cs typeface="Arial" charset="0"/>
              </a:rPr>
              <a:t>i</a:t>
            </a:r>
            <a:r>
              <a:rPr lang="ru-RU" sz="1000" smtClean="0">
                <a:latin typeface="Arial" charset="0"/>
                <a:cs typeface="Arial" charset="0"/>
              </a:rPr>
              <a:t>г</a:t>
            </a:r>
            <a:r>
              <a:rPr lang="en-US" sz="1000" smtClean="0">
                <a:latin typeface="Arial" charset="0"/>
                <a:cs typeface="Arial" charset="0"/>
              </a:rPr>
              <a:t>i</a:t>
            </a:r>
            <a:r>
              <a:rPr lang="ru-RU" sz="1000" smtClean="0">
                <a:latin typeface="Arial" charset="0"/>
                <a:cs typeface="Arial" charset="0"/>
              </a:rPr>
              <a:t>н дәлелдеп беред</a:t>
            </a:r>
            <a:r>
              <a:rPr lang="en-US" sz="1000" smtClean="0">
                <a:latin typeface="Arial" charset="0"/>
                <a:cs typeface="Arial" charset="0"/>
              </a:rPr>
              <a:t>i. </a:t>
            </a:r>
            <a:r>
              <a:rPr lang="ru-RU" sz="1000" smtClean="0">
                <a:latin typeface="Arial" charset="0"/>
                <a:cs typeface="Arial" charset="0"/>
              </a:rPr>
              <a:t>Б</a:t>
            </a:r>
            <a:r>
              <a:rPr lang="en-US" sz="1000" smtClean="0">
                <a:latin typeface="Arial" charset="0"/>
                <a:cs typeface="Arial" charset="0"/>
              </a:rPr>
              <a:t>i</a:t>
            </a:r>
            <a:r>
              <a:rPr lang="ru-RU" sz="1000" smtClean="0">
                <a:latin typeface="Arial" charset="0"/>
                <a:cs typeface="Arial" charset="0"/>
              </a:rPr>
              <a:t>рнеше айдан кей</a:t>
            </a:r>
            <a:r>
              <a:rPr lang="en-US" sz="1000" smtClean="0">
                <a:latin typeface="Arial" charset="0"/>
                <a:cs typeface="Arial" charset="0"/>
              </a:rPr>
              <a:t>i</a:t>
            </a:r>
            <a:r>
              <a:rPr lang="ru-RU" sz="1000" smtClean="0">
                <a:latin typeface="Arial" charset="0"/>
                <a:cs typeface="Arial" charset="0"/>
              </a:rPr>
              <a:t>н Швед Корольд</a:t>
            </a:r>
            <a:r>
              <a:rPr lang="en-US" sz="1000" smtClean="0">
                <a:latin typeface="Arial" charset="0"/>
                <a:cs typeface="Arial" charset="0"/>
              </a:rPr>
              <a:t>i</a:t>
            </a:r>
            <a:r>
              <a:rPr lang="ru-RU" sz="1000" smtClean="0">
                <a:latin typeface="Arial" charset="0"/>
                <a:cs typeface="Arial" charset="0"/>
              </a:rPr>
              <a:t>г</a:t>
            </a:r>
            <a:r>
              <a:rPr lang="en-US" sz="1000" smtClean="0">
                <a:latin typeface="Arial" charset="0"/>
                <a:cs typeface="Arial" charset="0"/>
              </a:rPr>
              <a:t>i</a:t>
            </a:r>
            <a:r>
              <a:rPr lang="ru-RU" sz="1000" smtClean="0">
                <a:latin typeface="Arial" charset="0"/>
                <a:cs typeface="Arial" charset="0"/>
              </a:rPr>
              <a:t>н</a:t>
            </a:r>
            <a:r>
              <a:rPr lang="en-US" sz="1000" smtClean="0">
                <a:latin typeface="Arial" charset="0"/>
                <a:cs typeface="Arial" charset="0"/>
              </a:rPr>
              <a:t>i</a:t>
            </a:r>
            <a:r>
              <a:rPr lang="ru-RU" sz="1000" smtClean="0">
                <a:latin typeface="Arial" charset="0"/>
                <a:cs typeface="Arial" charset="0"/>
              </a:rPr>
              <a:t>ң Ғылым академиясы химия саласы бойына Мария Кюриге Нобель сыйлығын беред</a:t>
            </a:r>
            <a:r>
              <a:rPr lang="en-US" sz="1000" smtClean="0">
                <a:latin typeface="Arial" charset="0"/>
                <a:cs typeface="Arial" charset="0"/>
              </a:rPr>
              <a:t>i. </a:t>
            </a:r>
            <a:r>
              <a:rPr lang="ru-RU" sz="1000" smtClean="0">
                <a:latin typeface="Arial" charset="0"/>
                <a:cs typeface="Arial" charset="0"/>
              </a:rPr>
              <a:t>Сөйт</a:t>
            </a:r>
            <a:r>
              <a:rPr lang="en-US" sz="1000" smtClean="0">
                <a:latin typeface="Arial" charset="0"/>
                <a:cs typeface="Arial" charset="0"/>
              </a:rPr>
              <a:t>i</a:t>
            </a:r>
            <a:r>
              <a:rPr lang="ru-RU" sz="1000" smtClean="0">
                <a:latin typeface="Arial" charset="0"/>
                <a:cs typeface="Arial" charset="0"/>
              </a:rPr>
              <a:t>п, Мария Кюри алғаш Нобель сыйлығын ек</a:t>
            </a:r>
            <a:r>
              <a:rPr lang="en-US" sz="1000" smtClean="0">
                <a:latin typeface="Arial" charset="0"/>
                <a:cs typeface="Arial" charset="0"/>
              </a:rPr>
              <a:t>i </a:t>
            </a:r>
            <a:r>
              <a:rPr lang="ru-RU" sz="1000" smtClean="0">
                <a:latin typeface="Arial" charset="0"/>
                <a:cs typeface="Arial" charset="0"/>
              </a:rPr>
              <a:t>рет иеленген ең б</a:t>
            </a:r>
            <a:r>
              <a:rPr lang="en-US" sz="1000" smtClean="0">
                <a:latin typeface="Arial" charset="0"/>
                <a:cs typeface="Arial" charset="0"/>
              </a:rPr>
              <a:t>i</a:t>
            </a:r>
            <a:r>
              <a:rPr lang="ru-RU" sz="1000" smtClean="0">
                <a:latin typeface="Arial" charset="0"/>
                <a:cs typeface="Arial" charset="0"/>
              </a:rPr>
              <a:t>р</a:t>
            </a:r>
            <a:r>
              <a:rPr lang="en-US" sz="1000" smtClean="0">
                <a:latin typeface="Arial" charset="0"/>
                <a:cs typeface="Arial" charset="0"/>
              </a:rPr>
              <a:t>i</a:t>
            </a:r>
            <a:r>
              <a:rPr lang="ru-RU" sz="1000" smtClean="0">
                <a:latin typeface="Arial" charset="0"/>
                <a:cs typeface="Arial" charset="0"/>
              </a:rPr>
              <a:t>нш</a:t>
            </a:r>
            <a:r>
              <a:rPr lang="en-US" sz="1000" smtClean="0">
                <a:latin typeface="Arial" charset="0"/>
                <a:cs typeface="Arial" charset="0"/>
              </a:rPr>
              <a:t>i </a:t>
            </a:r>
            <a:r>
              <a:rPr lang="ru-RU" sz="1000" smtClean="0">
                <a:latin typeface="Arial" charset="0"/>
                <a:cs typeface="Arial" charset="0"/>
              </a:rPr>
              <a:t>лауреат болып танылды. Жиналған тәжірибелер</a:t>
            </a:r>
            <a:r>
              <a:rPr lang="en-US" sz="1000" smtClean="0">
                <a:latin typeface="Arial" charset="0"/>
                <a:cs typeface="Arial" charset="0"/>
              </a:rPr>
              <a:t>i</a:t>
            </a:r>
            <a:r>
              <a:rPr lang="ru-RU" sz="1000" smtClean="0">
                <a:latin typeface="Arial" charset="0"/>
                <a:cs typeface="Arial" charset="0"/>
              </a:rPr>
              <a:t>н ол 1920 ж. «Радиология және соғыс» атты монографиясында жалпылайды. Мария Кюри 1934 ж. 4 маусымында лейкемия ауруынан қайтыс болады</a:t>
            </a:r>
          </a:p>
        </p:txBody>
      </p:sp>
      <p:sp>
        <p:nvSpPr>
          <p:cNvPr id="3" name="Заголовок 2"/>
          <p:cNvSpPr>
            <a:spLocks noGrp="1"/>
          </p:cNvSpPr>
          <p:nvPr>
            <p:ph type="title"/>
          </p:nvPr>
        </p:nvSpPr>
        <p:spPr>
          <a:xfrm>
            <a:off x="457200" y="274638"/>
            <a:ext cx="8229600" cy="939784"/>
          </a:xfrm>
        </p:spPr>
        <p:txBody>
          <a:bodyPr>
            <a:noAutofit/>
          </a:bodyPr>
          <a:lstStyle/>
          <a:p>
            <a:pPr algn="ctr" fontAlgn="auto">
              <a:spcAft>
                <a:spcPts val="0"/>
              </a:spcAft>
              <a:defRPr/>
            </a:pPr>
            <a:r>
              <a:rPr lang="kk-KZ" sz="3600" dirty="0" smtClean="0">
                <a:latin typeface="Arial" pitchFamily="34" charset="0"/>
                <a:cs typeface="Arial" pitchFamily="34" charset="0"/>
              </a:rPr>
              <a:t/>
            </a:r>
            <a:br>
              <a:rPr lang="kk-KZ" sz="3600" dirty="0" smtClean="0">
                <a:latin typeface="Arial" pitchFamily="34" charset="0"/>
                <a:cs typeface="Arial" pitchFamily="34" charset="0"/>
              </a:rPr>
            </a:br>
            <a:r>
              <a:rPr lang="kk-KZ" sz="3600" dirty="0" smtClean="0">
                <a:latin typeface="Arial" pitchFamily="34" charset="0"/>
                <a:cs typeface="Arial" pitchFamily="34" charset="0"/>
              </a:rPr>
              <a:t>Мария Складовская- Кюри</a:t>
            </a:r>
            <a:br>
              <a:rPr lang="kk-KZ" sz="3600" dirty="0" smtClean="0">
                <a:latin typeface="Arial" pitchFamily="34" charset="0"/>
                <a:cs typeface="Arial" pitchFamily="34" charset="0"/>
              </a:rPr>
            </a:br>
            <a:endParaRPr lang="ru-RU" sz="3600" dirty="0">
              <a:latin typeface="Arial" pitchFamily="34" charset="0"/>
              <a:cs typeface="Arial" pitchFamily="34" charset="0"/>
            </a:endParaRPr>
          </a:p>
        </p:txBody>
      </p:sp>
      <p:pic>
        <p:nvPicPr>
          <p:cNvPr id="3074" name="Picture 2" descr="C:\Users\Admin\Documents\2 курс.4-семестр\физ.хим\презентация\Мария Складовская.jpeg"/>
          <p:cNvPicPr>
            <a:picLocks noChangeAspect="1" noChangeArrowheads="1"/>
          </p:cNvPicPr>
          <p:nvPr/>
        </p:nvPicPr>
        <p:blipFill>
          <a:blip r:embed="rId2"/>
          <a:srcRect/>
          <a:stretch>
            <a:fillRect/>
          </a:stretch>
        </p:blipFill>
        <p:spPr bwMode="auto">
          <a:xfrm>
            <a:off x="500034" y="1785926"/>
            <a:ext cx="3211997" cy="2643206"/>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Содержимое 1"/>
          <p:cNvSpPr>
            <a:spLocks noGrp="1"/>
          </p:cNvSpPr>
          <p:nvPr>
            <p:ph idx="1"/>
          </p:nvPr>
        </p:nvSpPr>
        <p:spPr>
          <a:xfrm>
            <a:off x="3571875" y="1481138"/>
            <a:ext cx="5114925" cy="5019675"/>
          </a:xfrm>
        </p:spPr>
        <p:txBody>
          <a:bodyPr/>
          <a:lstStyle/>
          <a:p>
            <a:pPr algn="just"/>
            <a:r>
              <a:rPr lang="ru-RU" sz="1200" smtClean="0">
                <a:latin typeface="Arial" charset="0"/>
                <a:cs typeface="Arial" charset="0"/>
              </a:rPr>
              <a:t>Пьер Кюри (1859 ж. Париж қаласы - 1906) - француз физиг</a:t>
            </a:r>
            <a:r>
              <a:rPr lang="en-US" sz="1200" smtClean="0">
                <a:latin typeface="Arial" charset="0"/>
                <a:cs typeface="Arial" charset="0"/>
              </a:rPr>
              <a:t>i, </a:t>
            </a:r>
            <a:r>
              <a:rPr lang="ru-RU" sz="1200" smtClean="0">
                <a:latin typeface="Arial" charset="0"/>
                <a:cs typeface="Arial" charset="0"/>
              </a:rPr>
              <a:t>радиоактивт</a:t>
            </a:r>
            <a:r>
              <a:rPr lang="en-US" sz="1200" smtClean="0">
                <a:latin typeface="Arial" charset="0"/>
                <a:cs typeface="Arial" charset="0"/>
              </a:rPr>
              <a:t>i</a:t>
            </a:r>
            <a:r>
              <a:rPr lang="ru-RU" sz="1200" smtClean="0">
                <a:latin typeface="Arial" charset="0"/>
                <a:cs typeface="Arial" charset="0"/>
              </a:rPr>
              <a:t>л</a:t>
            </a:r>
            <a:r>
              <a:rPr lang="en-US" sz="1200" smtClean="0">
                <a:latin typeface="Arial" charset="0"/>
                <a:cs typeface="Arial" charset="0"/>
              </a:rPr>
              <a:t>i</a:t>
            </a:r>
            <a:r>
              <a:rPr lang="ru-RU" sz="1200" smtClean="0">
                <a:latin typeface="Arial" charset="0"/>
                <a:cs typeface="Arial" charset="0"/>
              </a:rPr>
              <a:t>к туралы ғылымның нег</a:t>
            </a:r>
            <a:r>
              <a:rPr lang="en-US" sz="1200" smtClean="0">
                <a:latin typeface="Arial" charset="0"/>
                <a:cs typeface="Arial" charset="0"/>
              </a:rPr>
              <a:t>i</a:t>
            </a:r>
            <a:r>
              <a:rPr lang="ru-RU" sz="1200" smtClean="0">
                <a:latin typeface="Arial" charset="0"/>
                <a:cs typeface="Arial" charset="0"/>
              </a:rPr>
              <a:t>з</a:t>
            </a:r>
            <a:r>
              <a:rPr lang="en-US" sz="1200" smtClean="0">
                <a:latin typeface="Arial" charset="0"/>
                <a:cs typeface="Arial" charset="0"/>
              </a:rPr>
              <a:t>i</a:t>
            </a:r>
            <a:r>
              <a:rPr lang="ru-RU" sz="1200" smtClean="0">
                <a:latin typeface="Arial" charset="0"/>
                <a:cs typeface="Arial" charset="0"/>
              </a:rPr>
              <a:t>н құраушылардың б</a:t>
            </a:r>
            <a:r>
              <a:rPr lang="en-US" sz="1200" smtClean="0">
                <a:latin typeface="Arial" charset="0"/>
                <a:cs typeface="Arial" charset="0"/>
              </a:rPr>
              <a:t>i</a:t>
            </a:r>
            <a:r>
              <a:rPr lang="ru-RU" sz="1200" smtClean="0">
                <a:latin typeface="Arial" charset="0"/>
                <a:cs typeface="Arial" charset="0"/>
              </a:rPr>
              <a:t>р</a:t>
            </a:r>
            <a:r>
              <a:rPr lang="en-US" sz="1200" smtClean="0">
                <a:latin typeface="Arial" charset="0"/>
                <a:cs typeface="Arial" charset="0"/>
              </a:rPr>
              <a:t>i, </a:t>
            </a:r>
            <a:r>
              <a:rPr lang="ru-RU" sz="1200" smtClean="0">
                <a:latin typeface="Arial" charset="0"/>
                <a:cs typeface="Arial" charset="0"/>
              </a:rPr>
              <a:t>Париж ғылым академиясының мүшес</a:t>
            </a:r>
            <a:r>
              <a:rPr lang="en-US" sz="1200" smtClean="0">
                <a:latin typeface="Arial" charset="0"/>
                <a:cs typeface="Arial" charset="0"/>
              </a:rPr>
              <a:t>i, 1903 </a:t>
            </a:r>
            <a:r>
              <a:rPr lang="ru-RU" sz="1200" smtClean="0">
                <a:latin typeface="Arial" charset="0"/>
                <a:cs typeface="Arial" charset="0"/>
              </a:rPr>
              <a:t>жылғы Нобель сыйлығының иегері.</a:t>
            </a:r>
          </a:p>
          <a:p>
            <a:pPr algn="just"/>
            <a:r>
              <a:rPr lang="ru-RU" sz="1200" smtClean="0">
                <a:latin typeface="Arial" charset="0"/>
                <a:cs typeface="Arial" charset="0"/>
              </a:rPr>
              <a:t>1877 ж. Париж университет</a:t>
            </a:r>
            <a:r>
              <a:rPr lang="en-US" sz="1200" smtClean="0">
                <a:latin typeface="Arial" charset="0"/>
                <a:cs typeface="Arial" charset="0"/>
              </a:rPr>
              <a:t>i</a:t>
            </a:r>
            <a:r>
              <a:rPr lang="ru-RU" sz="1200" smtClean="0">
                <a:latin typeface="Arial" charset="0"/>
                <a:cs typeface="Arial" charset="0"/>
              </a:rPr>
              <a:t>н б</a:t>
            </a:r>
            <a:r>
              <a:rPr lang="en-US" sz="1200" smtClean="0">
                <a:latin typeface="Arial" charset="0"/>
                <a:cs typeface="Arial" charset="0"/>
              </a:rPr>
              <a:t>i</a:t>
            </a:r>
            <a:r>
              <a:rPr lang="ru-RU" sz="1200" smtClean="0">
                <a:latin typeface="Arial" charset="0"/>
                <a:cs typeface="Arial" charset="0"/>
              </a:rPr>
              <a:t>т</a:t>
            </a:r>
            <a:r>
              <a:rPr lang="en-US" sz="1200" smtClean="0">
                <a:latin typeface="Arial" charset="0"/>
                <a:cs typeface="Arial" charset="0"/>
              </a:rPr>
              <a:t>i</a:t>
            </a:r>
            <a:r>
              <a:rPr lang="ru-RU" sz="1200" smtClean="0">
                <a:latin typeface="Arial" charset="0"/>
                <a:cs typeface="Arial" charset="0"/>
              </a:rPr>
              <a:t>р</a:t>
            </a:r>
            <a:r>
              <a:rPr lang="en-US" sz="1200" smtClean="0">
                <a:latin typeface="Arial" charset="0"/>
                <a:cs typeface="Arial" charset="0"/>
              </a:rPr>
              <a:t>i</a:t>
            </a:r>
            <a:r>
              <a:rPr lang="ru-RU" sz="1200" smtClean="0">
                <a:latin typeface="Arial" charset="0"/>
                <a:cs typeface="Arial" charset="0"/>
              </a:rPr>
              <a:t>п, сонда 1878-1883 ж.ж. ассистент болып жұмыс </a:t>
            </a:r>
            <a:r>
              <a:rPr lang="en-US" sz="1200" smtClean="0">
                <a:latin typeface="Arial" charset="0"/>
                <a:cs typeface="Arial" charset="0"/>
              </a:rPr>
              <a:t>i</a:t>
            </a:r>
            <a:r>
              <a:rPr lang="ru-RU" sz="1200" smtClean="0">
                <a:latin typeface="Arial" charset="0"/>
                <a:cs typeface="Arial" charset="0"/>
              </a:rPr>
              <a:t>стейд</a:t>
            </a:r>
            <a:r>
              <a:rPr lang="en-US" sz="1200" smtClean="0">
                <a:latin typeface="Arial" charset="0"/>
                <a:cs typeface="Arial" charset="0"/>
              </a:rPr>
              <a:t>i. 1883-1904 </a:t>
            </a:r>
            <a:r>
              <a:rPr lang="ru-RU" sz="1200" smtClean="0">
                <a:latin typeface="Arial" charset="0"/>
                <a:cs typeface="Arial" charset="0"/>
              </a:rPr>
              <a:t>ж.ж. физика және химия мектеб</a:t>
            </a:r>
            <a:r>
              <a:rPr lang="en-US" sz="1200" smtClean="0">
                <a:latin typeface="Arial" charset="0"/>
                <a:cs typeface="Arial" charset="0"/>
              </a:rPr>
              <a:t>i</a:t>
            </a:r>
            <a:r>
              <a:rPr lang="ru-RU" sz="1200" smtClean="0">
                <a:latin typeface="Arial" charset="0"/>
                <a:cs typeface="Arial" charset="0"/>
              </a:rPr>
              <a:t>нде қызмет етед</a:t>
            </a:r>
            <a:r>
              <a:rPr lang="en-US" sz="1200" smtClean="0">
                <a:latin typeface="Arial" charset="0"/>
                <a:cs typeface="Arial" charset="0"/>
              </a:rPr>
              <a:t>i.</a:t>
            </a:r>
          </a:p>
          <a:p>
            <a:pPr algn="just"/>
            <a:r>
              <a:rPr lang="en-US" sz="1200" smtClean="0">
                <a:latin typeface="Arial" charset="0"/>
                <a:cs typeface="Arial" charset="0"/>
              </a:rPr>
              <a:t>1904 </a:t>
            </a:r>
            <a:r>
              <a:rPr lang="ru-RU" sz="1200" smtClean="0">
                <a:latin typeface="Arial" charset="0"/>
                <a:cs typeface="Arial" charset="0"/>
              </a:rPr>
              <a:t>ж. бастап Париж университет</a:t>
            </a:r>
            <a:r>
              <a:rPr lang="en-US" sz="1200" smtClean="0">
                <a:latin typeface="Arial" charset="0"/>
                <a:cs typeface="Arial" charset="0"/>
              </a:rPr>
              <a:t>i</a:t>
            </a:r>
            <a:r>
              <a:rPr lang="ru-RU" sz="1200" smtClean="0">
                <a:latin typeface="Arial" charset="0"/>
                <a:cs typeface="Arial" charset="0"/>
              </a:rPr>
              <a:t>н</a:t>
            </a:r>
            <a:r>
              <a:rPr lang="en-US" sz="1200" smtClean="0">
                <a:latin typeface="Arial" charset="0"/>
                <a:cs typeface="Arial" charset="0"/>
              </a:rPr>
              <a:t>i</a:t>
            </a:r>
            <a:r>
              <a:rPr lang="ru-RU" sz="1200" smtClean="0">
                <a:latin typeface="Arial" charset="0"/>
                <a:cs typeface="Arial" charset="0"/>
              </a:rPr>
              <a:t>ң профессоры болады.</a:t>
            </a:r>
          </a:p>
          <a:p>
            <a:pPr algn="just"/>
            <a:r>
              <a:rPr lang="ru-RU" sz="1200" smtClean="0">
                <a:latin typeface="Arial" charset="0"/>
                <a:cs typeface="Arial" charset="0"/>
              </a:rPr>
              <a:t>Кюрид</a:t>
            </a:r>
            <a:r>
              <a:rPr lang="en-US" sz="1200" smtClean="0">
                <a:latin typeface="Arial" charset="0"/>
                <a:cs typeface="Arial" charset="0"/>
              </a:rPr>
              <a:t>i</a:t>
            </a:r>
            <a:r>
              <a:rPr lang="ru-RU" sz="1200" smtClean="0">
                <a:latin typeface="Arial" charset="0"/>
                <a:cs typeface="Arial" charset="0"/>
              </a:rPr>
              <a:t>ң зерттеулер</a:t>
            </a:r>
            <a:r>
              <a:rPr lang="en-US" sz="1200" smtClean="0">
                <a:latin typeface="Arial" charset="0"/>
                <a:cs typeface="Arial" charset="0"/>
              </a:rPr>
              <a:t>i </a:t>
            </a:r>
            <a:r>
              <a:rPr lang="ru-RU" sz="1200" smtClean="0">
                <a:latin typeface="Arial" charset="0"/>
                <a:cs typeface="Arial" charset="0"/>
              </a:rPr>
              <a:t>кристалдар теориясына, магнетизмге, радиоактивт</a:t>
            </a:r>
            <a:r>
              <a:rPr lang="en-US" sz="1200" smtClean="0">
                <a:latin typeface="Arial" charset="0"/>
                <a:cs typeface="Arial" charset="0"/>
              </a:rPr>
              <a:t>i</a:t>
            </a:r>
            <a:r>
              <a:rPr lang="ru-RU" sz="1200" smtClean="0">
                <a:latin typeface="Arial" charset="0"/>
                <a:cs typeface="Arial" charset="0"/>
              </a:rPr>
              <a:t>л</a:t>
            </a:r>
            <a:r>
              <a:rPr lang="en-US" sz="1200" smtClean="0">
                <a:latin typeface="Arial" charset="0"/>
                <a:cs typeface="Arial" charset="0"/>
              </a:rPr>
              <a:t>i</a:t>
            </a:r>
            <a:r>
              <a:rPr lang="ru-RU" sz="1200" smtClean="0">
                <a:latin typeface="Arial" charset="0"/>
                <a:cs typeface="Arial" charset="0"/>
              </a:rPr>
              <a:t>кке арналған.</a:t>
            </a:r>
          </a:p>
          <a:p>
            <a:pPr algn="just"/>
            <a:r>
              <a:rPr lang="ru-RU" sz="1200" smtClean="0">
                <a:latin typeface="Arial" charset="0"/>
                <a:cs typeface="Arial" charset="0"/>
              </a:rPr>
              <a:t>1880 ж. өз</a:t>
            </a:r>
            <a:r>
              <a:rPr lang="en-US" sz="1200" smtClean="0">
                <a:latin typeface="Arial" charset="0"/>
                <a:cs typeface="Arial" charset="0"/>
              </a:rPr>
              <a:t>i</a:t>
            </a:r>
            <a:r>
              <a:rPr lang="ru-RU" sz="1200" smtClean="0">
                <a:latin typeface="Arial" charset="0"/>
                <a:cs typeface="Arial" charset="0"/>
              </a:rPr>
              <a:t>н</a:t>
            </a:r>
            <a:r>
              <a:rPr lang="en-US" sz="1200" smtClean="0">
                <a:latin typeface="Arial" charset="0"/>
                <a:cs typeface="Arial" charset="0"/>
              </a:rPr>
              <a:t>i</a:t>
            </a:r>
            <a:r>
              <a:rPr lang="ru-RU" sz="1200" smtClean="0">
                <a:latin typeface="Arial" charset="0"/>
                <a:cs typeface="Arial" charset="0"/>
              </a:rPr>
              <a:t>ң </a:t>
            </a:r>
            <a:r>
              <a:rPr lang="en-US" sz="1200" smtClean="0">
                <a:latin typeface="Arial" charset="0"/>
                <a:cs typeface="Arial" charset="0"/>
              </a:rPr>
              <a:t>i</a:t>
            </a:r>
            <a:r>
              <a:rPr lang="ru-RU" sz="1200" smtClean="0">
                <a:latin typeface="Arial" charset="0"/>
                <a:cs typeface="Arial" charset="0"/>
              </a:rPr>
              <a:t>н</a:t>
            </a:r>
            <a:r>
              <a:rPr lang="en-US" sz="1200" smtClean="0">
                <a:latin typeface="Arial" charset="0"/>
                <a:cs typeface="Arial" charset="0"/>
              </a:rPr>
              <a:t>i</a:t>
            </a:r>
            <a:r>
              <a:rPr lang="ru-RU" sz="1200" smtClean="0">
                <a:latin typeface="Arial" charset="0"/>
                <a:cs typeface="Arial" charset="0"/>
              </a:rPr>
              <a:t>с</a:t>
            </a:r>
            <a:r>
              <a:rPr lang="en-US" sz="1200" smtClean="0">
                <a:latin typeface="Arial" charset="0"/>
                <a:cs typeface="Arial" charset="0"/>
              </a:rPr>
              <a:t>i </a:t>
            </a:r>
            <a:r>
              <a:rPr lang="ru-RU" sz="1200" smtClean="0">
                <a:latin typeface="Arial" charset="0"/>
                <a:cs typeface="Arial" charset="0"/>
              </a:rPr>
              <a:t>минералог Ж.Кюримен б</a:t>
            </a:r>
            <a:r>
              <a:rPr lang="en-US" sz="1200" smtClean="0">
                <a:latin typeface="Arial" charset="0"/>
                <a:cs typeface="Arial" charset="0"/>
              </a:rPr>
              <a:t>i</a:t>
            </a:r>
            <a:r>
              <a:rPr lang="ru-RU" sz="1200" smtClean="0">
                <a:latin typeface="Arial" charset="0"/>
                <a:cs typeface="Arial" charset="0"/>
              </a:rPr>
              <a:t>рге пьезоэлектрл</a:t>
            </a:r>
            <a:r>
              <a:rPr lang="en-US" sz="1200" smtClean="0">
                <a:latin typeface="Arial" charset="0"/>
                <a:cs typeface="Arial" charset="0"/>
              </a:rPr>
              <a:t>i</a:t>
            </a:r>
            <a:r>
              <a:rPr lang="ru-RU" sz="1200" smtClean="0">
                <a:latin typeface="Arial" charset="0"/>
                <a:cs typeface="Arial" charset="0"/>
              </a:rPr>
              <a:t>к эффект құбылысын және кер</a:t>
            </a:r>
            <a:r>
              <a:rPr lang="en-US" sz="1200" smtClean="0">
                <a:latin typeface="Arial" charset="0"/>
                <a:cs typeface="Arial" charset="0"/>
              </a:rPr>
              <a:t>i </a:t>
            </a:r>
            <a:r>
              <a:rPr lang="ru-RU" sz="1200" smtClean="0">
                <a:latin typeface="Arial" charset="0"/>
                <a:cs typeface="Arial" charset="0"/>
              </a:rPr>
              <a:t>эффект – кристалға электр заряды бер</a:t>
            </a:r>
            <a:r>
              <a:rPr lang="en-US" sz="1200" smtClean="0">
                <a:latin typeface="Arial" charset="0"/>
                <a:cs typeface="Arial" charset="0"/>
              </a:rPr>
              <a:t>i</a:t>
            </a:r>
            <a:r>
              <a:rPr lang="ru-RU" sz="1200" smtClean="0">
                <a:latin typeface="Arial" charset="0"/>
                <a:cs typeface="Arial" charset="0"/>
              </a:rPr>
              <a:t>лген кезде серп</a:t>
            </a:r>
            <a:r>
              <a:rPr lang="en-US" sz="1200" smtClean="0">
                <a:latin typeface="Arial" charset="0"/>
                <a:cs typeface="Arial" charset="0"/>
              </a:rPr>
              <a:t>i</a:t>
            </a:r>
            <a:r>
              <a:rPr lang="ru-RU" sz="1200" smtClean="0">
                <a:latin typeface="Arial" charset="0"/>
                <a:cs typeface="Arial" charset="0"/>
              </a:rPr>
              <a:t>мд</a:t>
            </a:r>
            <a:r>
              <a:rPr lang="en-US" sz="1200" smtClean="0">
                <a:latin typeface="Arial" charset="0"/>
                <a:cs typeface="Arial" charset="0"/>
              </a:rPr>
              <a:t>i </a:t>
            </a:r>
            <a:r>
              <a:rPr lang="ru-RU" sz="1200" smtClean="0">
                <a:latin typeface="Arial" charset="0"/>
                <a:cs typeface="Arial" charset="0"/>
              </a:rPr>
              <a:t>деформациясының пайда болуын ашады.</a:t>
            </a:r>
          </a:p>
          <a:p>
            <a:pPr algn="just"/>
            <a:r>
              <a:rPr lang="ru-RU" sz="1200" smtClean="0">
                <a:latin typeface="Arial" charset="0"/>
                <a:cs typeface="Arial" charset="0"/>
              </a:rPr>
              <a:t>1884-1885 ж. кристалдардың түз</a:t>
            </a:r>
            <a:r>
              <a:rPr lang="en-US" sz="1200" smtClean="0">
                <a:latin typeface="Arial" charset="0"/>
                <a:cs typeface="Arial" charset="0"/>
              </a:rPr>
              <a:t>i</a:t>
            </a:r>
            <a:r>
              <a:rPr lang="ru-RU" sz="1200" smtClean="0">
                <a:latin typeface="Arial" charset="0"/>
                <a:cs typeface="Arial" charset="0"/>
              </a:rPr>
              <a:t>лу теориясын дамытып, олардағы симметрия заңын зерттед</a:t>
            </a:r>
            <a:r>
              <a:rPr lang="en-US" sz="1200" smtClean="0">
                <a:latin typeface="Arial" charset="0"/>
                <a:cs typeface="Arial" charset="0"/>
              </a:rPr>
              <a:t>i, </a:t>
            </a:r>
            <a:r>
              <a:rPr lang="ru-RU" sz="1200" smtClean="0">
                <a:latin typeface="Arial" charset="0"/>
                <a:cs typeface="Arial" charset="0"/>
              </a:rPr>
              <a:t>кристалл жақтарының бетт</a:t>
            </a:r>
            <a:r>
              <a:rPr lang="en-US" sz="1200" smtClean="0">
                <a:latin typeface="Arial" charset="0"/>
                <a:cs typeface="Arial" charset="0"/>
              </a:rPr>
              <a:t>i</a:t>
            </a:r>
            <a:r>
              <a:rPr lang="ru-RU" sz="1200" smtClean="0">
                <a:latin typeface="Arial" charset="0"/>
                <a:cs typeface="Arial" charset="0"/>
              </a:rPr>
              <a:t>к энергиясының түс</a:t>
            </a:r>
            <a:r>
              <a:rPr lang="en-US" sz="1200" smtClean="0">
                <a:latin typeface="Arial" charset="0"/>
                <a:cs typeface="Arial" charset="0"/>
              </a:rPr>
              <a:t>i</a:t>
            </a:r>
            <a:r>
              <a:rPr lang="ru-RU" sz="1200" smtClean="0">
                <a:latin typeface="Arial" charset="0"/>
                <a:cs typeface="Arial" charset="0"/>
              </a:rPr>
              <a:t>н</a:t>
            </a:r>
            <a:r>
              <a:rPr lang="en-US" sz="1200" smtClean="0">
                <a:latin typeface="Arial" charset="0"/>
                <a:cs typeface="Arial" charset="0"/>
              </a:rPr>
              <a:t>i</a:t>
            </a:r>
            <a:r>
              <a:rPr lang="ru-RU" sz="1200" smtClean="0">
                <a:latin typeface="Arial" charset="0"/>
                <a:cs typeface="Arial" charset="0"/>
              </a:rPr>
              <a:t>г</a:t>
            </a:r>
            <a:r>
              <a:rPr lang="en-US" sz="1200" smtClean="0">
                <a:latin typeface="Arial" charset="0"/>
                <a:cs typeface="Arial" charset="0"/>
              </a:rPr>
              <a:t>i</a:t>
            </a:r>
            <a:r>
              <a:rPr lang="ru-RU" sz="1200" smtClean="0">
                <a:latin typeface="Arial" charset="0"/>
                <a:cs typeface="Arial" charset="0"/>
              </a:rPr>
              <a:t>н бер</a:t>
            </a:r>
            <a:r>
              <a:rPr lang="en-US" sz="1200" smtClean="0">
                <a:latin typeface="Arial" charset="0"/>
                <a:cs typeface="Arial" charset="0"/>
              </a:rPr>
              <a:t>i</a:t>
            </a:r>
            <a:r>
              <a:rPr lang="ru-RU" sz="1200" smtClean="0">
                <a:latin typeface="Arial" charset="0"/>
                <a:cs typeface="Arial" charset="0"/>
              </a:rPr>
              <a:t>п, кристалдардың өсу</a:t>
            </a:r>
            <a:r>
              <a:rPr lang="en-US" sz="1200" smtClean="0">
                <a:latin typeface="Arial" charset="0"/>
                <a:cs typeface="Arial" charset="0"/>
              </a:rPr>
              <a:t>i</a:t>
            </a:r>
            <a:r>
              <a:rPr lang="ru-RU" sz="1200" smtClean="0">
                <a:latin typeface="Arial" charset="0"/>
                <a:cs typeface="Arial" charset="0"/>
              </a:rPr>
              <a:t>н</a:t>
            </a:r>
            <a:r>
              <a:rPr lang="en-US" sz="1200" smtClean="0">
                <a:latin typeface="Arial" charset="0"/>
                <a:cs typeface="Arial" charset="0"/>
              </a:rPr>
              <a:t>i</a:t>
            </a:r>
            <a:r>
              <a:rPr lang="ru-RU" sz="1200" smtClean="0">
                <a:latin typeface="Arial" charset="0"/>
                <a:cs typeface="Arial" charset="0"/>
              </a:rPr>
              <a:t>ң жалпы принцип</a:t>
            </a:r>
            <a:r>
              <a:rPr lang="en-US" sz="1200" smtClean="0">
                <a:latin typeface="Arial" charset="0"/>
                <a:cs typeface="Arial" charset="0"/>
              </a:rPr>
              <a:t>i</a:t>
            </a:r>
            <a:r>
              <a:rPr lang="ru-RU" sz="1200" smtClean="0">
                <a:latin typeface="Arial" charset="0"/>
                <a:cs typeface="Arial" charset="0"/>
              </a:rPr>
              <a:t>н берд</a:t>
            </a:r>
            <a:r>
              <a:rPr lang="en-US" sz="1200" smtClean="0">
                <a:latin typeface="Arial" charset="0"/>
                <a:cs typeface="Arial" charset="0"/>
              </a:rPr>
              <a:t>i.</a:t>
            </a:r>
          </a:p>
          <a:p>
            <a:pPr algn="just"/>
            <a:r>
              <a:rPr lang="en-US" sz="1200" smtClean="0">
                <a:latin typeface="Arial" charset="0"/>
                <a:cs typeface="Arial" charset="0"/>
              </a:rPr>
              <a:t>1897 </a:t>
            </a:r>
            <a:r>
              <a:rPr lang="ru-RU" sz="1200" smtClean="0">
                <a:latin typeface="Arial" charset="0"/>
                <a:cs typeface="Arial" charset="0"/>
              </a:rPr>
              <a:t>ж. бастап ол өз</a:t>
            </a:r>
            <a:r>
              <a:rPr lang="en-US" sz="1200" smtClean="0">
                <a:latin typeface="Arial" charset="0"/>
                <a:cs typeface="Arial" charset="0"/>
              </a:rPr>
              <a:t>i</a:t>
            </a:r>
            <a:r>
              <a:rPr lang="ru-RU" sz="1200" smtClean="0">
                <a:latin typeface="Arial" charset="0"/>
                <a:cs typeface="Arial" charset="0"/>
              </a:rPr>
              <a:t>н</a:t>
            </a:r>
            <a:r>
              <a:rPr lang="en-US" sz="1200" smtClean="0">
                <a:latin typeface="Arial" charset="0"/>
                <a:cs typeface="Arial" charset="0"/>
              </a:rPr>
              <a:t>i</a:t>
            </a:r>
            <a:r>
              <a:rPr lang="ru-RU" sz="1200" smtClean="0">
                <a:latin typeface="Arial" charset="0"/>
                <a:cs typeface="Arial" charset="0"/>
              </a:rPr>
              <a:t>ң жұбайы М.Складовская-Кюримен б</a:t>
            </a:r>
            <a:r>
              <a:rPr lang="en-US" sz="1200" smtClean="0">
                <a:latin typeface="Arial" charset="0"/>
                <a:cs typeface="Arial" charset="0"/>
              </a:rPr>
              <a:t>i</a:t>
            </a:r>
            <a:r>
              <a:rPr lang="ru-RU" sz="1200" smtClean="0">
                <a:latin typeface="Arial" charset="0"/>
                <a:cs typeface="Arial" charset="0"/>
              </a:rPr>
              <a:t>рге радиоактивт</a:t>
            </a:r>
            <a:r>
              <a:rPr lang="en-US" sz="1200" smtClean="0">
                <a:latin typeface="Arial" charset="0"/>
                <a:cs typeface="Arial" charset="0"/>
              </a:rPr>
              <a:t>i</a:t>
            </a:r>
            <a:r>
              <a:rPr lang="ru-RU" sz="1200" smtClean="0">
                <a:latin typeface="Arial" charset="0"/>
                <a:cs typeface="Arial" charset="0"/>
              </a:rPr>
              <a:t>л</a:t>
            </a:r>
            <a:r>
              <a:rPr lang="en-US" sz="1200" smtClean="0">
                <a:latin typeface="Arial" charset="0"/>
                <a:cs typeface="Arial" charset="0"/>
              </a:rPr>
              <a:t>i</a:t>
            </a:r>
            <a:r>
              <a:rPr lang="ru-RU" sz="1200" smtClean="0">
                <a:latin typeface="Arial" charset="0"/>
                <a:cs typeface="Arial" charset="0"/>
              </a:rPr>
              <a:t>к теориясына үлкен жет</a:t>
            </a:r>
            <a:r>
              <a:rPr lang="en-US" sz="1200" smtClean="0">
                <a:latin typeface="Arial" charset="0"/>
                <a:cs typeface="Arial" charset="0"/>
              </a:rPr>
              <a:t>i</a:t>
            </a:r>
            <a:r>
              <a:rPr lang="ru-RU" sz="1200" smtClean="0">
                <a:latin typeface="Arial" charset="0"/>
                <a:cs typeface="Arial" charset="0"/>
              </a:rPr>
              <a:t>ст</a:t>
            </a:r>
            <a:r>
              <a:rPr lang="en-US" sz="1200" smtClean="0">
                <a:latin typeface="Arial" charset="0"/>
                <a:cs typeface="Arial" charset="0"/>
              </a:rPr>
              <a:t>i</a:t>
            </a:r>
            <a:r>
              <a:rPr lang="ru-RU" sz="1200" smtClean="0">
                <a:latin typeface="Arial" charset="0"/>
                <a:cs typeface="Arial" charset="0"/>
              </a:rPr>
              <a:t>ктер алып келд</a:t>
            </a:r>
            <a:r>
              <a:rPr lang="en-US" sz="1200" smtClean="0">
                <a:latin typeface="Arial" charset="0"/>
                <a:cs typeface="Arial" charset="0"/>
              </a:rPr>
              <a:t>i. 1898 </a:t>
            </a:r>
            <a:r>
              <a:rPr lang="ru-RU" sz="1200" smtClean="0">
                <a:latin typeface="Arial" charset="0"/>
                <a:cs typeface="Arial" charset="0"/>
              </a:rPr>
              <a:t>ж. жаңа радиоактивт</a:t>
            </a:r>
            <a:r>
              <a:rPr lang="en-US" sz="1200" smtClean="0">
                <a:latin typeface="Arial" charset="0"/>
                <a:cs typeface="Arial" charset="0"/>
              </a:rPr>
              <a:t>i </a:t>
            </a:r>
            <a:r>
              <a:rPr lang="ru-RU" sz="1200" smtClean="0">
                <a:latin typeface="Arial" charset="0"/>
                <a:cs typeface="Arial" charset="0"/>
              </a:rPr>
              <a:t>элементтер – полоний мен радийд</a:t>
            </a:r>
            <a:r>
              <a:rPr lang="en-US" sz="1200" smtClean="0">
                <a:latin typeface="Arial" charset="0"/>
                <a:cs typeface="Arial" charset="0"/>
              </a:rPr>
              <a:t>i </a:t>
            </a:r>
            <a:r>
              <a:rPr lang="ru-RU" sz="1200" smtClean="0">
                <a:latin typeface="Arial" charset="0"/>
                <a:cs typeface="Arial" charset="0"/>
              </a:rPr>
              <a:t>ашты, 1899 ж. радиоактивт</a:t>
            </a:r>
            <a:r>
              <a:rPr lang="en-US" sz="1200" smtClean="0">
                <a:latin typeface="Arial" charset="0"/>
                <a:cs typeface="Arial" charset="0"/>
              </a:rPr>
              <a:t>i </a:t>
            </a:r>
            <a:r>
              <a:rPr lang="ru-RU" sz="1200" smtClean="0">
                <a:latin typeface="Arial" charset="0"/>
                <a:cs typeface="Arial" charset="0"/>
              </a:rPr>
              <a:t>сәуле шығарудың күрдел</a:t>
            </a:r>
            <a:r>
              <a:rPr lang="en-US" sz="1200" smtClean="0">
                <a:latin typeface="Arial" charset="0"/>
                <a:cs typeface="Arial" charset="0"/>
              </a:rPr>
              <a:t>i</a:t>
            </a:r>
            <a:r>
              <a:rPr lang="ru-RU" sz="1200" smtClean="0">
                <a:latin typeface="Arial" charset="0"/>
                <a:cs typeface="Arial" charset="0"/>
              </a:rPr>
              <a:t>л</a:t>
            </a:r>
            <a:r>
              <a:rPr lang="en-US" sz="1200" smtClean="0">
                <a:latin typeface="Arial" charset="0"/>
                <a:cs typeface="Arial" charset="0"/>
              </a:rPr>
              <a:t>i</a:t>
            </a:r>
            <a:r>
              <a:rPr lang="ru-RU" sz="1200" smtClean="0">
                <a:latin typeface="Arial" charset="0"/>
                <a:cs typeface="Arial" charset="0"/>
              </a:rPr>
              <a:t>г</a:t>
            </a:r>
            <a:r>
              <a:rPr lang="en-US" sz="1200" smtClean="0">
                <a:latin typeface="Arial" charset="0"/>
                <a:cs typeface="Arial" charset="0"/>
              </a:rPr>
              <a:t>i</a:t>
            </a:r>
            <a:r>
              <a:rPr lang="ru-RU" sz="1200" smtClean="0">
                <a:latin typeface="Arial" charset="0"/>
                <a:cs typeface="Arial" charset="0"/>
              </a:rPr>
              <a:t>н, оның қасиеттер</a:t>
            </a:r>
            <a:r>
              <a:rPr lang="en-US" sz="1200" smtClean="0">
                <a:latin typeface="Arial" charset="0"/>
                <a:cs typeface="Arial" charset="0"/>
              </a:rPr>
              <a:t>i</a:t>
            </a:r>
            <a:r>
              <a:rPr lang="ru-RU" sz="1200" smtClean="0">
                <a:latin typeface="Arial" charset="0"/>
                <a:cs typeface="Arial" charset="0"/>
              </a:rPr>
              <a:t>н анықтады.</a:t>
            </a:r>
          </a:p>
        </p:txBody>
      </p:sp>
      <p:sp>
        <p:nvSpPr>
          <p:cNvPr id="3" name="Заголовок 2"/>
          <p:cNvSpPr>
            <a:spLocks noGrp="1"/>
          </p:cNvSpPr>
          <p:nvPr>
            <p:ph type="title"/>
          </p:nvPr>
        </p:nvSpPr>
        <p:spPr>
          <a:xfrm>
            <a:off x="457200" y="274638"/>
            <a:ext cx="8229600" cy="796908"/>
          </a:xfrm>
        </p:spPr>
        <p:txBody>
          <a:bodyPr>
            <a:normAutofit fontScale="90000"/>
          </a:bodyPr>
          <a:lstStyle/>
          <a:p>
            <a:pPr algn="ctr" fontAlgn="auto">
              <a:spcAft>
                <a:spcPts val="0"/>
              </a:spcAft>
              <a:defRPr/>
            </a:pPr>
            <a:r>
              <a:rPr lang="kk-KZ" sz="3600" dirty="0" smtClean="0">
                <a:latin typeface="Arial" pitchFamily="34" charset="0"/>
                <a:cs typeface="Arial" pitchFamily="34" charset="0"/>
              </a:rPr>
              <a:t/>
            </a:r>
            <a:br>
              <a:rPr lang="kk-KZ" sz="3600" dirty="0" smtClean="0">
                <a:latin typeface="Arial" pitchFamily="34" charset="0"/>
                <a:cs typeface="Arial" pitchFamily="34" charset="0"/>
              </a:rPr>
            </a:br>
            <a:r>
              <a:rPr lang="kk-KZ" sz="3600" dirty="0" smtClean="0">
                <a:latin typeface="Arial" pitchFamily="34" charset="0"/>
                <a:cs typeface="Arial" pitchFamily="34" charset="0"/>
              </a:rPr>
              <a:t>Пьер Кюри</a:t>
            </a:r>
            <a:r>
              <a:rPr lang="kk-KZ" sz="4400" dirty="0" smtClean="0"/>
              <a:t/>
            </a:r>
            <a:br>
              <a:rPr lang="kk-KZ" sz="4400" dirty="0" smtClean="0"/>
            </a:br>
            <a:endParaRPr lang="ru-RU" dirty="0"/>
          </a:p>
        </p:txBody>
      </p:sp>
      <p:pic>
        <p:nvPicPr>
          <p:cNvPr id="4098" name="Picture 2" descr="C:\Users\Admin\Documents\2 курс.4-семестр\физ.хим\презентация\Пьер Кюри.jpeg"/>
          <p:cNvPicPr>
            <a:picLocks noChangeAspect="1" noChangeArrowheads="1"/>
          </p:cNvPicPr>
          <p:nvPr/>
        </p:nvPicPr>
        <p:blipFill>
          <a:blip r:embed="rId2"/>
          <a:srcRect/>
          <a:stretch>
            <a:fillRect/>
          </a:stretch>
        </p:blipFill>
        <p:spPr bwMode="auto">
          <a:xfrm>
            <a:off x="714348" y="1500174"/>
            <a:ext cx="2143140" cy="3007041"/>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Содержимое 1"/>
          <p:cNvSpPr>
            <a:spLocks noGrp="1"/>
          </p:cNvSpPr>
          <p:nvPr>
            <p:ph idx="1"/>
          </p:nvPr>
        </p:nvSpPr>
        <p:spPr>
          <a:xfrm>
            <a:off x="4572000" y="2000250"/>
            <a:ext cx="4186238" cy="2876550"/>
          </a:xfrm>
        </p:spPr>
        <p:txBody>
          <a:bodyPr/>
          <a:lstStyle/>
          <a:p>
            <a:r>
              <a:rPr lang="kk-KZ" sz="2000" smtClean="0">
                <a:latin typeface="Arial" charset="0"/>
                <a:cs typeface="Arial" charset="0"/>
              </a:rPr>
              <a:t>Француз физигі және радиофизигі</a:t>
            </a:r>
          </a:p>
          <a:p>
            <a:r>
              <a:rPr lang="kk-KZ" sz="2000" smtClean="0">
                <a:latin typeface="Arial" charset="0"/>
                <a:cs typeface="Arial" charset="0"/>
              </a:rPr>
              <a:t>Пьер Кюри мен Мария Складовская Кюридің қызы</a:t>
            </a:r>
          </a:p>
          <a:p>
            <a:r>
              <a:rPr lang="ru-RU" sz="2000" smtClean="0">
                <a:latin typeface="Arial" charset="0"/>
                <a:cs typeface="Arial" charset="0"/>
              </a:rPr>
              <a:t> 1935 жылғы Нобель сыйлығының лауреаты.</a:t>
            </a:r>
          </a:p>
        </p:txBody>
      </p:sp>
      <p:sp>
        <p:nvSpPr>
          <p:cNvPr id="3" name="Заголовок 2"/>
          <p:cNvSpPr>
            <a:spLocks noGrp="1"/>
          </p:cNvSpPr>
          <p:nvPr>
            <p:ph type="title"/>
          </p:nvPr>
        </p:nvSpPr>
        <p:spPr>
          <a:xfrm>
            <a:off x="457200" y="274638"/>
            <a:ext cx="8186766" cy="939784"/>
          </a:xfrm>
        </p:spPr>
        <p:txBody>
          <a:bodyPr/>
          <a:lstStyle/>
          <a:p>
            <a:pPr algn="ctr" fontAlgn="auto">
              <a:spcAft>
                <a:spcPts val="0"/>
              </a:spcAft>
              <a:defRPr/>
            </a:pPr>
            <a:r>
              <a:rPr lang="kk-KZ" sz="3600" dirty="0" smtClean="0">
                <a:latin typeface="Arial" pitchFamily="34" charset="0"/>
                <a:cs typeface="Arial" pitchFamily="34" charset="0"/>
              </a:rPr>
              <a:t>Ирен Жолио Кюри</a:t>
            </a:r>
            <a:endParaRPr lang="ru-RU" sz="3600" dirty="0">
              <a:latin typeface="Arial" pitchFamily="34" charset="0"/>
              <a:cs typeface="Arial" pitchFamily="34" charset="0"/>
            </a:endParaRPr>
          </a:p>
        </p:txBody>
      </p:sp>
      <p:pic>
        <p:nvPicPr>
          <p:cNvPr id="5122" name="Picture 2" descr="C:\Users\Admin\Documents\2 курс.4-семестр\физ.хим\презентация\Ирен Жолио Кюри.jpeg"/>
          <p:cNvPicPr>
            <a:picLocks noChangeAspect="1" noChangeArrowheads="1"/>
          </p:cNvPicPr>
          <p:nvPr/>
        </p:nvPicPr>
        <p:blipFill>
          <a:blip r:embed="rId2"/>
          <a:srcRect/>
          <a:stretch>
            <a:fillRect/>
          </a:stretch>
        </p:blipFill>
        <p:spPr bwMode="auto">
          <a:xfrm>
            <a:off x="714348" y="1714488"/>
            <a:ext cx="3283108" cy="321471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Содержимое 1"/>
          <p:cNvSpPr>
            <a:spLocks noGrp="1"/>
          </p:cNvSpPr>
          <p:nvPr>
            <p:ph idx="1"/>
          </p:nvPr>
        </p:nvSpPr>
        <p:spPr>
          <a:xfrm>
            <a:off x="4429125" y="2357438"/>
            <a:ext cx="4257675" cy="2662237"/>
          </a:xfrm>
        </p:spPr>
        <p:txBody>
          <a:bodyPr/>
          <a:lstStyle/>
          <a:p>
            <a:pPr algn="ctr"/>
            <a:r>
              <a:rPr lang="ru-RU" sz="2400" smtClean="0">
                <a:latin typeface="Arial" charset="0"/>
                <a:cs typeface="Arial" charset="0"/>
              </a:rPr>
              <a:t>Фредерик  Жолио-Кюри, француз физигі, 1935 жылдың Нобель сыйлығының лауреаты.</a:t>
            </a:r>
          </a:p>
        </p:txBody>
      </p:sp>
      <p:sp>
        <p:nvSpPr>
          <p:cNvPr id="3" name="Заголовок 2"/>
          <p:cNvSpPr>
            <a:spLocks noGrp="1"/>
          </p:cNvSpPr>
          <p:nvPr>
            <p:ph type="title"/>
          </p:nvPr>
        </p:nvSpPr>
        <p:spPr>
          <a:xfrm>
            <a:off x="457200" y="274638"/>
            <a:ext cx="8229600" cy="939784"/>
          </a:xfrm>
        </p:spPr>
        <p:txBody>
          <a:bodyPr>
            <a:normAutofit fontScale="90000"/>
          </a:bodyPr>
          <a:lstStyle/>
          <a:p>
            <a:pPr algn="ctr" fontAlgn="auto">
              <a:spcAft>
                <a:spcPts val="0"/>
              </a:spcAft>
              <a:defRPr/>
            </a:pPr>
            <a:r>
              <a:rPr lang="kk-KZ" sz="3600" dirty="0" smtClean="0"/>
              <a:t/>
            </a:r>
            <a:br>
              <a:rPr lang="kk-KZ" sz="3600" dirty="0" smtClean="0"/>
            </a:br>
            <a:r>
              <a:rPr lang="kk-KZ" sz="3600" dirty="0" smtClean="0"/>
              <a:t>Фредерик Жолио –Кюри</a:t>
            </a:r>
            <a:br>
              <a:rPr lang="kk-KZ" sz="3600" dirty="0" smtClean="0"/>
            </a:br>
            <a:endParaRPr lang="ru-RU" sz="3600" dirty="0">
              <a:latin typeface="Arial" pitchFamily="34" charset="0"/>
              <a:cs typeface="Arial" pitchFamily="34" charset="0"/>
            </a:endParaRPr>
          </a:p>
        </p:txBody>
      </p:sp>
      <p:pic>
        <p:nvPicPr>
          <p:cNvPr id="6146" name="Picture 2" descr="C:\Users\Admin\Documents\2 курс.4-семестр\физ.хим\презентация\Фредерик.jpeg"/>
          <p:cNvPicPr>
            <a:picLocks noChangeAspect="1" noChangeArrowheads="1"/>
          </p:cNvPicPr>
          <p:nvPr/>
        </p:nvPicPr>
        <p:blipFill>
          <a:blip r:embed="rId2"/>
          <a:srcRect/>
          <a:stretch>
            <a:fillRect/>
          </a:stretch>
        </p:blipFill>
        <p:spPr bwMode="auto">
          <a:xfrm>
            <a:off x="785786" y="1500173"/>
            <a:ext cx="3143272" cy="4384037"/>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Содержимое 1"/>
          <p:cNvSpPr>
            <a:spLocks noGrp="1"/>
          </p:cNvSpPr>
          <p:nvPr>
            <p:ph idx="1"/>
          </p:nvPr>
        </p:nvSpPr>
        <p:spPr>
          <a:xfrm>
            <a:off x="4143375" y="1481138"/>
            <a:ext cx="4543425" cy="4805362"/>
          </a:xfrm>
        </p:spPr>
        <p:txBody>
          <a:bodyPr/>
          <a:lstStyle/>
          <a:p>
            <a:pPr algn="just"/>
            <a:r>
              <a:rPr lang="ru-RU" sz="1800" smtClean="0">
                <a:latin typeface="Arial" charset="0"/>
                <a:cs typeface="Arial" charset="0"/>
              </a:rPr>
              <a:t>ағылшын физигі, радиоактивтілік және атом құрылысы жөніндегі ілімнің негізін салушы. Лондон корольдік қоғамының мүшесі (1903). Резерфордқа ғылымға сіңірген еңбегі үшін “лорд Нельсон” атағы берілді (1931). Жаңа Зеландия ун-тін (Крайстчерч) бітірген соң (1894) Англияға ғыл. жұмысын жалғастыру үшін Кавендиш лабораториясына аттанады. Бұл жерде Резерфорд Дж.Дж. Томсонның жетекшілігімен газдағы иондалу процестерін, ал 1896 ж. француз физигі А.Беккерель (1852 — 1908) радиоактивтілікті ашқан соң осы құбылысты зерттеумен айналысты</a:t>
            </a:r>
          </a:p>
        </p:txBody>
      </p:sp>
      <p:sp>
        <p:nvSpPr>
          <p:cNvPr id="3" name="Заголовок 2"/>
          <p:cNvSpPr>
            <a:spLocks noGrp="1"/>
          </p:cNvSpPr>
          <p:nvPr>
            <p:ph type="title"/>
          </p:nvPr>
        </p:nvSpPr>
        <p:spPr/>
        <p:txBody>
          <a:bodyPr>
            <a:normAutofit fontScale="90000"/>
          </a:bodyPr>
          <a:lstStyle/>
          <a:p>
            <a:pPr algn="ctr" fontAlgn="auto">
              <a:spcAft>
                <a:spcPts val="0"/>
              </a:spcAft>
              <a:defRPr/>
            </a:pPr>
            <a:r>
              <a:rPr lang="kk-KZ" sz="4400" dirty="0" smtClean="0"/>
              <a:t/>
            </a:r>
            <a:br>
              <a:rPr lang="kk-KZ" sz="4400" dirty="0" smtClean="0"/>
            </a:br>
            <a:r>
              <a:rPr lang="kk-KZ" sz="4400" dirty="0" smtClean="0"/>
              <a:t>Эрнест Резерфорд</a:t>
            </a:r>
            <a:br>
              <a:rPr lang="kk-KZ" sz="4400" dirty="0" smtClean="0"/>
            </a:br>
            <a:endParaRPr lang="ru-RU" dirty="0"/>
          </a:p>
        </p:txBody>
      </p:sp>
      <p:pic>
        <p:nvPicPr>
          <p:cNvPr id="7170" name="Picture 2" descr="C:\Users\Admin\Documents\2 курс.4-семестр\физ.хим\презентация\Резерфорд.jpeg"/>
          <p:cNvPicPr>
            <a:picLocks noChangeAspect="1" noChangeArrowheads="1"/>
          </p:cNvPicPr>
          <p:nvPr/>
        </p:nvPicPr>
        <p:blipFill>
          <a:blip r:embed="rId2"/>
          <a:srcRect/>
          <a:stretch>
            <a:fillRect/>
          </a:stretch>
        </p:blipFill>
        <p:spPr bwMode="auto">
          <a:xfrm>
            <a:off x="428596" y="1571612"/>
            <a:ext cx="3143272" cy="3893371"/>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Содержимое 1"/>
          <p:cNvSpPr>
            <a:spLocks noGrp="1"/>
          </p:cNvSpPr>
          <p:nvPr>
            <p:ph idx="1"/>
          </p:nvPr>
        </p:nvSpPr>
        <p:spPr>
          <a:xfrm>
            <a:off x="4214813" y="1481138"/>
            <a:ext cx="4471987" cy="4525962"/>
          </a:xfrm>
        </p:spPr>
        <p:txBody>
          <a:bodyPr/>
          <a:lstStyle/>
          <a:p>
            <a:pPr algn="just"/>
            <a:r>
              <a:rPr lang="ru-RU" sz="1600" smtClean="0">
                <a:latin typeface="Arial" charset="0"/>
                <a:cs typeface="Arial" charset="0"/>
              </a:rPr>
              <a:t>Бор — атомның алғашқы кванттық теориясын жасаушы, кванттық механиканың негізін қалаушылардың бірі. Ол Бор қағидалары (постулаттары) деп аталған тұжырымдар негізінде атомның орнықтылығын және сутек тәрізді атомдардың спектрлік заңдылықтарын түсіндірді. Бор теориясы бойынша атомның орнықты (стационар) күйдегі энергиясының үзілісті (дискретті) мәндерге ие болатындығы алынғанымен, электрон шеңбер не эллипс тәрізді орбита бойымен қозғалатын классикалық бөлшек ретінде қарастырылады. </a:t>
            </a:r>
          </a:p>
        </p:txBody>
      </p:sp>
      <p:sp>
        <p:nvSpPr>
          <p:cNvPr id="3" name="Заголовок 2"/>
          <p:cNvSpPr>
            <a:spLocks noGrp="1"/>
          </p:cNvSpPr>
          <p:nvPr>
            <p:ph type="title"/>
          </p:nvPr>
        </p:nvSpPr>
        <p:spPr/>
        <p:txBody>
          <a:bodyPr/>
          <a:lstStyle/>
          <a:p>
            <a:pPr algn="ctr" fontAlgn="auto">
              <a:spcAft>
                <a:spcPts val="0"/>
              </a:spcAft>
              <a:defRPr/>
            </a:pPr>
            <a:r>
              <a:rPr lang="kk-KZ" sz="4400" dirty="0" smtClean="0"/>
              <a:t>Нильс Бор</a:t>
            </a:r>
            <a:endParaRPr lang="ru-RU" dirty="0"/>
          </a:p>
        </p:txBody>
      </p:sp>
      <p:pic>
        <p:nvPicPr>
          <p:cNvPr id="8194" name="Picture 2" descr="C:\Users\Admin\Documents\2 курс.4-семестр\физ.хим\презентация\Нильс Бор.jpeg"/>
          <p:cNvPicPr>
            <a:picLocks noChangeAspect="1" noChangeArrowheads="1"/>
          </p:cNvPicPr>
          <p:nvPr/>
        </p:nvPicPr>
        <p:blipFill>
          <a:blip r:embed="rId2"/>
          <a:srcRect/>
          <a:stretch>
            <a:fillRect/>
          </a:stretch>
        </p:blipFill>
        <p:spPr bwMode="auto">
          <a:xfrm>
            <a:off x="785786" y="1571612"/>
            <a:ext cx="2928958" cy="3857652"/>
          </a:xfrm>
          <a:prstGeom prst="rect">
            <a:avLst/>
          </a:prstGeom>
          <a:ln>
            <a:noFill/>
          </a:ln>
          <a:effectLst>
            <a:softEdge rad="112500"/>
          </a:effectLst>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Открытая">
  <a:themeElements>
    <a:clrScheme name="Изящная">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Открытая">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Открытая">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160</TotalTime>
  <Words>2985</Words>
  <Application>Microsoft Office PowerPoint</Application>
  <PresentationFormat>Экран (4:3)</PresentationFormat>
  <Paragraphs>102</Paragraphs>
  <Slides>37</Slides>
  <Notes>1</Notes>
  <HiddenSlides>0</HiddenSlides>
  <MMClips>0</MMClips>
  <ScaleCrop>false</ScaleCrop>
  <HeadingPairs>
    <vt:vector size="6" baseType="variant">
      <vt:variant>
        <vt:lpstr>Использованные шрифты</vt:lpstr>
      </vt:variant>
      <vt:variant>
        <vt:i4>7</vt:i4>
      </vt:variant>
      <vt:variant>
        <vt:lpstr>Шаблон оформления</vt:lpstr>
      </vt:variant>
      <vt:variant>
        <vt:i4>6</vt:i4>
      </vt:variant>
      <vt:variant>
        <vt:lpstr>Заголовки слайдов</vt:lpstr>
      </vt:variant>
      <vt:variant>
        <vt:i4>37</vt:i4>
      </vt:variant>
    </vt:vector>
  </HeadingPairs>
  <TitlesOfParts>
    <vt:vector size="50" baseType="lpstr">
      <vt:lpstr>Lucida Sans Unicode</vt:lpstr>
      <vt:lpstr>Arial</vt:lpstr>
      <vt:lpstr>Wingdings 3</vt:lpstr>
      <vt:lpstr>Verdana</vt:lpstr>
      <vt:lpstr>Wingdings 2</vt:lpstr>
      <vt:lpstr>Calibri</vt:lpstr>
      <vt:lpstr>Times New Roman</vt:lpstr>
      <vt:lpstr>Открытая</vt:lpstr>
      <vt:lpstr>Открытая</vt:lpstr>
      <vt:lpstr>Открытая</vt:lpstr>
      <vt:lpstr>Открытая</vt:lpstr>
      <vt:lpstr>Открытая</vt:lpstr>
      <vt:lpstr>Открытая</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lpstr>Слайд 25</vt:lpstr>
      <vt:lpstr>Слайд 26</vt:lpstr>
      <vt:lpstr>Слайд 27</vt:lpstr>
      <vt:lpstr>Слайд 28</vt:lpstr>
      <vt:lpstr>Слайд 29</vt:lpstr>
      <vt:lpstr>Слайд 30</vt:lpstr>
      <vt:lpstr>Слайд 31</vt:lpstr>
      <vt:lpstr>Слайд 32</vt:lpstr>
      <vt:lpstr>Слайд 33</vt:lpstr>
      <vt:lpstr>Слайд 34</vt:lpstr>
      <vt:lpstr>Слайд 35</vt:lpstr>
      <vt:lpstr>Слайд 36</vt:lpstr>
      <vt:lpstr>Слайд 37</vt:lpstr>
    </vt:vector>
  </TitlesOfParts>
  <Company>Reanimator Extreme Edition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Заттың құрылысы</dc:title>
  <dc:creator>Admin</dc:creator>
  <cp:lastModifiedBy>Student</cp:lastModifiedBy>
  <cp:revision>14</cp:revision>
  <dcterms:created xsi:type="dcterms:W3CDTF">2012-04-08T06:05:15Z</dcterms:created>
  <dcterms:modified xsi:type="dcterms:W3CDTF">2012-05-24T04:27:47Z</dcterms:modified>
</cp:coreProperties>
</file>