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6" r:id="rId4"/>
    <p:sldId id="261" r:id="rId5"/>
    <p:sldId id="262" r:id="rId6"/>
    <p:sldId id="263" r:id="rId7"/>
    <p:sldId id="264" r:id="rId8"/>
    <p:sldId id="265" r:id="rId9"/>
    <p:sldId id="258" r:id="rId10"/>
    <p:sldId id="259" r:id="rId11"/>
    <p:sldId id="260" r:id="rId12"/>
    <p:sldId id="277" r:id="rId13"/>
    <p:sldId id="266" r:id="rId14"/>
    <p:sldId id="267" r:id="rId15"/>
    <p:sldId id="268" r:id="rId16"/>
    <p:sldId id="269" r:id="rId17"/>
    <p:sldId id="270" r:id="rId18"/>
    <p:sldId id="271" r:id="rId19"/>
    <p:sldId id="278" r:id="rId20"/>
    <p:sldId id="272" r:id="rId21"/>
    <p:sldId id="273"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62" autoAdjust="0"/>
    <p:restoredTop sz="94624" autoAdjust="0"/>
  </p:normalViewPr>
  <p:slideViewPr>
    <p:cSldViewPr>
      <p:cViewPr varScale="1">
        <p:scale>
          <a:sx n="72" d="100"/>
          <a:sy n="72" d="100"/>
        </p:scale>
        <p:origin x="-4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14907FC7-9B21-4DD2-A74F-45280DCFA443}" type="datetimeFigureOut">
              <a:rPr lang="ru-RU"/>
              <a:pPr>
                <a:defRPr/>
              </a:pPr>
              <a:t>24.05.2012</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6B9DF4F7-5DEC-4527-80B2-9825ABFD1B8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E240568D-7F24-495E-BDCD-3D2EEE0003B5}" type="datetimeFigureOut">
              <a:rPr lang="ru-RU"/>
              <a:pPr>
                <a:defRPr/>
              </a:pPr>
              <a:t>24.05.2012</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F0DC676D-C8E1-4026-B539-B13E4E00A15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289C427E-F1E1-40D9-A0DC-9EC743B45EC3}" type="datetimeFigureOut">
              <a:rPr lang="ru-RU"/>
              <a:pPr>
                <a:defRPr/>
              </a:pPr>
              <a:t>24.05.2012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4501243-9A0A-4F18-811E-EA79A56E39A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0C7E6B5B-DF00-4A67-ACB0-20546AEF465F}" type="datetimeFigureOut">
              <a:rPr lang="ru-RU"/>
              <a:pPr>
                <a:defRPr/>
              </a:pPr>
              <a:t>24.05.2012</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17A73989-2E2A-492A-AB4B-760C14F185E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B725A51C-D78D-45E9-823C-33EC6A103E9A}" type="datetimeFigureOut">
              <a:rPr lang="ru-RU"/>
              <a:pPr>
                <a:defRPr/>
              </a:pPr>
              <a:t>24.05.2012</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76FCD1DF-0E2D-4A10-9530-DB4B8586148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4A36A87B-717C-483D-A82F-043224C40E80}" type="datetimeFigureOut">
              <a:rPr lang="ru-RU"/>
              <a:pPr>
                <a:defRPr/>
              </a:pPr>
              <a:t>24.05.2012</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E3200220-FAE9-4442-A6C9-F3D083DDDF9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8ED38F89-CF42-4881-8B42-65CF6DACCF8F}" type="datetimeFigureOut">
              <a:rPr lang="ru-RU"/>
              <a:pPr>
                <a:defRPr/>
              </a:pPr>
              <a:t>24.05.2012</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47FE0541-0E43-48D9-A5EC-6DF63F22492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79302533-B88C-42DC-8DCD-64DE77545DA4}" type="datetimeFigureOut">
              <a:rPr lang="ru-RU"/>
              <a:pPr>
                <a:defRPr/>
              </a:pPr>
              <a:t>24.05.2012</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6CE5AE6D-F31B-4045-97AE-AD4FAC2A91C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59F84C53-B86C-4EF4-AF1B-FC09C08B4C42}" type="datetimeFigureOut">
              <a:rPr lang="ru-RU"/>
              <a:pPr>
                <a:defRPr/>
              </a:pPr>
              <a:t>24.05.2012</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EFDF0AE2-3BC6-42B5-ABB0-CDDFE4EC7C9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2AA706B5-E63F-4773-801F-2A22023117D1}" type="datetimeFigureOut">
              <a:rPr lang="ru-RU"/>
              <a:pPr>
                <a:defRPr/>
              </a:pPr>
              <a:t>24.05.2012</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AC427695-3CFA-46EF-9DB0-EF7964D0E02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56C69DE2-EBA7-43CB-9EA1-A97C327FB1B4}" type="datetimeFigureOut">
              <a:rPr lang="ru-RU"/>
              <a:pPr>
                <a:defRPr/>
              </a:pPr>
              <a:t>24.05.2012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280AEF1E-9A5E-4054-B8D3-6921DE69437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8196B16F-B7BB-4A25-843D-5C1588115C2C}" type="datetimeFigureOut">
              <a:rPr lang="ru-RU"/>
              <a:pPr>
                <a:defRPr/>
              </a:pPr>
              <a:t>24.05.2012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6C65C39B-FF22-448C-9A41-0DA32C809418}"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69" r:id="rId4"/>
    <p:sldLayoutId id="2147483675" r:id="rId5"/>
    <p:sldLayoutId id="2147483670" r:id="rId6"/>
    <p:sldLayoutId id="2147483676" r:id="rId7"/>
    <p:sldLayoutId id="2147483677" r:id="rId8"/>
    <p:sldLayoutId id="2147483678" r:id="rId9"/>
    <p:sldLayoutId id="2147483671" r:id="rId10"/>
    <p:sldLayoutId id="214748367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kk.wikipedia.org/wiki/%D0%9C%D0%BE%D0%BB%D0%B5%D0%BA%D1%83%D0%BB%D0%B0" TargetMode="External"/><Relationship Id="rId2" Type="http://schemas.openxmlformats.org/officeDocument/2006/relationships/hyperlink" Target="http://kk.wikipedia.org/wiki/%D0%AD%D0%BB%D0%B5%D0%BA%D1%82%D1%80%D0%BE%D0%BB%D0%B8%D1%82"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kk.wikipedia.org/wiki/%D0%AD%D0%BB%D0%B5%D0%BA%D1%82%D1%80%D0%BE%D0%BB%D0%B8%D1%8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kk.wikipedia.org/wiki/%D0%91%D0%B0%D1%80%D0%B8%D0%B9" TargetMode="External"/><Relationship Id="rId2" Type="http://schemas.openxmlformats.org/officeDocument/2006/relationships/hyperlink" Target="http://kk.wikipedia.org/wiki/%D0%9A%D2%AF%D0%BC%D1%96%D1%81"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kk.wikipedia.org/w/index.php?title=%D0%A1&amp;action=edit&amp;redlink=1" TargetMode="External"/><Relationship Id="rId4" Type="http://schemas.openxmlformats.org/officeDocument/2006/relationships/hyperlink" Target="http://kk.wikipedia.org/wiki/%D2%9A%D0%BE%D1%80%D2%93%D0%B0%D1%81%D1%8B%D0%BD"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kk.wikipedia.org/wiki/%D0%A1%D1%83%D1%80%D0%B5%D1%82:Math22554.jpg" TargetMode="External"/><Relationship Id="rId2" Type="http://schemas.openxmlformats.org/officeDocument/2006/relationships/hyperlink" Target="http://kk.wikipedia.org/wiki/%D0%98%D0%BE%D0%BD"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kk.wikipedia.org/wiki/%D0%A1%D1%83%D1%80%D0%B5%D1%82:Tablica222.jp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kk.wikipedia.org/wiki/%D0%A1%D1%83%D1%80%D0%B5%D1%82:Math2244.jpg" TargetMode="External"/><Relationship Id="rId2" Type="http://schemas.openxmlformats.org/officeDocument/2006/relationships/hyperlink" Target="http://kk.wikipedia.org/wiki/%D0%AD%D0%BB%D0%B5%D0%BA%D1%82%D1%80%D0%BE%D0%B4"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kk.wikipedia.org/wiki/%D0%A1%D1%83%D1%80%D0%B5%D1%82:Formyla002.jpg" TargetMode="External"/><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hyperlink" Target="http://kk.wikipedia.org/wiki/%D0%9A%D0%BE%D0%BD%D0%B4%D1%83%D0%BA%D1%82%D0%BE%D0%BC%D0%B5%D1%82%D1%80%D0%B8%D1%8F" TargetMode="External"/><Relationship Id="rId2" Type="http://schemas.openxmlformats.org/officeDocument/2006/relationships/hyperlink" Target="http://kk.wikipedia.org/wiki/%D0%AD%D0%BB%D0%B5%D0%BA%D1%82%D1%80%D0%BE%D0%BB%D0%B8%D1%82"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kk.wikipedia.org/wiki/%D0%A1%D1%83%D1%80%D0%B5%D1%82:Math2226.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kk.wikipedia.org/wiki/%D0%90%D1%80%D0%BD%D0%B0%D0%B9%D1%8B:%D0%9A%D1%96%D1%82%D0%B0%D0%BF_%D2%9B%D0%B0%D0%B9%D0%BD%D0%B0%D1%80%D0%BB%D0%B0%D1%80%D1%8B/996568095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kk.wikipedia.org/wiki/%D0%AD%D0%BB%D0%B5%D0%BA%D1%82%D1%80%D0%BE%D0%BB%D0%B8%D1%8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kk.wikipedia.org/wiki/%D0%AD%D0%BB%D0%B5%D0%BA%D1%82%D1%80%D0%BE%D0%BB%D0%B8%D1%8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1476375" y="2138363"/>
            <a:ext cx="6680200" cy="1311275"/>
          </a:xfrm>
          <a:prstGeom prst="rect">
            <a:avLst/>
          </a:prstGeom>
          <a:noFill/>
          <a:ln w="9525">
            <a:noFill/>
            <a:miter lim="800000"/>
            <a:headEnd/>
            <a:tailEnd/>
          </a:ln>
          <a:effectLst/>
        </p:spPr>
        <p:txBody>
          <a:bodyPr anchor="ctr">
            <a:spAutoFit/>
          </a:bodyPr>
          <a:lstStyle/>
          <a:p>
            <a:pPr algn="ctr"/>
            <a:r>
              <a:rPr lang="ru-RU" sz="4000"/>
              <a:t>Электролит</a:t>
            </a:r>
            <a:r>
              <a:rPr lang="ru-RU"/>
              <a:t> </a:t>
            </a:r>
            <a:r>
              <a:rPr lang="ru-RU" sz="4000"/>
              <a:t>ер</a:t>
            </a:r>
            <a:r>
              <a:rPr lang="kk-KZ" sz="4000"/>
              <a:t>ітінділердің электрөткізгіштігі</a:t>
            </a:r>
            <a:r>
              <a:rPr lang="ru-RU"/>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388" y="188913"/>
            <a:ext cx="8686800" cy="6408737"/>
          </a:xfrm>
        </p:spPr>
        <p:txBody>
          <a:bodyPr>
            <a:normAutofit fontScale="92500"/>
          </a:bodyPr>
          <a:lstStyle/>
          <a:p>
            <a:pPr marL="0" indent="539750" algn="just" eaLnBrk="1" fontAlgn="auto" hangingPunct="1">
              <a:spcAft>
                <a:spcPts val="0"/>
              </a:spcAft>
              <a:buFont typeface="Wingdings 2"/>
              <a:buNone/>
              <a:defRPr/>
            </a:pPr>
            <a:r>
              <a:rPr lang="kk-KZ" b="1" u="sng" dirty="0" smtClean="0">
                <a:solidFill>
                  <a:srgbClr val="FF0000"/>
                </a:solidFill>
                <a:latin typeface="Times New Roman" pitchFamily="18" charset="0"/>
                <a:cs typeface="Times New Roman" pitchFamily="18" charset="0"/>
                <a:hlinkClick r:id="rId2" tooltip="Электролит"/>
              </a:rPr>
              <a:t>Электролит</a:t>
            </a:r>
            <a:r>
              <a:rPr lang="kk-KZ" b="1" u="sng" dirty="0" smtClean="0">
                <a:solidFill>
                  <a:srgbClr val="FF0000"/>
                </a:solidFill>
                <a:latin typeface="Times New Roman" pitchFamily="18" charset="0"/>
                <a:cs typeface="Times New Roman" pitchFamily="18" charset="0"/>
              </a:rPr>
              <a:t> ерітіндісінің электр өткізгіштігі </a:t>
            </a:r>
            <a:r>
              <a:rPr lang="kk-KZ" b="1" u="sng" dirty="0" smtClean="0">
                <a:solidFill>
                  <a:srgbClr val="7030A0"/>
                </a:solidFill>
                <a:latin typeface="Times New Roman" pitchFamily="18" charset="0"/>
                <a:cs typeface="Times New Roman" pitchFamily="18" charset="0"/>
              </a:rPr>
              <a:t>- </a:t>
            </a:r>
            <a:r>
              <a:rPr lang="kk-KZ" dirty="0" smtClean="0">
                <a:solidFill>
                  <a:srgbClr val="7030A0"/>
                </a:solidFill>
                <a:latin typeface="Times New Roman" pitchFamily="18" charset="0"/>
                <a:cs typeface="Times New Roman" pitchFamily="18" charset="0"/>
              </a:rPr>
              <a:t>сыртқы кернеу көзі әсерінен заттың электролиттік диссоциациялануы және иондар қозғалуының нәтижесі. Электр тогы өрісінде ерітіндідегі қозғалған иондар еріткіш </a:t>
            </a:r>
            <a:r>
              <a:rPr lang="kk-KZ" dirty="0" smtClean="0">
                <a:solidFill>
                  <a:srgbClr val="7030A0"/>
                </a:solidFill>
                <a:latin typeface="Times New Roman" pitchFamily="18" charset="0"/>
                <a:cs typeface="Times New Roman" pitchFamily="18" charset="0"/>
                <a:hlinkClick r:id="rId3" tooltip="Молекула"/>
              </a:rPr>
              <a:t>молекуласы</a:t>
            </a:r>
            <a:r>
              <a:rPr lang="kk-KZ" dirty="0" smtClean="0">
                <a:solidFill>
                  <a:srgbClr val="7030A0"/>
                </a:solidFill>
                <a:latin typeface="Times New Roman" pitchFamily="18" charset="0"/>
                <a:cs typeface="Times New Roman" pitchFamily="18" charset="0"/>
              </a:rPr>
              <a:t> және өзін қоршаған кері зарядталған иондар тарапынан тежеу әсеріне ұшырайды. Бұл әсер релаксациялық және </a:t>
            </a:r>
            <a:r>
              <a:rPr lang="kk-KZ" dirty="0" smtClean="0">
                <a:solidFill>
                  <a:srgbClr val="FF0000"/>
                </a:solidFill>
                <a:latin typeface="Times New Roman" pitchFamily="18" charset="0"/>
                <a:cs typeface="Times New Roman" pitchFamily="18" charset="0"/>
              </a:rPr>
              <a:t>электрофореттік эффект </a:t>
            </a:r>
            <a:r>
              <a:rPr lang="kk-KZ" dirty="0" smtClean="0">
                <a:solidFill>
                  <a:srgbClr val="7030A0"/>
                </a:solidFill>
                <a:latin typeface="Times New Roman" pitchFamily="18" charset="0"/>
                <a:cs typeface="Times New Roman" pitchFamily="18" charset="0"/>
              </a:rPr>
              <a:t>деп аталады, ал бұл тежеудің нәтижесі ерітінді </a:t>
            </a:r>
            <a:r>
              <a:rPr lang="kk-KZ" dirty="0" smtClean="0">
                <a:solidFill>
                  <a:srgbClr val="FF0000"/>
                </a:solidFill>
                <a:latin typeface="Times New Roman" pitchFamily="18" charset="0"/>
                <a:cs typeface="Times New Roman" pitchFamily="18" charset="0"/>
              </a:rPr>
              <a:t>кедергісі</a:t>
            </a:r>
            <a:r>
              <a:rPr lang="kk-KZ" dirty="0" smtClean="0">
                <a:solidFill>
                  <a:srgbClr val="7030A0"/>
                </a:solidFill>
                <a:latin typeface="Times New Roman" pitchFamily="18" charset="0"/>
                <a:cs typeface="Times New Roman" pitchFamily="18" charset="0"/>
              </a:rPr>
              <a:t> болып табылады. Сөйтіп, ерітіндінің электр өткізгіштігі негізінен миграциялық иондардың санымен және жылдамдығымен (қозғалғыштығымен), оларды тасымалдайтын заряд санымен анықталады</a:t>
            </a:r>
            <a:r>
              <a:rPr lang="kk-KZ"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388" y="260350"/>
            <a:ext cx="4824412" cy="6408738"/>
          </a:xfrm>
        </p:spPr>
        <p:txBody>
          <a:bodyPr>
            <a:noAutofit/>
          </a:bodyPr>
          <a:lstStyle/>
          <a:p>
            <a:pPr marL="0" indent="88900" algn="just" eaLnBrk="1" fontAlgn="auto" hangingPunct="1">
              <a:spcAft>
                <a:spcPts val="0"/>
              </a:spcAft>
              <a:buFont typeface="Wingdings" pitchFamily="2" charset="2"/>
              <a:buChar char="v"/>
              <a:defRPr/>
            </a:pPr>
            <a:r>
              <a:rPr lang="kk-KZ" sz="2400" dirty="0" smtClean="0">
                <a:solidFill>
                  <a:srgbClr val="0070C0"/>
                </a:solidFill>
                <a:latin typeface="Times New Roman" pitchFamily="18" charset="0"/>
                <a:cs typeface="Times New Roman" pitchFamily="18" charset="0"/>
              </a:rPr>
              <a:t>Электр өткізгіштік температураға және еріген </a:t>
            </a:r>
            <a:r>
              <a:rPr lang="kk-KZ" sz="2400" dirty="0" smtClean="0">
                <a:solidFill>
                  <a:srgbClr val="0070C0"/>
                </a:solidFill>
                <a:latin typeface="Times New Roman" pitchFamily="18" charset="0"/>
                <a:cs typeface="Times New Roman" pitchFamily="18" charset="0"/>
                <a:hlinkClick r:id="rId2" tooltip="Электролит"/>
              </a:rPr>
              <a:t>электролит</a:t>
            </a:r>
            <a:r>
              <a:rPr lang="kk-KZ" sz="2400" dirty="0" smtClean="0">
                <a:solidFill>
                  <a:srgbClr val="0070C0"/>
                </a:solidFill>
                <a:latin typeface="Times New Roman" pitchFamily="18" charset="0"/>
                <a:cs typeface="Times New Roman" pitchFamily="18" charset="0"/>
              </a:rPr>
              <a:t> пен еріткіштің табиғатына тәуелді.</a:t>
            </a:r>
            <a:endParaRPr lang="ru-RU" sz="2400" dirty="0" smtClean="0">
              <a:solidFill>
                <a:srgbClr val="0070C0"/>
              </a:solidFill>
              <a:latin typeface="Times New Roman" pitchFamily="18" charset="0"/>
              <a:cs typeface="Times New Roman" pitchFamily="18" charset="0"/>
            </a:endParaRPr>
          </a:p>
          <a:p>
            <a:pPr marL="88900" indent="0" algn="just" eaLnBrk="1" fontAlgn="auto" hangingPunct="1">
              <a:spcAft>
                <a:spcPts val="0"/>
              </a:spcAft>
              <a:buFont typeface="Wingdings" pitchFamily="2" charset="2"/>
              <a:buChar char="v"/>
              <a:defRPr/>
            </a:pPr>
            <a:r>
              <a:rPr lang="kk-KZ" sz="2800" dirty="0" smtClean="0">
                <a:solidFill>
                  <a:srgbClr val="0070C0"/>
                </a:solidFill>
                <a:latin typeface="Times New Roman" pitchFamily="18" charset="0"/>
                <a:cs typeface="Times New Roman" pitchFamily="18" charset="0"/>
              </a:rPr>
              <a:t>Электролит арқылы ток өткенде, оң зарядталған болшектер катодка (теріс зарядталған электродқа), ал теріс зарядталған бөлшектер анодқа (оң зарядталған электродқа) қарай жылжиды. Демек, электролиттегі әрбір зарядталған бөлшек электр өткізгіштік сияқты жалпы процеске қатысады.</a:t>
            </a:r>
            <a:endParaRPr lang="ru-RU" sz="2800" dirty="0" smtClean="0">
              <a:solidFill>
                <a:srgbClr val="0070C0"/>
              </a:solidFill>
              <a:latin typeface="Times New Roman" pitchFamily="18" charset="0"/>
              <a:cs typeface="Times New Roman" pitchFamily="18" charset="0"/>
            </a:endParaRPr>
          </a:p>
          <a:p>
            <a:pPr marL="88900" indent="0" algn="just" eaLnBrk="1" fontAlgn="auto" hangingPunct="1">
              <a:spcAft>
                <a:spcPts val="0"/>
              </a:spcAft>
              <a:buFont typeface="Wingdings" pitchFamily="2" charset="2"/>
              <a:buChar char="v"/>
              <a:defRPr/>
            </a:pPr>
            <a:endParaRPr lang="ru-RU" sz="2800" dirty="0">
              <a:latin typeface="Times New Roman" pitchFamily="18" charset="0"/>
              <a:cs typeface="Times New Roman" pitchFamily="18" charset="0"/>
            </a:endParaRPr>
          </a:p>
        </p:txBody>
      </p:sp>
      <p:pic>
        <p:nvPicPr>
          <p:cNvPr id="17409" name="Picture 1" descr="C:\Users\Admin\Desktop\image001.jpg"/>
          <p:cNvPicPr>
            <a:picLocks noChangeAspect="1" noChangeArrowheads="1"/>
          </p:cNvPicPr>
          <p:nvPr/>
        </p:nvPicPr>
        <p:blipFill>
          <a:blip r:embed="rId3" cstate="print"/>
          <a:srcRect/>
          <a:stretch>
            <a:fillRect/>
          </a:stretch>
        </p:blipFill>
        <p:spPr bwMode="auto">
          <a:xfrm>
            <a:off x="5076056" y="0"/>
            <a:ext cx="4067944" cy="6858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60648"/>
            <a:ext cx="8686800" cy="1368151"/>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1" fontAlgn="auto" hangingPunct="1">
              <a:spcAft>
                <a:spcPts val="0"/>
              </a:spcAft>
              <a:buFont typeface="Courier New" pitchFamily="49" charset="0"/>
              <a:buChar char="o"/>
              <a:defRPr/>
            </a:pPr>
            <a:r>
              <a:rPr lang="kk-KZ" sz="4400" b="1" i="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Ерітінділерінің электр өткізгіштігі</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Пятно 2 3"/>
          <p:cNvSpPr/>
          <p:nvPr/>
        </p:nvSpPr>
        <p:spPr>
          <a:xfrm>
            <a:off x="0" y="2133600"/>
            <a:ext cx="4176713" cy="3527425"/>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sz="3200" dirty="0">
                <a:solidFill>
                  <a:srgbClr val="FFFF00"/>
                </a:solidFill>
              </a:rPr>
              <a:t>меншікті</a:t>
            </a:r>
            <a:endParaRPr lang="ru-RU" sz="3200" dirty="0">
              <a:solidFill>
                <a:srgbClr val="FFFF00"/>
              </a:solidFill>
            </a:endParaRPr>
          </a:p>
        </p:txBody>
      </p:sp>
      <p:sp>
        <p:nvSpPr>
          <p:cNvPr id="7" name="Пятно 2 6"/>
          <p:cNvSpPr/>
          <p:nvPr/>
        </p:nvSpPr>
        <p:spPr>
          <a:xfrm rot="3545728">
            <a:off x="3719513" y="2438400"/>
            <a:ext cx="6064250" cy="3527425"/>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sz="2800" dirty="0">
                <a:solidFill>
                  <a:srgbClr val="FFFF00"/>
                </a:solidFill>
              </a:rPr>
              <a:t>эквиваленттік</a:t>
            </a:r>
            <a:endParaRPr lang="ru-RU" sz="2800" dirty="0">
              <a:solidFill>
                <a:srgbClr val="FFFF00"/>
              </a:solidFill>
            </a:endParaRPr>
          </a:p>
        </p:txBody>
      </p:sp>
      <p:sp>
        <p:nvSpPr>
          <p:cNvPr id="8" name="Выгнутая влево стрелка 7"/>
          <p:cNvSpPr/>
          <p:nvPr/>
        </p:nvSpPr>
        <p:spPr>
          <a:xfrm>
            <a:off x="611188" y="908050"/>
            <a:ext cx="792162" cy="180022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9" name="Выгнутая вправо стрелка 8"/>
          <p:cNvSpPr/>
          <p:nvPr/>
        </p:nvSpPr>
        <p:spPr>
          <a:xfrm>
            <a:off x="7740650" y="836613"/>
            <a:ext cx="935038" cy="187166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11" name="12-конечная звезда 10"/>
          <p:cNvSpPr/>
          <p:nvPr/>
        </p:nvSpPr>
        <p:spPr>
          <a:xfrm>
            <a:off x="2771775" y="5157788"/>
            <a:ext cx="3095625" cy="1700212"/>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sz="2800" dirty="0">
                <a:solidFill>
                  <a:srgbClr val="FFFF00"/>
                </a:solidFill>
              </a:rPr>
              <a:t>мольдік</a:t>
            </a:r>
            <a:endParaRPr lang="ru-RU" sz="2800" dirty="0">
              <a:solidFill>
                <a:srgbClr val="FFFF00"/>
              </a:solidFill>
            </a:endParaRPr>
          </a:p>
        </p:txBody>
      </p:sp>
      <p:sp>
        <p:nvSpPr>
          <p:cNvPr id="12" name="Стрелка вниз 11"/>
          <p:cNvSpPr/>
          <p:nvPr/>
        </p:nvSpPr>
        <p:spPr>
          <a:xfrm>
            <a:off x="4067175" y="1989138"/>
            <a:ext cx="433388" cy="28082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60350"/>
            <a:ext cx="8686800" cy="6337300"/>
          </a:xfrm>
        </p:spPr>
        <p:txBody>
          <a:bodyPr>
            <a:normAutofit fontScale="77500" lnSpcReduction="20000"/>
          </a:bodyPr>
          <a:lstStyle/>
          <a:p>
            <a:pPr marL="0" indent="449263" algn="just" eaLnBrk="1" fontAlgn="auto" hangingPunct="1">
              <a:spcAft>
                <a:spcPts val="0"/>
              </a:spcAft>
              <a:buFont typeface="Wingdings" pitchFamily="2" charset="2"/>
              <a:buChar char="Ø"/>
              <a:defRPr/>
            </a:pPr>
            <a:r>
              <a:rPr lang="kk-KZ" dirty="0" smtClean="0">
                <a:latin typeface="Times New Roman" pitchFamily="18" charset="0"/>
                <a:cs typeface="Times New Roman" pitchFamily="18" charset="0"/>
              </a:rPr>
              <a:t>Электр өткізгіштікті өлшеуге арналған иондық немесе аралас ток </a:t>
            </a:r>
            <a:r>
              <a:rPr lang="kk-KZ" u="sng" dirty="0" smtClean="0">
                <a:effectLst>
                  <a:outerShdw blurRad="38100" dist="38100" dir="2700000" algn="tl">
                    <a:srgbClr val="000000">
                      <a:alpha val="43137"/>
                    </a:srgbClr>
                  </a:outerShdw>
                </a:effectLst>
                <a:latin typeface="Times New Roman" pitchFamily="18" charset="0"/>
                <a:cs typeface="Times New Roman" pitchFamily="18" charset="0"/>
              </a:rPr>
              <a:t>өткізгіш электролиттерге</a:t>
            </a:r>
            <a:r>
              <a:rPr lang="kk-KZ" dirty="0" smtClean="0">
                <a:latin typeface="Times New Roman" pitchFamily="18" charset="0"/>
                <a:cs typeface="Times New Roman" pitchFamily="18" charset="0"/>
              </a:rPr>
              <a:t> мына заттардың типтері жатады: қатты күйдегі таза заттар (</a:t>
            </a:r>
            <a:r>
              <a:rPr lang="kk-KZ" dirty="0" smtClean="0">
                <a:latin typeface="Times New Roman" pitchFamily="18" charset="0"/>
                <a:cs typeface="Times New Roman" pitchFamily="18" charset="0"/>
                <a:hlinkClick r:id="rId2" tooltip="Күміс"/>
              </a:rPr>
              <a:t>күміс</a:t>
            </a:r>
            <a:r>
              <a:rPr lang="kk-KZ" dirty="0" smtClean="0">
                <a:latin typeface="Times New Roman" pitchFamily="18" charset="0"/>
                <a:cs typeface="Times New Roman" pitchFamily="18" charset="0"/>
              </a:rPr>
              <a:t>, </a:t>
            </a:r>
            <a:r>
              <a:rPr lang="kk-KZ" dirty="0" smtClean="0">
                <a:latin typeface="Times New Roman" pitchFamily="18" charset="0"/>
                <a:cs typeface="Times New Roman" pitchFamily="18" charset="0"/>
                <a:hlinkClick r:id="rId3" tooltip="Барий"/>
              </a:rPr>
              <a:t>барий</a:t>
            </a:r>
            <a:r>
              <a:rPr lang="kk-KZ" dirty="0" smtClean="0">
                <a:latin typeface="Times New Roman" pitchFamily="18" charset="0"/>
                <a:cs typeface="Times New Roman" pitchFamily="18" charset="0"/>
              </a:rPr>
              <a:t>, </a:t>
            </a:r>
            <a:r>
              <a:rPr lang="kk-KZ" dirty="0" smtClean="0">
                <a:latin typeface="Times New Roman" pitchFamily="18" charset="0"/>
                <a:cs typeface="Times New Roman" pitchFamily="18" charset="0"/>
                <a:hlinkClick r:id="rId4" tooltip="Қорғасын"/>
              </a:rPr>
              <a:t>қорғасын</a:t>
            </a:r>
            <a:r>
              <a:rPr lang="kk-KZ" dirty="0" smtClean="0">
                <a:latin typeface="Times New Roman" pitchFamily="18" charset="0"/>
                <a:cs typeface="Times New Roman" pitchFamily="18" charset="0"/>
              </a:rPr>
              <a:t> және металдардың галогенидтері); сұйық күйдегі заттар (</a:t>
            </a:r>
            <a:r>
              <a:rPr lang="kk-KZ" dirty="0" smtClean="0">
                <a:latin typeface="Times New Roman" pitchFamily="18" charset="0"/>
                <a:cs typeface="Times New Roman" pitchFamily="18" charset="0"/>
                <a:hlinkClick r:id="rId5" tooltip="С (мұндай бет жоқ)"/>
              </a:rPr>
              <a:t>су</a:t>
            </a:r>
            <a:r>
              <a:rPr lang="kk-KZ" dirty="0" smtClean="0">
                <a:latin typeface="Times New Roman" pitchFamily="18" charset="0"/>
                <a:cs typeface="Times New Roman" pitchFamily="18" charset="0"/>
              </a:rPr>
              <a:t>, спирттер, қышқылдар, т.б.); балқыған тұздар мен гидридтер: қатты және балқыма күйдегі бірнеше заттың ерітіндісі; сулы және сусыз, яғни анорганикалық және органикалық нағыз (молекулалық) және коллоидты ерітінділер; оксидтердің, тұздар мен негіздердің және кейбір жекеленген заттар ерітінділері.</a:t>
            </a:r>
            <a:endParaRPr lang="ru-RU" dirty="0" smtClean="0">
              <a:latin typeface="Times New Roman" pitchFamily="18" charset="0"/>
              <a:cs typeface="Times New Roman" pitchFamily="18" charset="0"/>
            </a:endParaRPr>
          </a:p>
          <a:p>
            <a:pPr marL="0" indent="449263" algn="just" eaLnBrk="1" fontAlgn="auto" hangingPunct="1">
              <a:spcAft>
                <a:spcPts val="0"/>
              </a:spcAft>
              <a:buFont typeface="Wingdings" pitchFamily="2" charset="2"/>
              <a:buChar char="Ø"/>
              <a:defRPr/>
            </a:pPr>
            <a:r>
              <a:rPr lang="kk-KZ" dirty="0" smtClean="0">
                <a:latin typeface="Times New Roman" pitchFamily="18" charset="0"/>
                <a:cs typeface="Times New Roman" pitchFamily="18" charset="0"/>
              </a:rPr>
              <a:t>Әр түрлі ерітінділердің электр өткізгіштігін салыстыру үшін меншікті электр өткізгіштігін пайдалану қолайлы, ол мына теңдеумен беріледі:</a:t>
            </a:r>
          </a:p>
          <a:p>
            <a:pPr marL="0" indent="449263" algn="just" eaLnBrk="1" fontAlgn="auto" hangingPunct="1">
              <a:spcAft>
                <a:spcPts val="0"/>
              </a:spcAft>
              <a:buFont typeface="Wingdings" pitchFamily="2" charset="2"/>
              <a:buChar char="Ø"/>
              <a:defRPr/>
            </a:pPr>
            <a:endParaRPr lang="ru-RU" dirty="0" smtClean="0">
              <a:latin typeface="Times New Roman" pitchFamily="18" charset="0"/>
              <a:cs typeface="Times New Roman" pitchFamily="18" charset="0"/>
            </a:endParaRPr>
          </a:p>
          <a:p>
            <a:pPr marL="0" indent="449263" algn="just" eaLnBrk="1" fontAlgn="auto" hangingPunct="1">
              <a:spcAft>
                <a:spcPts val="0"/>
              </a:spcAft>
              <a:buFont typeface="Wingdings" pitchFamily="2" charset="2"/>
              <a:buChar char="Ø"/>
              <a:defRPr/>
            </a:pPr>
            <a:endParaRPr lang="kk-KZ" dirty="0" smtClean="0">
              <a:latin typeface="Times New Roman" pitchFamily="18" charset="0"/>
              <a:cs typeface="Times New Roman" pitchFamily="18" charset="0"/>
            </a:endParaRPr>
          </a:p>
          <a:p>
            <a:pPr marL="0" indent="449263" algn="just" eaLnBrk="1" fontAlgn="auto" hangingPunct="1">
              <a:spcAft>
                <a:spcPts val="0"/>
              </a:spcAft>
              <a:buFont typeface="Wingdings" pitchFamily="2" charset="2"/>
              <a:buChar char="Ø"/>
              <a:defRPr/>
            </a:pPr>
            <a:r>
              <a:rPr lang="kk-KZ" dirty="0" smtClean="0">
                <a:latin typeface="Times New Roman" pitchFamily="18" charset="0"/>
                <a:cs typeface="Times New Roman" pitchFamily="18" charset="0"/>
              </a:rPr>
              <a:t>мұндағы I - ұзындығы өгкізгіштің көлденең кимасының ауданы. </a:t>
            </a:r>
            <a:endParaRPr lang="ru-RU" dirty="0">
              <a:latin typeface="Times New Roman" pitchFamily="18" charset="0"/>
              <a:cs typeface="Times New Roman" pitchFamily="18" charset="0"/>
            </a:endParaRPr>
          </a:p>
        </p:txBody>
      </p:sp>
      <p:pic>
        <p:nvPicPr>
          <p:cNvPr id="25602" name="Рисунок 3" descr="X=\frac{1}{RS}"/>
          <p:cNvPicPr>
            <a:picLocks noChangeAspect="1" noChangeArrowheads="1"/>
          </p:cNvPicPr>
          <p:nvPr/>
        </p:nvPicPr>
        <p:blipFill>
          <a:blip r:embed="rId6"/>
          <a:srcRect/>
          <a:stretch>
            <a:fillRect/>
          </a:stretch>
        </p:blipFill>
        <p:spPr bwMode="auto">
          <a:xfrm>
            <a:off x="3492500" y="4076700"/>
            <a:ext cx="1511300" cy="1008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88913"/>
            <a:ext cx="8686800" cy="3671887"/>
          </a:xfrm>
        </p:spPr>
        <p:txBody>
          <a:bodyPr>
            <a:normAutofit lnSpcReduction="10000"/>
          </a:bodyPr>
          <a:lstStyle/>
          <a:p>
            <a:pPr marL="0" indent="360363" algn="just" eaLnBrk="1" fontAlgn="auto" hangingPunct="1">
              <a:spcAft>
                <a:spcPts val="0"/>
              </a:spcAft>
              <a:buFont typeface="Wingdings 2"/>
              <a:buNone/>
              <a:defRPr/>
            </a:pPr>
            <a:r>
              <a:rPr lang="kk-KZ" sz="3000" dirty="0" smtClean="0">
                <a:solidFill>
                  <a:srgbClr val="C00000"/>
                </a:solidFill>
              </a:rPr>
              <a:t>Меншікті (к), эквивалентті (λ) және мольдік А электр өткізгіштік деп бөлінеді, соңғысында ерітіндінің меншікті электр өткізгіштігі оның мольдік концентрациясымен анықталады.</a:t>
            </a:r>
            <a:endParaRPr lang="ru-RU" sz="3000" dirty="0" smtClean="0">
              <a:solidFill>
                <a:srgbClr val="C00000"/>
              </a:solidFill>
            </a:endParaRPr>
          </a:p>
          <a:p>
            <a:pPr marL="0" indent="360363" algn="just" eaLnBrk="1" fontAlgn="auto" hangingPunct="1">
              <a:spcAft>
                <a:spcPts val="0"/>
              </a:spcAft>
              <a:buFont typeface="Wingdings 2"/>
              <a:buNone/>
              <a:defRPr/>
            </a:pPr>
            <a:r>
              <a:rPr lang="kk-KZ" sz="3000" dirty="0" smtClean="0">
                <a:solidFill>
                  <a:srgbClr val="C00000"/>
                </a:solidFill>
              </a:rPr>
              <a:t>Жалпы электр өткізгіштік электр тасымалдау процесіне қатынасатын әрбір </a:t>
            </a:r>
            <a:r>
              <a:rPr lang="kk-KZ" sz="3000" dirty="0" smtClean="0">
                <a:solidFill>
                  <a:srgbClr val="C00000"/>
                </a:solidFill>
                <a:hlinkClick r:id="rId2" tooltip="Ион"/>
              </a:rPr>
              <a:t>ионның</a:t>
            </a:r>
            <a:r>
              <a:rPr lang="kk-KZ" sz="3000" dirty="0" smtClean="0">
                <a:solidFill>
                  <a:srgbClr val="C00000"/>
                </a:solidFill>
              </a:rPr>
              <a:t> концентрация және ұяшық сияқты параметрлері арқылы өрнектеледі:</a:t>
            </a:r>
            <a:endParaRPr lang="ru-RU" sz="3000" dirty="0" smtClean="0">
              <a:solidFill>
                <a:srgbClr val="C00000"/>
              </a:solidFill>
            </a:endParaRPr>
          </a:p>
          <a:p>
            <a:pPr eaLnBrk="1" fontAlgn="auto" hangingPunct="1">
              <a:spcAft>
                <a:spcPts val="0"/>
              </a:spcAft>
              <a:buFont typeface="Wingdings 2"/>
              <a:buChar char=""/>
              <a:defRPr/>
            </a:pPr>
            <a:endParaRPr lang="ru-RU" dirty="0"/>
          </a:p>
        </p:txBody>
      </p:sp>
      <p:pic>
        <p:nvPicPr>
          <p:cNvPr id="26626" name="Рисунок 3" descr="Math22554.jpg">
            <a:hlinkClick r:id="rId3"/>
          </p:cNvPr>
          <p:cNvPicPr>
            <a:picLocks noChangeAspect="1" noChangeArrowheads="1"/>
          </p:cNvPicPr>
          <p:nvPr/>
        </p:nvPicPr>
        <p:blipFill>
          <a:blip r:embed="rId4"/>
          <a:srcRect/>
          <a:stretch>
            <a:fillRect/>
          </a:stretch>
        </p:blipFill>
        <p:spPr bwMode="auto">
          <a:xfrm>
            <a:off x="1619250" y="3933825"/>
            <a:ext cx="5473700" cy="1798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indent="360363" eaLnBrk="1" fontAlgn="auto" hangingPunct="1">
              <a:spcAft>
                <a:spcPts val="0"/>
              </a:spcAft>
              <a:defRPr/>
            </a:pPr>
            <a:r>
              <a:rPr lang="kk-KZ" sz="2000" b="1" dirty="0" smtClean="0">
                <a:latin typeface="Times New Roman" pitchFamily="18" charset="0"/>
                <a:cs typeface="Times New Roman" pitchFamily="18" charset="0"/>
              </a:rPr>
              <a:t>Шексіз сұйылтқандағы катиондар мен аниондардың ионды эквиваленттік электр өткізгіштігі (25° С)</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27650" name="Содержимое 3" descr="Tablica222.jpg">
            <a:hlinkClick r:id="rId2"/>
          </p:cNvPr>
          <p:cNvPicPr>
            <a:picLocks noGrp="1"/>
          </p:cNvPicPr>
          <p:nvPr>
            <p:ph idx="1"/>
          </p:nvPr>
        </p:nvPicPr>
        <p:blipFill>
          <a:blip r:embed="rId3"/>
          <a:srcRect/>
          <a:stretch>
            <a:fillRect/>
          </a:stretch>
        </p:blipFill>
        <p:spPr>
          <a:xfrm>
            <a:off x="1042988" y="1241425"/>
            <a:ext cx="6121400" cy="5616575"/>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333375"/>
            <a:ext cx="8686800" cy="6524625"/>
          </a:xfrm>
        </p:spPr>
        <p:txBody>
          <a:bodyPr>
            <a:noAutofit/>
          </a:bodyPr>
          <a:lstStyle/>
          <a:p>
            <a:pPr algn="just" eaLnBrk="1" fontAlgn="auto" hangingPunct="1">
              <a:spcAft>
                <a:spcPts val="0"/>
              </a:spcAft>
              <a:buFont typeface="Wingdings" pitchFamily="2" charset="2"/>
              <a:buChar char="Ø"/>
              <a:defRPr/>
            </a:pPr>
            <a:r>
              <a:rPr lang="kk-KZ" sz="2400" b="1" i="1"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Меншікті электр өткізгіштік дегеніміз </a:t>
            </a:r>
            <a:r>
              <a:rPr lang="kk-KZ" sz="2050" dirty="0" smtClean="0">
                <a:solidFill>
                  <a:srgbClr val="0070C0"/>
                </a:solidFill>
                <a:latin typeface="Times New Roman" pitchFamily="18" charset="0"/>
                <a:cs typeface="Times New Roman" pitchFamily="18" charset="0"/>
              </a:rPr>
              <a:t>- ауданы 1 м</a:t>
            </a:r>
            <a:r>
              <a:rPr lang="kk-KZ" sz="2050" baseline="30000" dirty="0" smtClean="0">
                <a:solidFill>
                  <a:srgbClr val="0070C0"/>
                </a:solidFill>
                <a:latin typeface="Times New Roman" pitchFamily="18" charset="0"/>
                <a:cs typeface="Times New Roman" pitchFamily="18" charset="0"/>
              </a:rPr>
              <a:t>2</a:t>
            </a:r>
            <a:r>
              <a:rPr lang="kk-KZ" sz="2050" dirty="0" smtClean="0">
                <a:solidFill>
                  <a:srgbClr val="0070C0"/>
                </a:solidFill>
                <a:latin typeface="Times New Roman" pitchFamily="18" charset="0"/>
                <a:cs typeface="Times New Roman" pitchFamily="18" charset="0"/>
              </a:rPr>
              <a:t>, ара қашықтығы 1 м болатын өзара параллель орналасқан екі электрод арасындағы 1 м</a:t>
            </a:r>
            <a:r>
              <a:rPr lang="kk-KZ" sz="2050" baseline="30000" dirty="0" smtClean="0">
                <a:solidFill>
                  <a:srgbClr val="0070C0"/>
                </a:solidFill>
                <a:latin typeface="Times New Roman" pitchFamily="18" charset="0"/>
                <a:cs typeface="Times New Roman" pitchFamily="18" charset="0"/>
              </a:rPr>
              <a:t>3</a:t>
            </a:r>
            <a:r>
              <a:rPr lang="kk-KZ" sz="2050" dirty="0" smtClean="0">
                <a:solidFill>
                  <a:srgbClr val="0070C0"/>
                </a:solidFill>
                <a:latin typeface="Times New Roman" pitchFamily="18" charset="0"/>
                <a:cs typeface="Times New Roman" pitchFamily="18" charset="0"/>
              </a:rPr>
              <a:t> ерітіндінің өткізгіштігі.</a:t>
            </a:r>
            <a:endParaRPr lang="ru-RU" sz="2050" dirty="0" smtClean="0">
              <a:solidFill>
                <a:srgbClr val="0070C0"/>
              </a:solidFill>
              <a:latin typeface="Times New Roman" pitchFamily="18" charset="0"/>
              <a:cs typeface="Times New Roman" pitchFamily="18" charset="0"/>
            </a:endParaRPr>
          </a:p>
          <a:p>
            <a:pPr algn="just" eaLnBrk="1" fontAlgn="auto" hangingPunct="1">
              <a:spcAft>
                <a:spcPts val="0"/>
              </a:spcAft>
              <a:buFont typeface="Wingdings" pitchFamily="2" charset="2"/>
              <a:buChar char="Ø"/>
              <a:defRPr/>
            </a:pPr>
            <a:r>
              <a:rPr lang="kk-KZ" sz="2050" dirty="0" smtClean="0">
                <a:solidFill>
                  <a:srgbClr val="0070C0"/>
                </a:solidFill>
              </a:rPr>
              <a:t>Меншікті электр өткізгіштік ерітіндінің концентрациясы өскен сайын артып, өзінін ең жоғарғы шегіне жетеді де, содан кейін төмендейді. Ерітіндідегі электролит концентрациясының артуымен меншікті электр өткізгіштігінің артуы ерітіндідегі ион санының көбеюімен байланысты. Концентрацияланған ерітіндіде ионаралық өзара әсерлесу артады да. осының нэтижесінде ионаралық ассоциагтар немесе ион суы пайда болады, ток өткізгіштікті төмендететін ерітіндінің тұтқырлығы көбейеді; нондардың қозғалыс жылдамдықтарын азайтатын басқадай эффектілер туады. Осындай факторлар қосыла келіп, электр өткізгіштіктің қисығында максимум пайда болады.</a:t>
            </a:r>
            <a:endParaRPr lang="ru-RU" sz="2050" dirty="0" smtClean="0">
              <a:solidFill>
                <a:srgbClr val="0070C0"/>
              </a:solidFill>
            </a:endParaRPr>
          </a:p>
          <a:p>
            <a:pPr algn="just" eaLnBrk="1" fontAlgn="auto" hangingPunct="1">
              <a:spcAft>
                <a:spcPts val="0"/>
              </a:spcAft>
              <a:buFont typeface="Wingdings" pitchFamily="2" charset="2"/>
              <a:buChar char="Ø"/>
              <a:defRPr/>
            </a:pPr>
            <a:r>
              <a:rPr lang="kk-KZ" sz="2050" dirty="0" smtClean="0">
                <a:solidFill>
                  <a:srgbClr val="0070C0"/>
                </a:solidFill>
              </a:rPr>
              <a:t>Әдетте аналитикалық мақсат үшін осы қисықтың өсімді учаскесін пайдаланады, яғни ерітіндінің орташа концентрация аймағы.</a:t>
            </a:r>
            <a:endParaRPr lang="ru-RU" sz="2050" dirty="0" smtClean="0">
              <a:solidFill>
                <a:srgbClr val="0070C0"/>
              </a:solidFill>
            </a:endParaRPr>
          </a:p>
          <a:p>
            <a:pPr algn="just" eaLnBrk="1" fontAlgn="auto" hangingPunct="1">
              <a:spcAft>
                <a:spcPts val="0"/>
              </a:spcAft>
              <a:buFont typeface="Wingdings" pitchFamily="2" charset="2"/>
              <a:buChar char="Ø"/>
              <a:defRPr/>
            </a:pPr>
            <a:r>
              <a:rPr lang="kk-KZ" sz="2050" dirty="0" smtClean="0">
                <a:solidFill>
                  <a:srgbClr val="0070C0"/>
                </a:solidFill>
              </a:rPr>
              <a:t>Алайда, меншікті электр өткізгіштік концентрацияға сандық тұрғыда тым бағынатындықтан, оның орнына эквиваленттік электр өткізгіштікті пайдаланған орынды.</a:t>
            </a:r>
            <a:endParaRPr lang="ru-RU" sz="2050" dirty="0" smtClean="0">
              <a:solidFill>
                <a:srgbClr val="0070C0"/>
              </a:solidFill>
            </a:endParaRPr>
          </a:p>
          <a:p>
            <a:pPr eaLnBrk="1" fontAlgn="auto" hangingPunct="1">
              <a:spcAft>
                <a:spcPts val="0"/>
              </a:spcAft>
              <a:buFont typeface="Wingdings 2"/>
              <a:buChar char=""/>
              <a:defRPr/>
            </a:pPr>
            <a:endParaRPr lang="ru-RU" sz="21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60350"/>
            <a:ext cx="8686800" cy="6337300"/>
          </a:xfrm>
        </p:spPr>
        <p:txBody>
          <a:bodyPr>
            <a:normAutofit/>
          </a:bodyPr>
          <a:lstStyle/>
          <a:p>
            <a:pPr marL="0" indent="265113" algn="just" eaLnBrk="1" fontAlgn="auto" hangingPunct="1">
              <a:spcAft>
                <a:spcPts val="0"/>
              </a:spcAft>
              <a:buFont typeface="Wingdings 2"/>
              <a:buNone/>
              <a:defRPr/>
            </a:pPr>
            <a:r>
              <a:rPr lang="kk-KZ" sz="3000" dirty="0" smtClean="0"/>
              <a:t>Ерітіндінің </a:t>
            </a:r>
            <a:r>
              <a:rPr lang="kk-KZ" sz="3000" b="1" dirty="0" smtClean="0">
                <a:solidFill>
                  <a:srgbClr val="00B050"/>
                </a:solidFill>
              </a:rPr>
              <a:t>эквиваленттік электр өткізгіштігі </a:t>
            </a:r>
            <a:r>
              <a:rPr lang="kk-KZ" sz="3000" dirty="0" smtClean="0"/>
              <a:t>дегеніміз - беткі ауданы 1 см</a:t>
            </a:r>
            <a:r>
              <a:rPr lang="kk-KZ" sz="3000" baseline="30000" dirty="0" smtClean="0"/>
              <a:t>2</a:t>
            </a:r>
            <a:r>
              <a:rPr lang="kk-KZ" sz="3000" dirty="0" smtClean="0"/>
              <a:t>, ара қашықтығы 1 см параллель орналасқан екі </a:t>
            </a:r>
            <a:r>
              <a:rPr lang="kk-KZ" sz="3000" dirty="0" smtClean="0">
                <a:hlinkClick r:id="rId2" tooltip="Электрод"/>
              </a:rPr>
              <a:t>электрод</a:t>
            </a:r>
            <a:r>
              <a:rPr lang="kk-KZ" sz="3000" dirty="0" smtClean="0"/>
              <a:t> арасында, құрамында заттың 1 моль эквиваленті болатын ерітіндінің электр өткізгіштігі, ол см · см</a:t>
            </a:r>
            <a:r>
              <a:rPr lang="kk-KZ" sz="3000" baseline="30000" dirty="0" smtClean="0"/>
              <a:t>2</a:t>
            </a:r>
            <a:r>
              <a:rPr lang="kk-KZ" sz="3000" dirty="0" smtClean="0"/>
              <a:t>/моль · экв бірлігімен өлшенеді. Әдетте, концентрациясы төмен болатын аймақта А ерітінді концентрациясы азайған сайын өсе түседі. Ал күшті электролиттер үшін, концентрация шамасы &lt; 10</a:t>
            </a:r>
            <a:r>
              <a:rPr lang="kk-KZ" sz="3000" baseline="30000" dirty="0" smtClean="0"/>
              <a:t>-3</a:t>
            </a:r>
            <a:r>
              <a:rPr lang="kk-KZ" sz="3000" dirty="0" smtClean="0"/>
              <a:t> моль/л, ол келесі теңдеумен өрнектелінеді:</a:t>
            </a:r>
          </a:p>
          <a:p>
            <a:pPr eaLnBrk="1" fontAlgn="auto" hangingPunct="1">
              <a:spcAft>
                <a:spcPts val="0"/>
              </a:spcAft>
              <a:buFont typeface="Wingdings 2"/>
              <a:buChar char=""/>
              <a:defRPr/>
            </a:pPr>
            <a:endParaRPr lang="ru-RU" dirty="0" smtClean="0"/>
          </a:p>
          <a:p>
            <a:pPr eaLnBrk="1" fontAlgn="auto" hangingPunct="1">
              <a:spcAft>
                <a:spcPts val="0"/>
              </a:spcAft>
              <a:buFont typeface="Wingdings 2"/>
              <a:buChar char=""/>
              <a:defRPr/>
            </a:pPr>
            <a:endParaRPr lang="ru-RU" dirty="0"/>
          </a:p>
        </p:txBody>
      </p:sp>
      <p:pic>
        <p:nvPicPr>
          <p:cNvPr id="29698" name="Рисунок 3" descr="Math2244.jpg">
            <a:hlinkClick r:id="rId3"/>
          </p:cNvPr>
          <p:cNvPicPr>
            <a:picLocks noChangeAspect="1" noChangeArrowheads="1"/>
          </p:cNvPicPr>
          <p:nvPr/>
        </p:nvPicPr>
        <p:blipFill>
          <a:blip r:embed="rId4"/>
          <a:srcRect/>
          <a:stretch>
            <a:fillRect/>
          </a:stretch>
        </p:blipFill>
        <p:spPr bwMode="auto">
          <a:xfrm>
            <a:off x="2771775" y="5445125"/>
            <a:ext cx="2447925" cy="115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60350"/>
            <a:ext cx="8686800" cy="6408738"/>
          </a:xfrm>
        </p:spPr>
        <p:txBody>
          <a:bodyPr>
            <a:normAutofit fontScale="77500" lnSpcReduction="20000"/>
          </a:bodyPr>
          <a:lstStyle/>
          <a:p>
            <a:pPr marL="88900" indent="354013" algn="just" eaLnBrk="1" fontAlgn="auto" hangingPunct="1">
              <a:spcAft>
                <a:spcPts val="0"/>
              </a:spcAft>
              <a:buFont typeface="Wingdings 2"/>
              <a:buNone/>
              <a:defRPr/>
            </a:pPr>
            <a:r>
              <a:rPr lang="kk-KZ" sz="3800" dirty="0" smtClean="0">
                <a:solidFill>
                  <a:srgbClr val="FF0000"/>
                </a:solidFill>
              </a:rPr>
              <a:t>Ерітінді концентрациясының өсуімен эквиваленттік электр өткізгіштіктің төмендеуі </a:t>
            </a:r>
            <a:r>
              <a:rPr lang="kk-KZ" sz="3800" b="1" dirty="0" smtClean="0">
                <a:solidFill>
                  <a:srgbClr val="0070C0"/>
                </a:solidFill>
              </a:rPr>
              <a:t>Дебай-Хюккель-Онзагер</a:t>
            </a:r>
            <a:r>
              <a:rPr lang="kk-KZ" sz="3800" dirty="0" smtClean="0">
                <a:solidFill>
                  <a:srgbClr val="FF0000"/>
                </a:solidFill>
              </a:rPr>
              <a:t> эффектісі бойынша, ион айналасында кері зарядталған иондардан иондық атмосфераның туындауымен және оған байланысты найда болатын электрофоретті релаксациялық тежеу әсерімен түсіндіріледі. Электрофореттік эффекті орталық ион бір бағытта жылжыса, оны қоршаған кері ионның оған қарама-қарсы қозғалуымен байланысты. Ал релаксациялық тежеу ион жылжыған кездегі иондық қоршаудың бұзылып, қайта құрылуымен байланысты. Осы теорияның концентрациялық тәуелділігі мына теңдеумен сипатталады:</a:t>
            </a:r>
            <a:endParaRPr lang="ru-RU" sz="3800" dirty="0" smtClean="0">
              <a:solidFill>
                <a:srgbClr val="FF0000"/>
              </a:solidFill>
            </a:endParaRPr>
          </a:p>
          <a:p>
            <a:pPr eaLnBrk="1" fontAlgn="auto" hangingPunct="1">
              <a:spcAft>
                <a:spcPts val="0"/>
              </a:spcAft>
              <a:buFont typeface="Wingdings 2"/>
              <a:buChar char=""/>
              <a:defRPr/>
            </a:pPr>
            <a:endParaRPr lang="kk-KZ" sz="2600" dirty="0" smtClean="0"/>
          </a:p>
          <a:p>
            <a:pPr eaLnBrk="1" fontAlgn="auto" hangingPunct="1">
              <a:spcAft>
                <a:spcPts val="0"/>
              </a:spcAft>
              <a:buFont typeface="Wingdings 2"/>
              <a:buChar char=""/>
              <a:defRPr/>
            </a:pPr>
            <a:endParaRPr lang="kk-KZ" sz="2600" dirty="0" smtClean="0"/>
          </a:p>
          <a:p>
            <a:pPr eaLnBrk="1" fontAlgn="auto" hangingPunct="1">
              <a:spcAft>
                <a:spcPts val="0"/>
              </a:spcAft>
              <a:buFont typeface="Wingdings 2"/>
              <a:buChar char=""/>
              <a:defRPr/>
            </a:pPr>
            <a:endParaRPr lang="kk-KZ" sz="2600" dirty="0" smtClean="0"/>
          </a:p>
        </p:txBody>
      </p:sp>
      <p:sp>
        <p:nvSpPr>
          <p:cNvPr id="5" name="Стрелка вниз 4"/>
          <p:cNvSpPr/>
          <p:nvPr/>
        </p:nvSpPr>
        <p:spPr>
          <a:xfrm>
            <a:off x="2843808" y="5373216"/>
            <a:ext cx="3672408" cy="1296144"/>
          </a:xfrm>
          <a:prstGeom prst="downArrow">
            <a:avLst/>
          </a:prstGeom>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descr="C:\Users\Admin\Desktop\018.jpg"/>
          <p:cNvPicPr>
            <a:picLocks noChangeAspect="1" noChangeArrowheads="1"/>
          </p:cNvPicPr>
          <p:nvPr/>
        </p:nvPicPr>
        <p:blipFill>
          <a:blip r:embed="rId2"/>
          <a:srcRect/>
          <a:stretch>
            <a:fillRect/>
          </a:stretch>
        </p:blipFill>
        <p:spPr bwMode="auto">
          <a:xfrm>
            <a:off x="0" y="2133600"/>
            <a:ext cx="9144000" cy="4724400"/>
          </a:xfrm>
          <a:prstGeom prst="rect">
            <a:avLst/>
          </a:prstGeom>
          <a:noFill/>
          <a:ln w="9525">
            <a:noFill/>
            <a:miter lim="800000"/>
            <a:headEnd/>
            <a:tailEnd/>
          </a:ln>
        </p:spPr>
      </p:pic>
      <p:pic>
        <p:nvPicPr>
          <p:cNvPr id="31746" name="Содержимое 4" descr="Formyla002.jpg">
            <a:hlinkClick r:id="rId3"/>
          </p:cNvPr>
          <p:cNvPicPr>
            <a:picLocks noGrp="1"/>
          </p:cNvPicPr>
          <p:nvPr>
            <p:ph idx="1"/>
          </p:nvPr>
        </p:nvPicPr>
        <p:blipFill>
          <a:blip r:embed="rId4"/>
          <a:srcRect/>
          <a:stretch>
            <a:fillRect/>
          </a:stretch>
        </p:blipFill>
        <p:spPr>
          <a:xfrm>
            <a:off x="4427538" y="404813"/>
            <a:ext cx="3457575" cy="792162"/>
          </a:xfrm>
        </p:spPr>
      </p:pic>
      <p:sp>
        <p:nvSpPr>
          <p:cNvPr id="31747" name="Прямоугольник 5"/>
          <p:cNvSpPr>
            <a:spLocks noChangeArrowheads="1"/>
          </p:cNvSpPr>
          <p:nvPr/>
        </p:nvSpPr>
        <p:spPr bwMode="auto">
          <a:xfrm>
            <a:off x="323850" y="1268413"/>
            <a:ext cx="8351838" cy="1200150"/>
          </a:xfrm>
          <a:prstGeom prst="rect">
            <a:avLst/>
          </a:prstGeom>
          <a:noFill/>
          <a:ln w="9525">
            <a:noFill/>
            <a:miter lim="800000"/>
            <a:headEnd/>
            <a:tailEnd/>
          </a:ln>
        </p:spPr>
        <p:txBody>
          <a:bodyPr>
            <a:spAutoFit/>
          </a:bodyPr>
          <a:lstStyle/>
          <a:p>
            <a:r>
              <a:rPr lang="kk-KZ">
                <a:latin typeface="Franklin Gothic Book"/>
              </a:rPr>
              <a:t>мұндағы А мен В - электрофореттік және релаксациялық эффектілерді сипаттайтын коэффициенттер, олардың шамасы ерітіндідегі температураға, тұтқырлыққа, диэлектрлікке тәуелді, әрі теориялық тұрғыда есептелінеді.</a:t>
            </a:r>
            <a:endParaRPr lang="ru-RU">
              <a:latin typeface="Franklin Gothic Book"/>
            </a:endParaRPr>
          </a:p>
          <a:p>
            <a:endParaRPr lang="ru-RU">
              <a:latin typeface="Franklin Gothic Book"/>
            </a:endParaRPr>
          </a:p>
        </p:txBody>
      </p:sp>
      <p:sp>
        <p:nvSpPr>
          <p:cNvPr id="7" name="Выгнутая вверх стрелка 6"/>
          <p:cNvSpPr/>
          <p:nvPr/>
        </p:nvSpPr>
        <p:spPr>
          <a:xfrm rot="20217841">
            <a:off x="1703388" y="196850"/>
            <a:ext cx="2366962" cy="558800"/>
          </a:xfrm>
          <a:prstGeom prst="curvedDownArrow">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ru-RU">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404664"/>
            <a:ext cx="8686800" cy="5675461"/>
          </a:xfrm>
        </p:spPr>
        <p:txBody>
          <a:bodyPr>
            <a:normAutofit lnSpcReduction="10000"/>
          </a:bodyPr>
          <a:lstStyle/>
          <a:p>
            <a:pPr algn="ctr" eaLnBrk="1" fontAlgn="auto" hangingPunct="1">
              <a:spcAft>
                <a:spcPts val="0"/>
              </a:spcAft>
              <a:buFont typeface="Wingdings 2"/>
              <a:buNone/>
              <a:defRPr/>
            </a:pPr>
            <a:r>
              <a:rPr lang="ru-RU" sz="4000" b="1" dirty="0" err="1" smtClean="0">
                <a:effectLst>
                  <a:outerShdw blurRad="38100" dist="38100" dir="2700000" algn="tl">
                    <a:srgbClr val="000000">
                      <a:alpha val="43137"/>
                    </a:srgbClr>
                  </a:outerShdw>
                </a:effectLst>
                <a:latin typeface="Times New Roman" pitchFamily="18" charset="0"/>
                <a:cs typeface="Times New Roman" pitchFamily="18" charset="0"/>
              </a:rPr>
              <a:t>Мазмұны</a:t>
            </a:r>
            <a:endParaRPr lang="ru-RU" sz="4000" dirty="0" smtClean="0">
              <a:effectLst>
                <a:outerShdw blurRad="38100" dist="38100" dir="2700000" algn="tl">
                  <a:srgbClr val="000000">
                    <a:alpha val="43137"/>
                  </a:srgbClr>
                </a:outerShdw>
              </a:effectLst>
              <a:latin typeface="Times New Roman" pitchFamily="18" charset="0"/>
              <a:cs typeface="Times New Roman" pitchFamily="18" charset="0"/>
            </a:endParaRPr>
          </a:p>
          <a:p>
            <a:pPr marL="0" indent="0" eaLnBrk="1" fontAlgn="auto" hangingPunct="1">
              <a:spcAft>
                <a:spcPts val="0"/>
              </a:spcAft>
              <a:buFont typeface="Wingdings" pitchFamily="2" charset="2"/>
              <a:buChar char="ü"/>
              <a:defRPr/>
            </a:pPr>
            <a:r>
              <a:rPr lang="kk-KZ" sz="36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Электрөткізгіштік</a:t>
            </a:r>
            <a:r>
              <a:rPr lang="kk-KZ"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endPar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marL="0" indent="0" eaLnBrk="1" fontAlgn="auto" hangingPunct="1">
              <a:spcAft>
                <a:spcPts val="0"/>
              </a:spcAft>
              <a:buFont typeface="Wingdings" pitchFamily="2" charset="2"/>
              <a:buChar char="ü"/>
              <a:defRPr/>
            </a:pPr>
            <a:r>
              <a:rPr lang="kk-KZ" sz="3600" b="1" i="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kk-KZ" sz="36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hlinkClick r:id="rId2" tooltip="Электролит"/>
              </a:rPr>
              <a:t>Электролит</a:t>
            </a:r>
            <a:r>
              <a:rPr lang="kk-KZ" sz="36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ерітіндісі</a:t>
            </a:r>
          </a:p>
          <a:p>
            <a:pPr marL="0" indent="0" eaLnBrk="1" fontAlgn="auto" hangingPunct="1">
              <a:spcAft>
                <a:spcPts val="0"/>
              </a:spcAft>
              <a:buFont typeface="Wingdings" pitchFamily="2" charset="2"/>
              <a:buChar char="ü"/>
              <a:defRPr/>
            </a:pPr>
            <a:r>
              <a:rPr lang="kk-KZ" sz="36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Тасымалдану механизміне тәуелділігі</a:t>
            </a:r>
            <a:endPar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hlinkClick r:id="rId3"/>
            </a:endParaRPr>
          </a:p>
          <a:p>
            <a:pPr marL="0" indent="0" eaLnBrk="1" fontAlgn="auto" hangingPunct="1">
              <a:spcAft>
                <a:spcPts val="0"/>
              </a:spcAft>
              <a:buFont typeface="Wingdings" pitchFamily="2" charset="2"/>
              <a:buChar char="ü"/>
              <a:defRPr/>
            </a:pPr>
            <a:r>
              <a:rPr lang="kk-KZ" sz="36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hlinkClick r:id="rId2" tooltip="Электролит"/>
              </a:rPr>
              <a:t>Электролит</a:t>
            </a:r>
            <a:r>
              <a:rPr lang="kk-KZ" sz="36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ерітінділерінің электр өткізгіштігі </a:t>
            </a:r>
            <a:endPar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marL="0" indent="0" eaLnBrk="1" fontAlgn="auto" hangingPunct="1">
              <a:spcAft>
                <a:spcPts val="0"/>
              </a:spcAft>
              <a:buFont typeface="Wingdings" pitchFamily="2" charset="2"/>
              <a:buChar char="ü"/>
              <a:defRPr/>
            </a:pPr>
            <a:r>
              <a:rPr lang="kk-KZ"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Электрофореттік эффект</a:t>
            </a:r>
            <a:endPar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marL="0" indent="0" eaLnBrk="1" fontAlgn="auto" hangingPunct="1">
              <a:spcAft>
                <a:spcPts val="0"/>
              </a:spcAft>
              <a:buFont typeface="Wingdings" pitchFamily="2" charset="2"/>
              <a:buChar char="ü"/>
              <a:defRPr/>
            </a:pPr>
            <a:r>
              <a:rPr lang="ru-RU" sz="3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Электрөткізгіштің тәуелділігі</a:t>
            </a:r>
            <a:endPar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marL="0" indent="0" eaLnBrk="1" fontAlgn="auto" hangingPunct="1">
              <a:spcAft>
                <a:spcPts val="0"/>
              </a:spcAft>
              <a:buFont typeface="Wingdings" pitchFamily="2" charset="2"/>
              <a:buChar char="ü"/>
              <a:defRPr/>
            </a:pPr>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hlinkClick r:id="rId3"/>
              </a:rPr>
              <a:t> </a:t>
            </a:r>
            <a:r>
              <a:rPr lang="ru-RU" sz="3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hlinkClick r:id="rId3"/>
              </a:rPr>
              <a:t>Пайдаланылған әдебиет</a:t>
            </a:r>
            <a:r>
              <a:rPr lang="ru-RU" sz="3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тер</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333375"/>
            <a:ext cx="8686800" cy="5746750"/>
          </a:xfrm>
        </p:spPr>
        <p:txBody>
          <a:bodyPr>
            <a:normAutofit fontScale="92500" lnSpcReduction="20000"/>
          </a:bodyPr>
          <a:lstStyle/>
          <a:p>
            <a:pPr algn="just" eaLnBrk="1" fontAlgn="auto" hangingPunct="1">
              <a:spcAft>
                <a:spcPts val="0"/>
              </a:spcAft>
              <a:buFont typeface="Wingdings" pitchFamily="2" charset="2"/>
              <a:buChar char="Ø"/>
              <a:defRPr/>
            </a:pPr>
            <a:r>
              <a:rPr lang="kk-KZ" dirty="0" smtClean="0"/>
              <a:t>Шекті </a:t>
            </a:r>
            <a:r>
              <a:rPr lang="kk-KZ" b="1" dirty="0" smtClean="0"/>
              <a:t>эквивалентті электр өткізгіштік </a:t>
            </a:r>
            <a:r>
              <a:rPr lang="kk-KZ" dirty="0" smtClean="0"/>
              <a:t>иондардың шекті электр өткізгіштіктерінің қосындысына (немесе иондардың қозғалғыштығына) тең:</a:t>
            </a:r>
            <a:endParaRPr lang="ru-RU" dirty="0" smtClean="0"/>
          </a:p>
          <a:p>
            <a:pPr algn="just" eaLnBrk="1" fontAlgn="auto" hangingPunct="1">
              <a:spcAft>
                <a:spcPts val="0"/>
              </a:spcAft>
              <a:buFont typeface="Wingdings" pitchFamily="2" charset="2"/>
              <a:buChar char="Ø"/>
              <a:defRPr/>
            </a:pPr>
            <a:endParaRPr lang="kk-KZ" dirty="0" smtClean="0"/>
          </a:p>
          <a:p>
            <a:pPr algn="just" eaLnBrk="1" fontAlgn="auto" hangingPunct="1">
              <a:spcAft>
                <a:spcPts val="0"/>
              </a:spcAft>
              <a:buFont typeface="Wingdings" pitchFamily="2" charset="2"/>
              <a:buChar char="Ø"/>
              <a:defRPr/>
            </a:pPr>
            <a:r>
              <a:rPr lang="kk-KZ" dirty="0" smtClean="0"/>
              <a:t>Бұл тендеуді </a:t>
            </a:r>
            <a:r>
              <a:rPr lang="kk-KZ" b="1" i="1" dirty="0" smtClean="0">
                <a:effectLst>
                  <a:outerShdw blurRad="38100" dist="38100" dir="2700000" algn="tl">
                    <a:srgbClr val="000000">
                      <a:alpha val="43137"/>
                    </a:srgbClr>
                  </a:outerShdw>
                </a:effectLst>
              </a:rPr>
              <a:t>Ф. Кольрауш (1879 жылы) заңы</a:t>
            </a:r>
            <a:r>
              <a:rPr lang="kk-KZ" dirty="0" smtClean="0"/>
              <a:t>, кейде иондардың тәуелсіз қозғалу заңы дейді. Қалыпты жағдайда су ерітіндісіндегі иондардың қозғалтқыштық мәні 30-70 см · см</a:t>
            </a:r>
            <a:r>
              <a:rPr lang="kk-KZ" baseline="30000" dirty="0" smtClean="0"/>
              <a:t>2</a:t>
            </a:r>
            <a:r>
              <a:rPr lang="kk-KZ" dirty="0" smtClean="0"/>
              <a:t>/моль экв. аралығында болады, ал сутек пен гидроксид иондарынікі 350 мен 199 см · см</a:t>
            </a:r>
            <a:r>
              <a:rPr lang="kk-KZ" baseline="30000" dirty="0" smtClean="0"/>
              <a:t>2</a:t>
            </a:r>
            <a:r>
              <a:rPr lang="kk-KZ" dirty="0" smtClean="0"/>
              <a:t> моль · экв.-ке тең. Бұл осы иондардың электр өрісінде ерекше қозғалуымен түсіндіріледі.</a:t>
            </a:r>
            <a:endParaRPr lang="ru-RU" dirty="0" smtClean="0"/>
          </a:p>
          <a:p>
            <a:pPr algn="just" eaLnBrk="1" fontAlgn="auto" hangingPunct="1">
              <a:spcAft>
                <a:spcPts val="0"/>
              </a:spcAft>
              <a:buFont typeface="Wingdings" pitchFamily="2" charset="2"/>
              <a:buChar char="Ø"/>
              <a:defRPr/>
            </a:pPr>
            <a:endParaRPr lang="ru-RU" dirty="0"/>
          </a:p>
        </p:txBody>
      </p:sp>
      <p:pic>
        <p:nvPicPr>
          <p:cNvPr id="32770" name="Рисунок 3" descr="Math2226.jpg">
            <a:hlinkClick r:id="rId2"/>
          </p:cNvPr>
          <p:cNvPicPr>
            <a:picLocks noChangeAspect="1" noChangeArrowheads="1"/>
          </p:cNvPicPr>
          <p:nvPr/>
        </p:nvPicPr>
        <p:blipFill>
          <a:blip r:embed="rId3"/>
          <a:srcRect/>
          <a:stretch>
            <a:fillRect/>
          </a:stretch>
        </p:blipFill>
        <p:spPr bwMode="auto">
          <a:xfrm>
            <a:off x="2484438" y="1557338"/>
            <a:ext cx="3887787" cy="50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60648"/>
            <a:ext cx="8686800" cy="6336704"/>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fontAlgn="auto" hangingPunct="1">
              <a:spcAft>
                <a:spcPts val="0"/>
              </a:spcAft>
              <a:buFont typeface="Wingdings 2"/>
              <a:buNone/>
              <a:defRPr/>
            </a:pPr>
            <a:r>
              <a:rPr lang="kk-KZ"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Пайдалаылған әдебиеттер:</a:t>
            </a:r>
            <a:endParaRPr lang="ru-RU"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fontAlgn="auto" hangingPunct="1">
              <a:spcAft>
                <a:spcPts val="0"/>
              </a:spcAft>
              <a:buFont typeface="Wingdings" pitchFamily="2" charset="2"/>
              <a:buChar char="Ø"/>
              <a:defRPr/>
            </a:pPr>
            <a:r>
              <a:rPr lang="kk-KZ"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Құлажанов Қ.С.Аналитикалық химия: II томдық оқулық . II - том. Оқулық. Алматы:«ЭВЕРО» баспаханасы, </a:t>
            </a:r>
          </a:p>
          <a:p>
            <a:pPr eaLnBrk="1" fontAlgn="auto" hangingPunct="1">
              <a:spcAft>
                <a:spcPts val="0"/>
              </a:spcAft>
              <a:buFont typeface="Wingdings 2"/>
              <a:buNone/>
              <a:defRPr/>
            </a:pPr>
            <a:r>
              <a:rPr lang="kk-KZ"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2005. - 464 б. </a:t>
            </a:r>
            <a:r>
              <a:rPr lang="kk-KZ"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hlinkClick r:id="rId2"/>
              </a:rPr>
              <a:t>ISBN 9965-680-95-7</a:t>
            </a:r>
            <a:endPar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fontAlgn="auto" hangingPunct="1">
              <a:spcAft>
                <a:spcPts val="0"/>
              </a:spcAft>
              <a:buFont typeface="Wingdings 2"/>
              <a:buNone/>
              <a:defRPr/>
            </a:pPr>
            <a:endParaRPr lang="ru-RU"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eaLnBrk="1" fontAlgn="auto" hangingPunct="1">
              <a:spcAft>
                <a:spcPts val="0"/>
              </a:spcAft>
              <a:buFont typeface="Wingdings" pitchFamily="2" charset="2"/>
              <a:buChar char="Ø"/>
              <a:defRPr/>
            </a:pPr>
            <a:r>
              <a:rPr lang="kk-KZ"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Қоқанбаев Ә.Қ. Физикалық және коллоидтық химия. Оқулық.  Алматы: ЖШ</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 </a:t>
            </a:r>
            <a:r>
              <a:rPr lang="kk-KZ"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РПБК “ДӘУІР”,</a:t>
            </a:r>
          </a:p>
          <a:p>
            <a:pPr eaLnBrk="1" fontAlgn="auto" hangingPunct="1">
              <a:spcAft>
                <a:spcPts val="0"/>
              </a:spcAft>
              <a:buFont typeface="Wingdings 2"/>
              <a:buNone/>
              <a:defRPr/>
            </a:pPr>
            <a:r>
              <a:rPr lang="kk-KZ"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2011.-488б. </a:t>
            </a:r>
            <a:r>
              <a:rPr lang="en-US"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ISBN 978-601-217-183-9</a:t>
            </a:r>
            <a:r>
              <a:rPr lang="ru-RU"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just" eaLnBrk="1" fontAlgn="auto" hangingPunct="1">
              <a:spcAft>
                <a:spcPts val="0"/>
              </a:spcAft>
              <a:defRPr/>
            </a:pPr>
            <a:r>
              <a:rPr lang="kk-KZ" sz="2800" dirty="0" smtClean="0">
                <a:solidFill>
                  <a:srgbClr val="FF0000"/>
                </a:solidFill>
                <a:latin typeface="Times New Roman" pitchFamily="18" charset="0"/>
                <a:cs typeface="Times New Roman" pitchFamily="18" charset="0"/>
              </a:rPr>
              <a:t>Заттардың электр тогын өткізу қабілеті </a:t>
            </a:r>
            <a:r>
              <a:rPr lang="kk-KZ" sz="3200" u="sng" dirty="0" smtClean="0">
                <a:solidFill>
                  <a:schemeClr val="tx1">
                    <a:lumMod val="85000"/>
                    <a:lumOff val="15000"/>
                  </a:schemeClr>
                </a:solidFill>
                <a:effectLst>
                  <a:outerShdw blurRad="38100" dist="38100" dir="2700000" algn="tl">
                    <a:srgbClr val="000000">
                      <a:alpha val="43137"/>
                    </a:srgbClr>
                  </a:outerShdw>
                  <a:reflection blurRad="12700" stA="48000" endA="300" endPos="55000" dir="5400000" sy="-90000" algn="bl" rotWithShape="0"/>
                </a:effectLst>
                <a:latin typeface="Times New Roman" pitchFamily="18" charset="0"/>
                <a:cs typeface="Times New Roman" pitchFamily="18" charset="0"/>
              </a:rPr>
              <a:t>электрөткізгіштік</a:t>
            </a:r>
            <a:r>
              <a:rPr lang="kk-KZ" sz="2800" dirty="0" smtClean="0">
                <a:solidFill>
                  <a:srgbClr val="FF0000"/>
                </a:solidFill>
                <a:latin typeface="Times New Roman" pitchFamily="18" charset="0"/>
                <a:cs typeface="Times New Roman" pitchFamily="18" charset="0"/>
              </a:rPr>
              <a:t> деп аталады.</a:t>
            </a:r>
            <a:endParaRPr lang="ru-RU" sz="28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lgn="r" eaLnBrk="1" fontAlgn="auto" hangingPunct="1">
              <a:spcAft>
                <a:spcPts val="0"/>
              </a:spcAft>
              <a:buFont typeface="Wingdings 2"/>
              <a:buNone/>
              <a:defRPr/>
            </a:pPr>
            <a:r>
              <a:rPr lang="kk-KZ" dirty="0" smtClean="0"/>
              <a:t>                 </a:t>
            </a:r>
            <a:r>
              <a:rPr lang="kk-KZ" sz="2000" dirty="0" smtClean="0"/>
              <a:t> мұндағы   </a:t>
            </a:r>
            <a:r>
              <a:rPr lang="en-US" dirty="0" smtClean="0"/>
              <a:t>L</a:t>
            </a:r>
            <a:r>
              <a:rPr lang="ru-RU" dirty="0" smtClean="0"/>
              <a:t>-</a:t>
            </a:r>
            <a:r>
              <a:rPr lang="ru-RU" dirty="0" err="1" smtClean="0"/>
              <a:t>электр</a:t>
            </a:r>
            <a:r>
              <a:rPr lang="kk-KZ" dirty="0" smtClean="0"/>
              <a:t>өткізгіштік,</a:t>
            </a:r>
            <a:endParaRPr lang="en-US" dirty="0" smtClean="0"/>
          </a:p>
          <a:p>
            <a:pPr algn="r" eaLnBrk="1" fontAlgn="auto" hangingPunct="1">
              <a:spcAft>
                <a:spcPts val="0"/>
              </a:spcAft>
              <a:buFont typeface="Wingdings 2"/>
              <a:buNone/>
              <a:defRPr/>
            </a:pPr>
            <a:r>
              <a:rPr lang="en-US" dirty="0" smtClean="0"/>
              <a:t>                       R</a:t>
            </a:r>
            <a:r>
              <a:rPr lang="kk-KZ" dirty="0" smtClean="0"/>
              <a:t>-кедергісі</a:t>
            </a:r>
            <a:endParaRPr lang="en-US" dirty="0" smtClean="0"/>
          </a:p>
          <a:p>
            <a:pPr eaLnBrk="1" fontAlgn="auto" hangingPunct="1">
              <a:spcAft>
                <a:spcPts val="0"/>
              </a:spcAft>
              <a:buFont typeface="Wingdings 2"/>
              <a:buNone/>
              <a:defRPr/>
            </a:pPr>
            <a:endParaRPr lang="kk-KZ" sz="2400" dirty="0" smtClean="0">
              <a:latin typeface="Times New Roman" pitchFamily="18" charset="0"/>
              <a:cs typeface="Times New Roman" pitchFamily="18" charset="0"/>
            </a:endParaRPr>
          </a:p>
          <a:p>
            <a:pPr marL="0" indent="354013" algn="just" eaLnBrk="1" fontAlgn="auto" hangingPunct="1">
              <a:spcAft>
                <a:spcPts val="0"/>
              </a:spcAft>
              <a:buFont typeface="Wingdings 2"/>
              <a:buNone/>
              <a:defRPr/>
            </a:pPr>
            <a:r>
              <a:rPr lang="kk-KZ" sz="2800" dirty="0" smtClean="0">
                <a:solidFill>
                  <a:srgbClr val="7030A0"/>
                </a:solidFill>
                <a:latin typeface="Times New Roman" pitchFamily="18" charset="0"/>
                <a:cs typeface="Times New Roman" pitchFamily="18" charset="0"/>
              </a:rPr>
              <a:t>Екінші ретті өткізгіштер электр тогын иондар тасымалдайды, бірақ олардың қозғалғыштығы электрондарға қарағанда төмен болады.сол себепті металдардың мысалы: мыс пен күмістің электрөткізгіштігі ерітінділердікіне қарағанда  10000000 есе артық болады</a:t>
            </a:r>
            <a:r>
              <a:rPr lang="kk-KZ" sz="2400" dirty="0" smtClean="0">
                <a:solidFill>
                  <a:srgbClr val="7030A0"/>
                </a:solidFill>
                <a:latin typeface="Times New Roman" pitchFamily="18" charset="0"/>
                <a:cs typeface="Times New Roman" pitchFamily="18" charset="0"/>
              </a:rPr>
              <a:t>.</a:t>
            </a:r>
            <a:endParaRPr lang="ru-RU" sz="2400" dirty="0">
              <a:solidFill>
                <a:srgbClr val="7030A0"/>
              </a:solidFill>
              <a:latin typeface="Times New Roman" pitchFamily="18" charset="0"/>
              <a:cs typeface="Times New Roman" pitchFamily="18" charset="0"/>
            </a:endParaRPr>
          </a:p>
        </p:txBody>
      </p:sp>
      <p:sp>
        <p:nvSpPr>
          <p:cNvPr id="15363"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Franklin Gothic Book"/>
            </a:endParaRPr>
          </a:p>
        </p:txBody>
      </p:sp>
      <p:sp>
        <p:nvSpPr>
          <p:cNvPr id="15364"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Franklin Gothic Book"/>
            </a:endParaRPr>
          </a:p>
        </p:txBody>
      </p:sp>
      <p:pic>
        <p:nvPicPr>
          <p:cNvPr id="15365"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68313" y="1412875"/>
            <a:ext cx="1582737" cy="1541463"/>
          </a:xfrm>
          <a:prstGeom prst="rect">
            <a:avLst/>
          </a:prstGeom>
          <a:noFill/>
          <a:ln w="9525">
            <a:noFill/>
            <a:miter lim="800000"/>
            <a:headEnd/>
            <a:tailEnd/>
          </a:ln>
        </p:spPr>
      </p:pic>
      <p:sp>
        <p:nvSpPr>
          <p:cNvPr id="15366"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Franklin Gothic Book"/>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333375"/>
            <a:ext cx="8686800" cy="1079500"/>
          </a:xfrm>
        </p:spPr>
        <p:txBody>
          <a:bodyPr>
            <a:normAutofit fontScale="92500"/>
          </a:bodyPr>
          <a:lstStyle/>
          <a:p>
            <a:pPr marL="0" indent="360363" algn="just" eaLnBrk="1" fontAlgn="auto" hangingPunct="1">
              <a:spcAft>
                <a:spcPts val="0"/>
              </a:spcAft>
              <a:buFont typeface="Wingdings 2"/>
              <a:buNone/>
              <a:tabLst>
                <a:tab pos="0" algn="l"/>
              </a:tabLst>
              <a:defRPr/>
            </a:pPr>
            <a:r>
              <a:rPr lang="kk-KZ" sz="3600" u="sng" dirty="0" smtClean="0">
                <a:effectLst>
                  <a:outerShdw blurRad="38100" dist="38100" dir="2700000" algn="tl">
                    <a:srgbClr val="000000">
                      <a:alpha val="43137"/>
                    </a:srgbClr>
                  </a:outerShdw>
                </a:effectLst>
                <a:latin typeface="Times New Roman" pitchFamily="18" charset="0"/>
                <a:cs typeface="Times New Roman" pitchFamily="18" charset="0"/>
                <a:hlinkClick r:id="rId2" tooltip="Электролит"/>
              </a:rPr>
              <a:t>Электролит</a:t>
            </a:r>
            <a:r>
              <a:rPr lang="kk-KZ" sz="3600" u="sng" dirty="0" smtClean="0">
                <a:effectLst>
                  <a:outerShdw blurRad="38100" dist="38100" dir="2700000" algn="tl">
                    <a:srgbClr val="000000">
                      <a:alpha val="43137"/>
                    </a:srgbClr>
                  </a:outerShdw>
                </a:effectLst>
                <a:latin typeface="Times New Roman" pitchFamily="18" charset="0"/>
                <a:cs typeface="Times New Roman" pitchFamily="18" charset="0"/>
              </a:rPr>
              <a:t> ерітіндісі </a:t>
            </a:r>
            <a:r>
              <a:rPr lang="kk-KZ" sz="3000" dirty="0" smtClean="0">
                <a:latin typeface="Times New Roman" pitchFamily="18" charset="0"/>
                <a:cs typeface="Times New Roman" pitchFamily="18" charset="0"/>
              </a:rPr>
              <a:t>- үш өлшемді өткізгіш. Ал кез-келген ерітінді кедергісінің шамасы ұяшықтың: </a:t>
            </a:r>
            <a:endParaRPr lang="ru-RU" sz="3000" dirty="0">
              <a:latin typeface="Times New Roman" pitchFamily="18" charset="0"/>
              <a:cs typeface="Times New Roman" pitchFamily="18" charset="0"/>
            </a:endParaRPr>
          </a:p>
        </p:txBody>
      </p:sp>
      <p:sp>
        <p:nvSpPr>
          <p:cNvPr id="4" name="Облако 3"/>
          <p:cNvSpPr/>
          <p:nvPr/>
        </p:nvSpPr>
        <p:spPr>
          <a:xfrm>
            <a:off x="395288" y="1844675"/>
            <a:ext cx="3313112" cy="1944688"/>
          </a:xfrm>
          <a:prstGeom prst="cloud">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kk-KZ" sz="3200" dirty="0">
                <a:effectLst>
                  <a:outerShdw blurRad="38100" dist="38100" dir="2700000" algn="tl">
                    <a:srgbClr val="000000">
                      <a:alpha val="43137"/>
                    </a:srgbClr>
                  </a:outerShdw>
                </a:effectLst>
                <a:latin typeface="Times New Roman" pitchFamily="18" charset="0"/>
                <a:cs typeface="Times New Roman" pitchFamily="18" charset="0"/>
              </a:rPr>
              <a:t>құрамына</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Блок-схема: подготовка 4"/>
          <p:cNvSpPr/>
          <p:nvPr/>
        </p:nvSpPr>
        <p:spPr>
          <a:xfrm>
            <a:off x="684213" y="4292600"/>
            <a:ext cx="3600450" cy="1800225"/>
          </a:xfrm>
          <a:prstGeom prst="flowChartPreparation">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kk-KZ" sz="3200" dirty="0">
                <a:effectLst>
                  <a:outerShdw blurRad="38100" dist="38100" dir="2700000" algn="tl">
                    <a:srgbClr val="000000">
                      <a:alpha val="43137"/>
                    </a:srgbClr>
                  </a:outerShdw>
                </a:effectLst>
                <a:latin typeface="Times New Roman" pitchFamily="18" charset="0"/>
                <a:cs typeface="Times New Roman" pitchFamily="18" charset="0"/>
              </a:rPr>
              <a:t>шамасына</a:t>
            </a:r>
            <a:r>
              <a:rPr lang="kk-KZ" dirty="0"/>
              <a:t> </a:t>
            </a:r>
            <a:endParaRPr lang="ru-RU" dirty="0"/>
          </a:p>
        </p:txBody>
      </p:sp>
      <p:sp>
        <p:nvSpPr>
          <p:cNvPr id="6" name="Табличка 5"/>
          <p:cNvSpPr/>
          <p:nvPr/>
        </p:nvSpPr>
        <p:spPr>
          <a:xfrm>
            <a:off x="5795963" y="1557338"/>
            <a:ext cx="3024187" cy="1655762"/>
          </a:xfrm>
          <a:prstGeom prst="plaqu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kk-KZ" sz="3200" dirty="0">
                <a:effectLst>
                  <a:outerShdw blurRad="38100" dist="38100" dir="2700000" algn="tl">
                    <a:srgbClr val="000000">
                      <a:alpha val="43137"/>
                    </a:srgbClr>
                  </a:outerShdw>
                </a:effectLst>
                <a:latin typeface="Times New Roman" pitchFamily="18" charset="0"/>
                <a:cs typeface="Times New Roman" pitchFamily="18" charset="0"/>
              </a:rPr>
              <a:t>материалына</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Двенадцатиугольник 6"/>
          <p:cNvSpPr/>
          <p:nvPr/>
        </p:nvSpPr>
        <p:spPr>
          <a:xfrm>
            <a:off x="5148263" y="3860800"/>
            <a:ext cx="3600450" cy="2663825"/>
          </a:xfrm>
          <a:prstGeom prst="dodecagon">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kk-KZ" sz="2800" dirty="0">
                <a:effectLst>
                  <a:outerShdw blurRad="38100" dist="38100" dir="2700000" algn="tl">
                    <a:srgbClr val="000000">
                      <a:alpha val="43137"/>
                    </a:srgbClr>
                  </a:outerShdw>
                </a:effectLst>
                <a:latin typeface="Times New Roman" pitchFamily="18" charset="0"/>
                <a:cs typeface="Times New Roman" pitchFamily="18" charset="0"/>
              </a:rPr>
              <a:t>электродтардың кеңістіктегі орналасуына тәуелді.</a:t>
            </a: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Счетверенная стрелка 7"/>
          <p:cNvSpPr/>
          <p:nvPr/>
        </p:nvSpPr>
        <p:spPr>
          <a:xfrm rot="19975934">
            <a:off x="3414713" y="2324100"/>
            <a:ext cx="2376487" cy="2447925"/>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88913"/>
            <a:ext cx="8686800" cy="2376487"/>
          </a:xfrm>
        </p:spPr>
        <p:txBody>
          <a:bodyPr>
            <a:normAutofit lnSpcReduction="10000"/>
          </a:bodyPr>
          <a:lstStyle/>
          <a:p>
            <a:pPr marL="0" indent="449263" algn="just" eaLnBrk="1" fontAlgn="auto" hangingPunct="1">
              <a:spcAft>
                <a:spcPts val="0"/>
              </a:spcAft>
              <a:buFont typeface="Wingdings 2"/>
              <a:buNone/>
              <a:defRPr/>
            </a:pPr>
            <a:r>
              <a:rPr lang="kk-KZ" dirty="0" smtClean="0">
                <a:solidFill>
                  <a:srgbClr val="00B050"/>
                </a:solidFill>
                <a:latin typeface="Times New Roman" pitchFamily="18" charset="0"/>
                <a:cs typeface="Times New Roman" pitchFamily="18" charset="0"/>
              </a:rPr>
              <a:t>Барлық белгілі және табиғатта кездесетін немесе қолдан жасалған өткізгішгер олар арқылы электр тогы өткен кездегі электрдің </a:t>
            </a:r>
            <a:r>
              <a:rPr lang="kk-KZ" u="sng" dirty="0" smtClean="0">
                <a:solidFill>
                  <a:srgbClr val="FF0000"/>
                </a:solidFill>
                <a:latin typeface="Times New Roman" pitchFamily="18" charset="0"/>
                <a:cs typeface="Times New Roman" pitchFamily="18" charset="0"/>
              </a:rPr>
              <a:t>тасымалдану механизміне тәуелділігіне </a:t>
            </a:r>
            <a:r>
              <a:rPr lang="kk-KZ" dirty="0" smtClean="0">
                <a:solidFill>
                  <a:srgbClr val="00B050"/>
                </a:solidFill>
                <a:latin typeface="Times New Roman" pitchFamily="18" charset="0"/>
                <a:cs typeface="Times New Roman" pitchFamily="18" charset="0"/>
              </a:rPr>
              <a:t>қарай үш топқа бөлінеді :</a:t>
            </a:r>
            <a:endParaRPr lang="ru-RU" dirty="0" smtClean="0">
              <a:solidFill>
                <a:srgbClr val="00B050"/>
              </a:solidFill>
              <a:latin typeface="Times New Roman" pitchFamily="18" charset="0"/>
              <a:cs typeface="Times New Roman" pitchFamily="18" charset="0"/>
            </a:endParaRPr>
          </a:p>
          <a:p>
            <a:pPr marL="0" indent="449263" algn="just" eaLnBrk="1" fontAlgn="auto" hangingPunct="1">
              <a:spcAft>
                <a:spcPts val="0"/>
              </a:spcAft>
              <a:buFont typeface="Wingdings 2"/>
              <a:buNone/>
              <a:defRPr/>
            </a:pPr>
            <a:endParaRPr lang="ru-RU" dirty="0">
              <a:solidFill>
                <a:srgbClr val="00B050"/>
              </a:solidFill>
              <a:latin typeface="Times New Roman" pitchFamily="18" charset="0"/>
              <a:cs typeface="Times New Roman" pitchFamily="18" charset="0"/>
            </a:endParaRPr>
          </a:p>
        </p:txBody>
      </p:sp>
      <p:sp>
        <p:nvSpPr>
          <p:cNvPr id="4" name="32-конечная звезда 3"/>
          <p:cNvSpPr/>
          <p:nvPr/>
        </p:nvSpPr>
        <p:spPr>
          <a:xfrm>
            <a:off x="0" y="3429000"/>
            <a:ext cx="3059113" cy="1871663"/>
          </a:xfrm>
          <a:prstGeom prst="star32">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kk-KZ" sz="3200" dirty="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иондық</a:t>
            </a:r>
            <a:endParaRPr lang="ru-RU" sz="3200" dirty="0">
              <a:effectLst>
                <a:outerShdw blurRad="38100" dist="38100" dir="2700000" algn="tl">
                  <a:srgbClr val="000000">
                    <a:alpha val="43137"/>
                  </a:srgbClr>
                </a:outerShdw>
              </a:effectLst>
            </a:endParaRPr>
          </a:p>
        </p:txBody>
      </p:sp>
      <p:sp>
        <p:nvSpPr>
          <p:cNvPr id="5" name="32-конечная звезда 4"/>
          <p:cNvSpPr/>
          <p:nvPr/>
        </p:nvSpPr>
        <p:spPr>
          <a:xfrm>
            <a:off x="2339975" y="4581525"/>
            <a:ext cx="4824413" cy="2276475"/>
          </a:xfrm>
          <a:prstGeom prst="star32">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kk-KZ" sz="3200" dirty="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электрондық</a:t>
            </a:r>
            <a:endParaRPr lang="ru-RU" sz="3200" dirty="0">
              <a:effectLst>
                <a:outerShdw blurRad="38100" dist="38100" dir="2700000" algn="tl">
                  <a:srgbClr val="000000">
                    <a:alpha val="43137"/>
                  </a:srgbClr>
                </a:outerShdw>
              </a:effectLst>
            </a:endParaRPr>
          </a:p>
        </p:txBody>
      </p:sp>
      <p:sp>
        <p:nvSpPr>
          <p:cNvPr id="6" name="32-конечная звезда 5"/>
          <p:cNvSpPr/>
          <p:nvPr/>
        </p:nvSpPr>
        <p:spPr>
          <a:xfrm>
            <a:off x="5940425" y="3213100"/>
            <a:ext cx="3203575" cy="1871663"/>
          </a:xfrm>
          <a:prstGeom prst="star32">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kk-KZ" sz="3200" dirty="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аралас</a:t>
            </a:r>
            <a:endParaRPr lang="ru-RU" sz="3200" dirty="0">
              <a:effectLst>
                <a:outerShdw blurRad="38100" dist="38100" dir="2700000" algn="tl">
                  <a:srgbClr val="000000">
                    <a:alpha val="43137"/>
                  </a:srgbClr>
                </a:outerShdw>
              </a:effectLst>
            </a:endParaRPr>
          </a:p>
        </p:txBody>
      </p:sp>
      <p:sp>
        <p:nvSpPr>
          <p:cNvPr id="7" name="Стрелка вниз 6"/>
          <p:cNvSpPr/>
          <p:nvPr/>
        </p:nvSpPr>
        <p:spPr>
          <a:xfrm rot="2384368">
            <a:off x="3216275" y="2085975"/>
            <a:ext cx="504825" cy="1800225"/>
          </a:xfrm>
          <a:prstGeom prst="down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a:p>
        </p:txBody>
      </p:sp>
      <p:sp>
        <p:nvSpPr>
          <p:cNvPr id="8" name="Стрелка вниз 7"/>
          <p:cNvSpPr/>
          <p:nvPr/>
        </p:nvSpPr>
        <p:spPr>
          <a:xfrm>
            <a:off x="4211638" y="2420938"/>
            <a:ext cx="504825" cy="1800225"/>
          </a:xfrm>
          <a:prstGeom prst="down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a:p>
        </p:txBody>
      </p:sp>
      <p:sp>
        <p:nvSpPr>
          <p:cNvPr id="9" name="Стрелка вниз 8"/>
          <p:cNvSpPr/>
          <p:nvPr/>
        </p:nvSpPr>
        <p:spPr>
          <a:xfrm rot="19620645">
            <a:off x="5165725" y="2197100"/>
            <a:ext cx="503238" cy="1800225"/>
          </a:xfrm>
          <a:prstGeom prst="downArrow">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88913"/>
            <a:ext cx="8686800" cy="5891212"/>
          </a:xfrm>
        </p:spPr>
        <p:txBody>
          <a:bodyPr>
            <a:normAutofit lnSpcReduction="10000"/>
          </a:bodyPr>
          <a:lstStyle/>
          <a:p>
            <a:pPr marL="0" indent="360363" algn="just" eaLnBrk="1" fontAlgn="auto" hangingPunct="1">
              <a:spcAft>
                <a:spcPts val="0"/>
              </a:spcAft>
              <a:buFont typeface="Wingdings 2"/>
              <a:buNone/>
              <a:defRPr/>
            </a:pPr>
            <a:r>
              <a:rPr lang="kk-KZ" sz="4000" dirty="0" smtClean="0">
                <a:latin typeface="Times New Roman" pitchFamily="18" charset="0"/>
                <a:cs typeface="Times New Roman" pitchFamily="18" charset="0"/>
              </a:rPr>
              <a:t> </a:t>
            </a:r>
          </a:p>
          <a:p>
            <a:pPr marL="0" indent="360363" algn="just" eaLnBrk="1" fontAlgn="auto" hangingPunct="1">
              <a:spcAft>
                <a:spcPts val="0"/>
              </a:spcAft>
              <a:buFont typeface="Wingdings 2"/>
              <a:buNone/>
              <a:defRPr/>
            </a:pPr>
            <a:endParaRPr lang="kk-KZ" sz="4000" dirty="0" smtClean="0">
              <a:solidFill>
                <a:srgbClr val="00B0F0"/>
              </a:solidFill>
              <a:latin typeface="Times New Roman" pitchFamily="18" charset="0"/>
              <a:cs typeface="Times New Roman" pitchFamily="18" charset="0"/>
            </a:endParaRPr>
          </a:p>
          <a:p>
            <a:pPr marL="0" indent="360363" algn="just" eaLnBrk="1" fontAlgn="auto" hangingPunct="1">
              <a:spcAft>
                <a:spcPts val="0"/>
              </a:spcAft>
              <a:buFont typeface="Wingdings 2"/>
              <a:buNone/>
              <a:defRPr/>
            </a:pPr>
            <a:endParaRPr lang="kk-KZ" sz="4000" dirty="0" smtClean="0">
              <a:solidFill>
                <a:srgbClr val="00B0F0"/>
              </a:solidFill>
              <a:latin typeface="Times New Roman" pitchFamily="18" charset="0"/>
              <a:cs typeface="Times New Roman" pitchFamily="18" charset="0"/>
            </a:endParaRPr>
          </a:p>
          <a:p>
            <a:pPr marL="0" indent="360363" algn="just" eaLnBrk="1" fontAlgn="auto" hangingPunct="1">
              <a:spcAft>
                <a:spcPts val="0"/>
              </a:spcAft>
              <a:buFont typeface="Wingdings 2"/>
              <a:buNone/>
              <a:defRPr/>
            </a:pPr>
            <a:r>
              <a:rPr lang="kk-KZ" sz="4000" dirty="0" smtClean="0">
                <a:solidFill>
                  <a:srgbClr val="00B0F0"/>
                </a:solidFill>
                <a:latin typeface="Times New Roman" pitchFamily="18" charset="0"/>
                <a:cs typeface="Times New Roman" pitchFamily="18" charset="0"/>
              </a:rPr>
              <a:t>Мұнда өткізгіштердегі электрді тасымалдаушылар - электрондар. Электрондық өткізгіштерге: металдар, жартылай еткізгіштер, металл құймалары, көміртек және кейбір тұздар мен тотықтар жатады.</a:t>
            </a:r>
            <a:endParaRPr lang="ru-RU" sz="4000" dirty="0" smtClean="0">
              <a:solidFill>
                <a:srgbClr val="00B0F0"/>
              </a:solidFill>
              <a:latin typeface="Times New Roman" pitchFamily="18" charset="0"/>
              <a:cs typeface="Times New Roman" pitchFamily="18" charset="0"/>
            </a:endParaRPr>
          </a:p>
          <a:p>
            <a:pPr marL="0" indent="360363" eaLnBrk="1" fontAlgn="auto" hangingPunct="1">
              <a:spcAft>
                <a:spcPts val="0"/>
              </a:spcAft>
              <a:buFont typeface="Wingdings 2"/>
              <a:buNone/>
              <a:defRPr/>
            </a:pPr>
            <a:endParaRPr lang="ru-RU" sz="4000" dirty="0">
              <a:latin typeface="Times New Roman" pitchFamily="18" charset="0"/>
              <a:cs typeface="Times New Roman" pitchFamily="18" charset="0"/>
            </a:endParaRPr>
          </a:p>
        </p:txBody>
      </p:sp>
      <p:sp>
        <p:nvSpPr>
          <p:cNvPr id="4" name="Лента лицом вниз 3"/>
          <p:cNvSpPr/>
          <p:nvPr/>
        </p:nvSpPr>
        <p:spPr>
          <a:xfrm>
            <a:off x="250825" y="260350"/>
            <a:ext cx="8893175" cy="1944688"/>
          </a:xfrm>
          <a:prstGeom prst="ribbon">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kk-KZ" sz="4000" b="1" dirty="0">
                <a:effectLst>
                  <a:outerShdw blurRad="38100" dist="38100" dir="2700000" algn="tl">
                    <a:srgbClr val="000000">
                      <a:alpha val="43137"/>
                    </a:srgbClr>
                  </a:outerShdw>
                </a:effectLst>
                <a:latin typeface="Times New Roman" pitchFamily="18" charset="0"/>
                <a:cs typeface="Times New Roman" pitchFamily="18" charset="0"/>
              </a:rPr>
              <a:t>Электрондық өткізгіштер</a:t>
            </a:r>
          </a:p>
          <a:p>
            <a:pPr algn="ctr" fontAlgn="auto">
              <a:spcBef>
                <a:spcPts val="0"/>
              </a:spcBef>
              <a:spcAft>
                <a:spcPts val="0"/>
              </a:spcAft>
              <a:defRPr/>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2"/>
          <p:cNvSpPr>
            <a:spLocks noGrp="1"/>
          </p:cNvSpPr>
          <p:nvPr>
            <p:ph idx="1"/>
          </p:nvPr>
        </p:nvSpPr>
        <p:spPr>
          <a:xfrm>
            <a:off x="304800" y="2276475"/>
            <a:ext cx="8686800" cy="3803650"/>
          </a:xfrm>
        </p:spPr>
        <p:txBody>
          <a:bodyPr/>
          <a:lstStyle/>
          <a:p>
            <a:pPr marL="0" indent="360363" algn="just" eaLnBrk="1" hangingPunct="1">
              <a:buFont typeface="Wingdings 2" pitchFamily="18" charset="2"/>
              <a:buNone/>
            </a:pPr>
            <a:r>
              <a:rPr lang="kk-KZ" sz="4000" smtClean="0">
                <a:solidFill>
                  <a:srgbClr val="00B0F0"/>
                </a:solidFill>
                <a:latin typeface="Times New Roman" pitchFamily="18" charset="0"/>
                <a:cs typeface="Times New Roman" pitchFamily="18" charset="0"/>
              </a:rPr>
              <a:t>Мұндағы электр тасымалдауыштар - иондар. Өткізгіштердің бұл тобына газдар мен электролиттер, олардың ерітінділері жатады.</a:t>
            </a:r>
            <a:endParaRPr lang="ru-RU" sz="4000" smtClean="0">
              <a:solidFill>
                <a:srgbClr val="00B0F0"/>
              </a:solidFill>
              <a:latin typeface="Times New Roman" pitchFamily="18" charset="0"/>
              <a:cs typeface="Times New Roman" pitchFamily="18" charset="0"/>
            </a:endParaRPr>
          </a:p>
          <a:p>
            <a:pPr marL="0" indent="360363" algn="just" eaLnBrk="1" hangingPunct="1">
              <a:buFont typeface="Wingdings 2" pitchFamily="18" charset="2"/>
              <a:buNone/>
            </a:pPr>
            <a:endParaRPr lang="ru-RU" sz="4000" smtClean="0">
              <a:solidFill>
                <a:srgbClr val="00B0F0"/>
              </a:solidFill>
              <a:latin typeface="Times New Roman" pitchFamily="18" charset="0"/>
              <a:cs typeface="Times New Roman" pitchFamily="18" charset="0"/>
            </a:endParaRPr>
          </a:p>
        </p:txBody>
      </p:sp>
      <p:sp>
        <p:nvSpPr>
          <p:cNvPr id="4" name="Лента лицом вниз 3"/>
          <p:cNvSpPr/>
          <p:nvPr/>
        </p:nvSpPr>
        <p:spPr>
          <a:xfrm>
            <a:off x="250825" y="260350"/>
            <a:ext cx="8893175" cy="1944688"/>
          </a:xfrm>
          <a:prstGeom prst="ribbon">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kk-KZ" sz="4000" b="1" dirty="0">
                <a:effectLst>
                  <a:outerShdw blurRad="38100" dist="38100" dir="2700000" algn="tl">
                    <a:srgbClr val="000000">
                      <a:alpha val="43137"/>
                    </a:srgbClr>
                  </a:outerShdw>
                </a:effectLst>
                <a:latin typeface="Times New Roman" pitchFamily="18" charset="0"/>
                <a:cs typeface="Times New Roman" pitchFamily="18" charset="0"/>
              </a:rPr>
              <a:t>Иондық өткізгіштер</a:t>
            </a:r>
          </a:p>
          <a:p>
            <a:pPr algn="ctr" fontAlgn="auto">
              <a:spcBef>
                <a:spcPts val="0"/>
              </a:spcBef>
              <a:spcAft>
                <a:spcPts val="0"/>
              </a:spcAft>
              <a:defRPr/>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2"/>
          <p:cNvSpPr>
            <a:spLocks noGrp="1"/>
          </p:cNvSpPr>
          <p:nvPr>
            <p:ph idx="1"/>
          </p:nvPr>
        </p:nvSpPr>
        <p:spPr>
          <a:xfrm>
            <a:off x="304800" y="2205038"/>
            <a:ext cx="8686800" cy="4392612"/>
          </a:xfrm>
        </p:spPr>
        <p:txBody>
          <a:bodyPr/>
          <a:lstStyle/>
          <a:p>
            <a:pPr marL="0" indent="269875" algn="just" eaLnBrk="1" hangingPunct="1">
              <a:buFont typeface="Wingdings 2" pitchFamily="18" charset="2"/>
              <a:buNone/>
            </a:pPr>
            <a:r>
              <a:rPr lang="kk-KZ" sz="3600" smtClean="0">
                <a:solidFill>
                  <a:srgbClr val="00B0F0"/>
                </a:solidFill>
                <a:latin typeface="Times New Roman" pitchFamily="18" charset="0"/>
                <a:cs typeface="Times New Roman" pitchFamily="18" charset="0"/>
              </a:rPr>
              <a:t>Олар әрі электрондық, әрі иондық қасиетке ие болады. Бұған сұйық аммиактағы сілтілік жер элементтердің ерітінділері, кейбір сұйық (балқыма) құймалар мен тұздар жатады. Мұндай өткізгіштердегі ток өткізу сипаты температураның белгілі бір аралықтарында өзгереді.</a:t>
            </a:r>
            <a:endParaRPr lang="ru-RU" sz="3600" smtClean="0">
              <a:solidFill>
                <a:srgbClr val="00B0F0"/>
              </a:solidFill>
              <a:latin typeface="Times New Roman" pitchFamily="18" charset="0"/>
              <a:cs typeface="Times New Roman" pitchFamily="18" charset="0"/>
            </a:endParaRPr>
          </a:p>
        </p:txBody>
      </p:sp>
      <p:sp>
        <p:nvSpPr>
          <p:cNvPr id="4" name="Лента лицом вниз 3"/>
          <p:cNvSpPr/>
          <p:nvPr/>
        </p:nvSpPr>
        <p:spPr>
          <a:xfrm>
            <a:off x="250825" y="260350"/>
            <a:ext cx="8893175" cy="1944688"/>
          </a:xfrm>
          <a:prstGeom prst="ribbon">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kk-KZ" sz="4000" b="1" dirty="0">
                <a:effectLst>
                  <a:outerShdw blurRad="38100" dist="38100" dir="2700000" algn="tl">
                    <a:srgbClr val="000000">
                      <a:alpha val="43137"/>
                    </a:srgbClr>
                  </a:outerShdw>
                </a:effectLst>
                <a:latin typeface="Times New Roman" pitchFamily="18" charset="0"/>
                <a:cs typeface="Times New Roman" pitchFamily="18" charset="0"/>
              </a:rPr>
              <a:t>Аралас өткізгіштер</a:t>
            </a:r>
          </a:p>
          <a:p>
            <a:pPr algn="ctr" fontAlgn="auto">
              <a:spcBef>
                <a:spcPts val="0"/>
              </a:spcBef>
              <a:spcAft>
                <a:spcPts val="0"/>
              </a:spcAft>
              <a:defRPr/>
            </a:pP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332656"/>
            <a:ext cx="8686800" cy="6192688"/>
          </a:xfrm>
        </p:spPr>
        <p:txBody>
          <a:bodyPr>
            <a:normAutofit lnSpcReduction="10000"/>
          </a:bodyPr>
          <a:lstStyle/>
          <a:p>
            <a:pPr marL="0" indent="539750" eaLnBrk="1" fontAlgn="auto" hangingPunct="1">
              <a:spcAft>
                <a:spcPts val="0"/>
              </a:spcAft>
              <a:buFont typeface="Wingdings" pitchFamily="2" charset="2"/>
              <a:buChar char="Ø"/>
              <a:defRPr/>
            </a:pPr>
            <a:r>
              <a:rPr lang="kk-KZ" i="1" u="sng" dirty="0" smtClean="0">
                <a:solidFill>
                  <a:srgbClr val="FF0000"/>
                </a:solidFill>
                <a:latin typeface="Times New Roman" pitchFamily="18" charset="0"/>
                <a:cs typeface="Times New Roman" pitchFamily="18" charset="0"/>
                <a:hlinkClick r:id="rId2" tooltip="Электролит"/>
              </a:rPr>
              <a:t>Электролит</a:t>
            </a:r>
            <a:r>
              <a:rPr lang="kk-KZ" i="1" u="sng" dirty="0" smtClean="0">
                <a:solidFill>
                  <a:srgbClr val="FF0000"/>
                </a:solidFill>
                <a:latin typeface="Times New Roman" pitchFamily="18" charset="0"/>
                <a:cs typeface="Times New Roman" pitchFamily="18" charset="0"/>
              </a:rPr>
              <a:t> ерітінділерінің электр өткізгіштігі </a:t>
            </a:r>
            <a:r>
              <a:rPr lang="kk-KZ" dirty="0" smtClean="0">
                <a:latin typeface="Times New Roman" pitchFamily="18" charset="0"/>
                <a:cs typeface="Times New Roman" pitchFamily="18" charset="0"/>
              </a:rPr>
              <a:t>- осы ерітіндінің кедергісіне кері шама, әрі ол сыртқы электр өрісінің әсерінен еріген заттың электр тогын өткізу қабілетіне байланысты. Ендеше бұл әдіс электрдің негізгі заңдарының бірі Ом заңына бағынады:</a:t>
            </a:r>
            <a:endParaRPr lang="ru-RU" dirty="0" smtClean="0">
              <a:latin typeface="Times New Roman" pitchFamily="18" charset="0"/>
              <a:cs typeface="Times New Roman" pitchFamily="18" charset="0"/>
            </a:endParaRPr>
          </a:p>
          <a:p>
            <a:pPr marL="0" indent="539750" algn="ctr" eaLnBrk="1" fontAlgn="auto" hangingPunct="1">
              <a:spcAft>
                <a:spcPts val="0"/>
              </a:spcAft>
              <a:buFont typeface="Wingdings" pitchFamily="2" charset="2"/>
              <a:buChar char="Ø"/>
              <a:defRPr/>
            </a:pPr>
            <a:r>
              <a:rPr lang="kk-KZ"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cs typeface="Times New Roman" pitchFamily="18" charset="0"/>
              </a:rPr>
              <a:t>І= Е / R</a:t>
            </a:r>
          </a:p>
          <a:p>
            <a:pPr marL="0" indent="539750" eaLnBrk="1" fontAlgn="auto" hangingPunct="1">
              <a:spcAft>
                <a:spcPts val="0"/>
              </a:spcAft>
              <a:buFont typeface="Wingdings" pitchFamily="2" charset="2"/>
              <a:buChar char="Ø"/>
              <a:defRPr/>
            </a:pPr>
            <a:r>
              <a:rPr lang="kk-KZ" dirty="0" smtClean="0">
                <a:latin typeface="Times New Roman" pitchFamily="18" charset="0"/>
                <a:cs typeface="Times New Roman" pitchFamily="18" charset="0"/>
              </a:rPr>
              <a:t>I - ток күші, Е - потенциал айырымы,R - кедергі.</a:t>
            </a:r>
            <a:endParaRPr lang="ru-RU" dirty="0" smtClean="0">
              <a:latin typeface="Times New Roman" pitchFamily="18" charset="0"/>
              <a:cs typeface="Times New Roman" pitchFamily="18" charset="0"/>
            </a:endParaRPr>
          </a:p>
          <a:p>
            <a:pPr marL="0" indent="539750" eaLnBrk="1" fontAlgn="auto" hangingPunct="1">
              <a:spcAft>
                <a:spcPts val="0"/>
              </a:spcAft>
              <a:buFont typeface="Wingdings" pitchFamily="2" charset="2"/>
              <a:buChar char="Ø"/>
              <a:defRPr/>
            </a:pPr>
            <a:r>
              <a:rPr lang="kk-KZ" dirty="0" smtClean="0">
                <a:latin typeface="Times New Roman" pitchFamily="18" charset="0"/>
                <a:cs typeface="Times New Roman" pitchFamily="18" charset="0"/>
              </a:rPr>
              <a:t>Кондуктометрияда өлшенетін шама ерітіндінің кедергісі немесе электр өткізгіштігі болуы мүмкін. Электр өткізгіштігінің бірлігі - кедергісі </a:t>
            </a:r>
            <a:r>
              <a:rPr lang="kk-KZ" dirty="0" smtClean="0">
                <a:solidFill>
                  <a:srgbClr val="FF0000"/>
                </a:solidFill>
                <a:latin typeface="Times New Roman" pitchFamily="18" charset="0"/>
                <a:cs typeface="Times New Roman" pitchFamily="18" charset="0"/>
              </a:rPr>
              <a:t>1 Ом </a:t>
            </a:r>
            <a:r>
              <a:rPr lang="kk-KZ" dirty="0" smtClean="0">
                <a:latin typeface="Times New Roman" pitchFamily="18" charset="0"/>
                <a:cs typeface="Times New Roman" pitchFamily="18" charset="0"/>
              </a:rPr>
              <a:t>өткізгіштің өткізгіштік қабілеті.</a:t>
            </a:r>
            <a:endParaRPr lang="ru-RU" dirty="0" smtClean="0">
              <a:latin typeface="Times New Roman" pitchFamily="18" charset="0"/>
              <a:cs typeface="Times New Roman" pitchFamily="18" charset="0"/>
            </a:endParaRPr>
          </a:p>
          <a:p>
            <a:pPr marL="0" indent="539750" algn="ctr" eaLnBrk="1" fontAlgn="auto" hangingPunct="1">
              <a:spcAft>
                <a:spcPts val="0"/>
              </a:spcAft>
              <a:buFont typeface="Wingdings" pitchFamily="2" charset="2"/>
              <a:buChar char="Ø"/>
              <a:defRPr/>
            </a:pPr>
            <a:endParaRPr lang="ru-RU"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cs typeface="Times New Roman" pitchFamily="18" charset="0"/>
            </a:endParaRPr>
          </a:p>
          <a:p>
            <a:pPr marL="0" indent="539750" eaLnBrk="1" fontAlgn="auto" hangingPunct="1">
              <a:spcAft>
                <a:spcPts val="0"/>
              </a:spcAft>
              <a:buFont typeface="Wingdings" pitchFamily="2" charset="2"/>
              <a:buChar char="Ø"/>
              <a:defRPr/>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218</TotalTime>
  <Words>705</Words>
  <Application>Microsoft Office PowerPoint</Application>
  <PresentationFormat>Экран (4:3)</PresentationFormat>
  <Paragraphs>47</Paragraphs>
  <Slides>21</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9</vt:i4>
      </vt:variant>
      <vt:variant>
        <vt:lpstr>Заголовки слайдов</vt:lpstr>
      </vt:variant>
      <vt:variant>
        <vt:i4>21</vt:i4>
      </vt:variant>
    </vt:vector>
  </HeadingPairs>
  <TitlesOfParts>
    <vt:vector size="37" baseType="lpstr">
      <vt:lpstr>Arial</vt:lpstr>
      <vt:lpstr>Franklin Gothic Medium</vt:lpstr>
      <vt:lpstr>Franklin Gothic Book</vt:lpstr>
      <vt:lpstr>Wingdings 2</vt:lpstr>
      <vt:lpstr>Calibri</vt:lpstr>
      <vt:lpstr>Times New Roman</vt:lpstr>
      <vt:lpstr>Wingdings</vt:lpstr>
      <vt:lpstr>Трек</vt:lpstr>
      <vt:lpstr>Трек</vt:lpstr>
      <vt:lpstr>Трек</vt:lpstr>
      <vt:lpstr>Трек</vt:lpstr>
      <vt:lpstr>Трек</vt:lpstr>
      <vt:lpstr>Трек</vt:lpstr>
      <vt:lpstr>Трек</vt:lpstr>
      <vt:lpstr>Трек</vt: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Орындаған: САбыржанова А.Қ.</dc:title>
  <dc:creator>КАКО-АКО</dc:creator>
  <cp:lastModifiedBy>Student</cp:lastModifiedBy>
  <cp:revision>24</cp:revision>
  <dcterms:created xsi:type="dcterms:W3CDTF">2012-04-08T06:14:25Z</dcterms:created>
  <dcterms:modified xsi:type="dcterms:W3CDTF">2012-05-24T03:58:51Z</dcterms:modified>
</cp:coreProperties>
</file>