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278" r:id="rId3"/>
    <p:sldId id="300" r:id="rId4"/>
    <p:sldId id="290" r:id="rId5"/>
    <p:sldId id="301" r:id="rId6"/>
    <p:sldId id="276" r:id="rId7"/>
    <p:sldId id="271" r:id="rId8"/>
    <p:sldId id="272" r:id="rId9"/>
    <p:sldId id="277" r:id="rId10"/>
    <p:sldId id="308" r:id="rId11"/>
    <p:sldId id="303" r:id="rId12"/>
    <p:sldId id="302" r:id="rId13"/>
    <p:sldId id="304" r:id="rId14"/>
    <p:sldId id="305" r:id="rId15"/>
    <p:sldId id="306" r:id="rId16"/>
    <p:sldId id="309" r:id="rId17"/>
    <p:sldId id="311" r:id="rId18"/>
    <p:sldId id="312" r:id="rId19"/>
    <p:sldId id="313" r:id="rId20"/>
    <p:sldId id="314" r:id="rId21"/>
    <p:sldId id="310" r:id="rId22"/>
    <p:sldId id="274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4374A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63" d="100"/>
          <a:sy n="63" d="100"/>
        </p:scale>
        <p:origin x="84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3A99F-D2F1-45EB-83EF-4F001DCF1F6A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DF021C-86E3-42CB-8598-E52C7E4EC87B}">
      <dgm:prSet phldrT="[Текст]" custT="1"/>
      <dgm:spPr/>
      <dgm:t>
        <a:bodyPr/>
        <a:lstStyle/>
        <a:p>
          <a:r>
            <a:rPr lang="ru-RU" sz="800" b="1" dirty="0" err="1">
              <a:solidFill>
                <a:schemeClr val="tx1"/>
              </a:solidFill>
            </a:rPr>
            <a:t>КазНАУ</a:t>
          </a:r>
          <a:endParaRPr lang="ru-RU" sz="800" b="1" dirty="0">
            <a:solidFill>
              <a:schemeClr val="tx1"/>
            </a:solidFill>
          </a:endParaRPr>
        </a:p>
      </dgm:t>
    </dgm:pt>
    <dgm:pt modelId="{19F5B70B-ADAD-4F85-950C-32C8F64D7F1F}" type="parTrans" cxnId="{212C2689-B827-40E5-9912-DC7170BD8E08}">
      <dgm:prSet/>
      <dgm:spPr/>
      <dgm:t>
        <a:bodyPr/>
        <a:lstStyle/>
        <a:p>
          <a:endParaRPr lang="ru-RU"/>
        </a:p>
      </dgm:t>
    </dgm:pt>
    <dgm:pt modelId="{D7480BEE-98DA-4A76-BE17-E09A9540ED2A}" type="sibTrans" cxnId="{212C2689-B827-40E5-9912-DC7170BD8E08}">
      <dgm:prSet/>
      <dgm:spPr/>
      <dgm:t>
        <a:bodyPr/>
        <a:lstStyle/>
        <a:p>
          <a:endParaRPr lang="ru-RU"/>
        </a:p>
      </dgm:t>
    </dgm:pt>
    <dgm:pt modelId="{2A4ED531-9B15-4663-9D96-DA6269748C11}">
      <dgm:prSet phldrT="[Текст]" custT="1"/>
      <dgm:spPr/>
      <dgm:t>
        <a:bodyPr/>
        <a:lstStyle/>
        <a:p>
          <a:r>
            <a:rPr lang="ru-RU" sz="1400" dirty="0"/>
            <a:t>Докторантура</a:t>
          </a:r>
        </a:p>
      </dgm:t>
    </dgm:pt>
    <dgm:pt modelId="{27B43231-C1BA-4729-8432-7D3C21CB0391}" type="parTrans" cxnId="{406FA598-45C9-4E64-A904-8C8E0996C355}">
      <dgm:prSet/>
      <dgm:spPr/>
      <dgm:t>
        <a:bodyPr/>
        <a:lstStyle/>
        <a:p>
          <a:endParaRPr lang="ru-RU"/>
        </a:p>
      </dgm:t>
    </dgm:pt>
    <dgm:pt modelId="{7FC2BF61-C70B-4BAD-927C-4B217C50EB6B}" type="sibTrans" cxnId="{406FA598-45C9-4E64-A904-8C8E0996C355}">
      <dgm:prSet/>
      <dgm:spPr/>
      <dgm:t>
        <a:bodyPr/>
        <a:lstStyle/>
        <a:p>
          <a:endParaRPr lang="ru-RU"/>
        </a:p>
      </dgm:t>
    </dgm:pt>
    <dgm:pt modelId="{8098A16C-4DD4-48F9-9B50-DC63205537C4}">
      <dgm:prSet phldrT="[Текст]" custT="1"/>
      <dgm:spPr/>
      <dgm:t>
        <a:bodyPr/>
        <a:lstStyle/>
        <a:p>
          <a:r>
            <a:rPr lang="ru-RU" sz="1400" b="1" dirty="0" err="1">
              <a:solidFill>
                <a:schemeClr val="tx1"/>
              </a:solidFill>
            </a:rPr>
            <a:t>КарГУ</a:t>
          </a:r>
          <a:endParaRPr lang="ru-RU" sz="1400" b="1" dirty="0">
            <a:solidFill>
              <a:schemeClr val="tx1"/>
            </a:solidFill>
          </a:endParaRPr>
        </a:p>
      </dgm:t>
    </dgm:pt>
    <dgm:pt modelId="{B34EFFB2-5207-4672-90DB-57D7571ED513}" type="parTrans" cxnId="{0A636495-E4BF-4B0F-BCD1-FBA8E188EB5A}">
      <dgm:prSet/>
      <dgm:spPr/>
      <dgm:t>
        <a:bodyPr/>
        <a:lstStyle/>
        <a:p>
          <a:endParaRPr lang="ru-RU"/>
        </a:p>
      </dgm:t>
    </dgm:pt>
    <dgm:pt modelId="{4C4EA406-506F-465F-93FB-3F47601EDFBC}" type="sibTrans" cxnId="{0A636495-E4BF-4B0F-BCD1-FBA8E188EB5A}">
      <dgm:prSet/>
      <dgm:spPr/>
      <dgm:t>
        <a:bodyPr/>
        <a:lstStyle/>
        <a:p>
          <a:endParaRPr lang="ru-RU"/>
        </a:p>
      </dgm:t>
    </dgm:pt>
    <dgm:pt modelId="{89D59440-31CA-4DF8-B243-42A9EC175244}">
      <dgm:prSet phldrT="[Текст]"/>
      <dgm:spPr/>
      <dgm:t>
        <a:bodyPr/>
        <a:lstStyle/>
        <a:p>
          <a:r>
            <a:rPr lang="ru-RU" dirty="0"/>
            <a:t>Магистратура</a:t>
          </a:r>
        </a:p>
      </dgm:t>
    </dgm:pt>
    <dgm:pt modelId="{904D8A66-3454-404D-A914-65300F391F32}" type="parTrans" cxnId="{B5BD6D41-E94D-464B-95A2-57DFC8614DBD}">
      <dgm:prSet/>
      <dgm:spPr/>
      <dgm:t>
        <a:bodyPr/>
        <a:lstStyle/>
        <a:p>
          <a:endParaRPr lang="ru-RU"/>
        </a:p>
      </dgm:t>
    </dgm:pt>
    <dgm:pt modelId="{145FB0CD-7B04-4909-90C8-33E7947C3A38}" type="sibTrans" cxnId="{B5BD6D41-E94D-464B-95A2-57DFC8614DBD}">
      <dgm:prSet/>
      <dgm:spPr/>
      <dgm:t>
        <a:bodyPr/>
        <a:lstStyle/>
        <a:p>
          <a:endParaRPr lang="ru-RU"/>
        </a:p>
      </dgm:t>
    </dgm:pt>
    <dgm:pt modelId="{8DBE9A59-5330-4F9C-B877-32FEDB1E522E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0000"/>
              </a:solidFill>
            </a:rPr>
            <a:t>КГУ</a:t>
          </a:r>
        </a:p>
      </dgm:t>
    </dgm:pt>
    <dgm:pt modelId="{B15FBF10-7B22-4C7A-8D94-09ECE072BE60}" type="parTrans" cxnId="{00509BE5-21E0-4072-A077-9DC4EA74AFEA}">
      <dgm:prSet/>
      <dgm:spPr/>
      <dgm:t>
        <a:bodyPr/>
        <a:lstStyle/>
        <a:p>
          <a:endParaRPr lang="ru-RU"/>
        </a:p>
      </dgm:t>
    </dgm:pt>
    <dgm:pt modelId="{709A1687-4493-49CE-A50D-FD54B6B56499}" type="sibTrans" cxnId="{00509BE5-21E0-4072-A077-9DC4EA74AFEA}">
      <dgm:prSet/>
      <dgm:spPr/>
      <dgm:t>
        <a:bodyPr/>
        <a:lstStyle/>
        <a:p>
          <a:endParaRPr lang="ru-RU"/>
        </a:p>
      </dgm:t>
    </dgm:pt>
    <dgm:pt modelId="{C7FAD137-C8BE-46BB-82CA-868757F80882}">
      <dgm:prSet phldrT="[Текст]"/>
      <dgm:spPr/>
      <dgm:t>
        <a:bodyPr/>
        <a:lstStyle/>
        <a:p>
          <a:r>
            <a:rPr lang="ru-RU" dirty="0" err="1">
              <a:solidFill>
                <a:srgbClr val="FF0000"/>
              </a:solidFill>
            </a:rPr>
            <a:t>Бакалавриат</a:t>
          </a:r>
          <a:endParaRPr lang="ru-RU" dirty="0">
            <a:solidFill>
              <a:srgbClr val="FF0000"/>
            </a:solidFill>
          </a:endParaRPr>
        </a:p>
      </dgm:t>
    </dgm:pt>
    <dgm:pt modelId="{79B5855A-C60C-4F6E-9F35-53043472773B}" type="parTrans" cxnId="{645F536E-ECBD-4EE4-9CB6-08E2A8A062B0}">
      <dgm:prSet/>
      <dgm:spPr/>
      <dgm:t>
        <a:bodyPr/>
        <a:lstStyle/>
        <a:p>
          <a:endParaRPr lang="ru-RU"/>
        </a:p>
      </dgm:t>
    </dgm:pt>
    <dgm:pt modelId="{034E7FA7-CD5D-4030-8F4C-1F7DEC2582EE}" type="sibTrans" cxnId="{645F536E-ECBD-4EE4-9CB6-08E2A8A062B0}">
      <dgm:prSet/>
      <dgm:spPr/>
      <dgm:t>
        <a:bodyPr/>
        <a:lstStyle/>
        <a:p>
          <a:endParaRPr lang="ru-RU"/>
        </a:p>
      </dgm:t>
    </dgm:pt>
    <dgm:pt modelId="{D11CA594-CBAC-463B-9731-3007CE5E0A8F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ЗКАТУ</a:t>
          </a:r>
        </a:p>
      </dgm:t>
    </dgm:pt>
    <dgm:pt modelId="{2DF0CBCC-110B-44CB-8013-59E1D8E96097}" type="parTrans" cxnId="{37E2A7D4-85A1-4F92-9159-868B14532324}">
      <dgm:prSet/>
      <dgm:spPr/>
      <dgm:t>
        <a:bodyPr/>
        <a:lstStyle/>
        <a:p>
          <a:endParaRPr lang="ru-RU"/>
        </a:p>
      </dgm:t>
    </dgm:pt>
    <dgm:pt modelId="{4937DC6D-89BB-4F68-9F95-9B36568439FB}" type="sibTrans" cxnId="{37E2A7D4-85A1-4F92-9159-868B14532324}">
      <dgm:prSet/>
      <dgm:spPr/>
      <dgm:t>
        <a:bodyPr/>
        <a:lstStyle/>
        <a:p>
          <a:endParaRPr lang="ru-RU"/>
        </a:p>
      </dgm:t>
    </dgm:pt>
    <dgm:pt modelId="{5E565C66-4353-4BD1-BE04-68897A500CAF}">
      <dgm:prSet/>
      <dgm:spPr/>
      <dgm:t>
        <a:bodyPr/>
        <a:lstStyle/>
        <a:p>
          <a:r>
            <a:rPr lang="ru-RU" dirty="0"/>
            <a:t>Школа и колледж</a:t>
          </a:r>
        </a:p>
      </dgm:t>
    </dgm:pt>
    <dgm:pt modelId="{B6C72331-AC31-4B75-AD16-3AAB4CEA9BC4}" type="parTrans" cxnId="{66513023-3441-4170-93BE-175B8E35BDAE}">
      <dgm:prSet/>
      <dgm:spPr/>
      <dgm:t>
        <a:bodyPr/>
        <a:lstStyle/>
        <a:p>
          <a:endParaRPr lang="ru-RU"/>
        </a:p>
      </dgm:t>
    </dgm:pt>
    <dgm:pt modelId="{D96AEE27-A287-4F46-BD2F-618F917D185B}" type="sibTrans" cxnId="{66513023-3441-4170-93BE-175B8E35BDAE}">
      <dgm:prSet/>
      <dgm:spPr/>
      <dgm:t>
        <a:bodyPr/>
        <a:lstStyle/>
        <a:p>
          <a:endParaRPr lang="ru-RU"/>
        </a:p>
      </dgm:t>
    </dgm:pt>
    <dgm:pt modelId="{72945D01-B8A4-4A09-AFE6-7A6CAF9EAD3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АГУ</a:t>
          </a:r>
        </a:p>
      </dgm:t>
    </dgm:pt>
    <dgm:pt modelId="{B1134963-A77A-4B54-9BFF-784E15E150DD}" type="parTrans" cxnId="{11DB13C8-A781-4ACE-86A9-CD7BEC537235}">
      <dgm:prSet/>
      <dgm:spPr/>
      <dgm:t>
        <a:bodyPr/>
        <a:lstStyle/>
        <a:p>
          <a:endParaRPr lang="ru-RU"/>
        </a:p>
      </dgm:t>
    </dgm:pt>
    <dgm:pt modelId="{1C9DD451-7CA6-45AC-84D3-F29FEE433FD4}" type="sibTrans" cxnId="{11DB13C8-A781-4ACE-86A9-CD7BEC537235}">
      <dgm:prSet/>
      <dgm:spPr/>
      <dgm:t>
        <a:bodyPr/>
        <a:lstStyle/>
        <a:p>
          <a:endParaRPr lang="ru-RU"/>
        </a:p>
      </dgm:t>
    </dgm:pt>
    <dgm:pt modelId="{768B76F0-9EC6-4227-860F-CA86076DB2D4}">
      <dgm:prSet/>
      <dgm:spPr/>
      <dgm:t>
        <a:bodyPr/>
        <a:lstStyle/>
        <a:p>
          <a:r>
            <a:rPr lang="ru-RU" dirty="0"/>
            <a:t>Дошкольные образовательные учреждения</a:t>
          </a:r>
        </a:p>
      </dgm:t>
    </dgm:pt>
    <dgm:pt modelId="{39F07B9A-2FC8-4E99-8D3D-CA1A4C4EF959}" type="parTrans" cxnId="{E75C08E5-6490-4626-B1AA-B47BF71146B8}">
      <dgm:prSet/>
      <dgm:spPr/>
      <dgm:t>
        <a:bodyPr/>
        <a:lstStyle/>
        <a:p>
          <a:endParaRPr lang="ru-RU"/>
        </a:p>
      </dgm:t>
    </dgm:pt>
    <dgm:pt modelId="{30DB84A1-CF65-43A2-AAD6-7607E4841FEC}" type="sibTrans" cxnId="{E75C08E5-6490-4626-B1AA-B47BF71146B8}">
      <dgm:prSet/>
      <dgm:spPr/>
      <dgm:t>
        <a:bodyPr/>
        <a:lstStyle/>
        <a:p>
          <a:endParaRPr lang="ru-RU"/>
        </a:p>
      </dgm:t>
    </dgm:pt>
    <dgm:pt modelId="{482CEA56-28C9-41CA-83D9-FC5A8FEB130A}" type="pres">
      <dgm:prSet presAssocID="{6203A99F-D2F1-45EB-83EF-4F001DCF1F6A}" presName="linearFlow" presStyleCnt="0">
        <dgm:presLayoutVars>
          <dgm:dir/>
          <dgm:animLvl val="lvl"/>
          <dgm:resizeHandles val="exact"/>
        </dgm:presLayoutVars>
      </dgm:prSet>
      <dgm:spPr/>
    </dgm:pt>
    <dgm:pt modelId="{4D00FC8B-4437-44E6-9D33-C5F3DCB632A4}" type="pres">
      <dgm:prSet presAssocID="{E9DF021C-86E3-42CB-8598-E52C7E4EC87B}" presName="composite" presStyleCnt="0"/>
      <dgm:spPr/>
    </dgm:pt>
    <dgm:pt modelId="{3C5877A3-FE66-4122-BB2E-7B162DCF2CD9}" type="pres">
      <dgm:prSet presAssocID="{E9DF021C-86E3-42CB-8598-E52C7E4EC87B}" presName="parentText" presStyleLbl="alignNode1" presStyleIdx="0" presStyleCnt="5" custScaleX="210713" custLinFactNeighborX="-15442" custLinFactNeighborY="1858">
        <dgm:presLayoutVars>
          <dgm:chMax val="1"/>
          <dgm:bulletEnabled val="1"/>
        </dgm:presLayoutVars>
      </dgm:prSet>
      <dgm:spPr/>
    </dgm:pt>
    <dgm:pt modelId="{11DB9B93-3F10-4255-A3A2-9960B9732C16}" type="pres">
      <dgm:prSet presAssocID="{E9DF021C-86E3-42CB-8598-E52C7E4EC87B}" presName="descendantText" presStyleLbl="alignAcc1" presStyleIdx="0" presStyleCnt="5" custScaleX="59610" custLinFactNeighborX="6482" custLinFactNeighborY="-3393">
        <dgm:presLayoutVars>
          <dgm:bulletEnabled val="1"/>
        </dgm:presLayoutVars>
      </dgm:prSet>
      <dgm:spPr/>
    </dgm:pt>
    <dgm:pt modelId="{5009755B-D5C3-43F4-A751-16C73D1C4D75}" type="pres">
      <dgm:prSet presAssocID="{D7480BEE-98DA-4A76-BE17-E09A9540ED2A}" presName="sp" presStyleCnt="0"/>
      <dgm:spPr/>
    </dgm:pt>
    <dgm:pt modelId="{039F0277-28BA-40B6-B6EC-D7EE5FA00324}" type="pres">
      <dgm:prSet presAssocID="{8098A16C-4DD4-48F9-9B50-DC63205537C4}" presName="composite" presStyleCnt="0"/>
      <dgm:spPr/>
    </dgm:pt>
    <dgm:pt modelId="{57DEF80D-BD57-4FDC-9811-71B9775D1553}" type="pres">
      <dgm:prSet presAssocID="{8098A16C-4DD4-48F9-9B50-DC63205537C4}" presName="parentText" presStyleLbl="alignNode1" presStyleIdx="1" presStyleCnt="5" custScaleX="195994">
        <dgm:presLayoutVars>
          <dgm:chMax val="1"/>
          <dgm:bulletEnabled val="1"/>
        </dgm:presLayoutVars>
      </dgm:prSet>
      <dgm:spPr/>
    </dgm:pt>
    <dgm:pt modelId="{1C095D04-DC15-4AFB-9FB0-9EAF77242EEA}" type="pres">
      <dgm:prSet presAssocID="{8098A16C-4DD4-48F9-9B50-DC63205537C4}" presName="descendantText" presStyleLbl="alignAcc1" presStyleIdx="1" presStyleCnt="5" custAng="0" custScaleX="83275" custLinFactNeighborX="17642" custLinFactNeighborY="-1308">
        <dgm:presLayoutVars>
          <dgm:bulletEnabled val="1"/>
        </dgm:presLayoutVars>
      </dgm:prSet>
      <dgm:spPr/>
    </dgm:pt>
    <dgm:pt modelId="{763C7311-2ABA-4577-9A85-6F303F648DD7}" type="pres">
      <dgm:prSet presAssocID="{4C4EA406-506F-465F-93FB-3F47601EDFBC}" presName="sp" presStyleCnt="0"/>
      <dgm:spPr/>
    </dgm:pt>
    <dgm:pt modelId="{21042CB1-A7A8-499C-BEA9-46264AF5ED3E}" type="pres">
      <dgm:prSet presAssocID="{8DBE9A59-5330-4F9C-B877-32FEDB1E522E}" presName="composite" presStyleCnt="0"/>
      <dgm:spPr/>
    </dgm:pt>
    <dgm:pt modelId="{24F4510F-08CA-4D43-B8BF-9B606A917EFC}" type="pres">
      <dgm:prSet presAssocID="{8DBE9A59-5330-4F9C-B877-32FEDB1E522E}" presName="parentText" presStyleLbl="alignNode1" presStyleIdx="2" presStyleCnt="5" custScaleX="187770">
        <dgm:presLayoutVars>
          <dgm:chMax val="1"/>
          <dgm:bulletEnabled val="1"/>
        </dgm:presLayoutVars>
      </dgm:prSet>
      <dgm:spPr/>
    </dgm:pt>
    <dgm:pt modelId="{8929E3F3-F5AF-4265-8CE3-4E6BA752E056}" type="pres">
      <dgm:prSet presAssocID="{8DBE9A59-5330-4F9C-B877-32FEDB1E522E}" presName="descendantText" presStyleLbl="alignAcc1" presStyleIdx="2" presStyleCnt="5" custScaleX="74216" custLinFactNeighborX="5930" custLinFactNeighborY="15990">
        <dgm:presLayoutVars>
          <dgm:bulletEnabled val="1"/>
        </dgm:presLayoutVars>
      </dgm:prSet>
      <dgm:spPr/>
    </dgm:pt>
    <dgm:pt modelId="{808E4A5B-79AF-4FCF-B761-9C12E259B750}" type="pres">
      <dgm:prSet presAssocID="{709A1687-4493-49CE-A50D-FD54B6B56499}" presName="sp" presStyleCnt="0"/>
      <dgm:spPr/>
    </dgm:pt>
    <dgm:pt modelId="{8C70C6E1-DA99-4AD1-B9BC-331EEE2D5F39}" type="pres">
      <dgm:prSet presAssocID="{D11CA594-CBAC-463B-9731-3007CE5E0A8F}" presName="composite" presStyleCnt="0"/>
      <dgm:spPr/>
    </dgm:pt>
    <dgm:pt modelId="{1BEF7F44-062D-478B-B1FB-40747B2F250F}" type="pres">
      <dgm:prSet presAssocID="{D11CA594-CBAC-463B-9731-3007CE5E0A8F}" presName="parentText" presStyleLbl="alignNode1" presStyleIdx="3" presStyleCnt="5" custScaleX="213115">
        <dgm:presLayoutVars>
          <dgm:chMax val="1"/>
          <dgm:bulletEnabled val="1"/>
        </dgm:presLayoutVars>
      </dgm:prSet>
      <dgm:spPr/>
    </dgm:pt>
    <dgm:pt modelId="{BFDC98EE-4CF6-411E-BA70-02DF5F561D2C}" type="pres">
      <dgm:prSet presAssocID="{D11CA594-CBAC-463B-9731-3007CE5E0A8F}" presName="descendantText" presStyleLbl="alignAcc1" presStyleIdx="3" presStyleCnt="5" custScaleX="77346" custLinFactNeighborX="3181" custLinFactNeighborY="1471">
        <dgm:presLayoutVars>
          <dgm:bulletEnabled val="1"/>
        </dgm:presLayoutVars>
      </dgm:prSet>
      <dgm:spPr/>
    </dgm:pt>
    <dgm:pt modelId="{D23E9B88-4501-4D42-AD3B-9CD537052D5A}" type="pres">
      <dgm:prSet presAssocID="{4937DC6D-89BB-4F68-9F95-9B36568439FB}" presName="sp" presStyleCnt="0"/>
      <dgm:spPr/>
    </dgm:pt>
    <dgm:pt modelId="{FADF6B2F-F1BF-441F-9738-3200BAA0A5C6}" type="pres">
      <dgm:prSet presAssocID="{72945D01-B8A4-4A09-AFE6-7A6CAF9EAD31}" presName="composite" presStyleCnt="0"/>
      <dgm:spPr/>
    </dgm:pt>
    <dgm:pt modelId="{D88F78AF-FABB-4BEC-B066-7EB8946E51D4}" type="pres">
      <dgm:prSet presAssocID="{72945D01-B8A4-4A09-AFE6-7A6CAF9EAD31}" presName="parentText" presStyleLbl="alignNode1" presStyleIdx="4" presStyleCnt="5" custScaleX="197740">
        <dgm:presLayoutVars>
          <dgm:chMax val="1"/>
          <dgm:bulletEnabled val="1"/>
        </dgm:presLayoutVars>
      </dgm:prSet>
      <dgm:spPr/>
    </dgm:pt>
    <dgm:pt modelId="{FAA2CAC1-500F-4FD9-900D-EE17289E4C9B}" type="pres">
      <dgm:prSet presAssocID="{72945D01-B8A4-4A09-AFE6-7A6CAF9EAD31}" presName="descendantText" presStyleLbl="alignAcc1" presStyleIdx="4" presStyleCnt="5" custScaleX="77643" custLinFactNeighborX="3169" custLinFactNeighborY="8575">
        <dgm:presLayoutVars>
          <dgm:bulletEnabled val="1"/>
        </dgm:presLayoutVars>
      </dgm:prSet>
      <dgm:spPr/>
    </dgm:pt>
  </dgm:ptLst>
  <dgm:cxnLst>
    <dgm:cxn modelId="{66513023-3441-4170-93BE-175B8E35BDAE}" srcId="{D11CA594-CBAC-463B-9731-3007CE5E0A8F}" destId="{5E565C66-4353-4BD1-BE04-68897A500CAF}" srcOrd="0" destOrd="0" parTransId="{B6C72331-AC31-4B75-AD16-3AAB4CEA9BC4}" sibTransId="{D96AEE27-A287-4F46-BD2F-618F917D185B}"/>
    <dgm:cxn modelId="{955B2437-C069-42D5-BBA2-6FDFD01FC731}" type="presOf" srcId="{5E565C66-4353-4BD1-BE04-68897A500CAF}" destId="{BFDC98EE-4CF6-411E-BA70-02DF5F561D2C}" srcOrd="0" destOrd="0" presId="urn:microsoft.com/office/officeart/2005/8/layout/chevron2"/>
    <dgm:cxn modelId="{CB5E2437-9B2F-4C75-AE64-920EDB67164D}" type="presOf" srcId="{89D59440-31CA-4DF8-B243-42A9EC175244}" destId="{1C095D04-DC15-4AFB-9FB0-9EAF77242EEA}" srcOrd="0" destOrd="0" presId="urn:microsoft.com/office/officeart/2005/8/layout/chevron2"/>
    <dgm:cxn modelId="{81886137-B758-4EEA-89A6-C53EAC707718}" type="presOf" srcId="{D11CA594-CBAC-463B-9731-3007CE5E0A8F}" destId="{1BEF7F44-062D-478B-B1FB-40747B2F250F}" srcOrd="0" destOrd="0" presId="urn:microsoft.com/office/officeart/2005/8/layout/chevron2"/>
    <dgm:cxn modelId="{6EBFB85D-588D-49B2-888D-44F066F45A5F}" type="presOf" srcId="{2A4ED531-9B15-4663-9D96-DA6269748C11}" destId="{11DB9B93-3F10-4255-A3A2-9960B9732C16}" srcOrd="0" destOrd="0" presId="urn:microsoft.com/office/officeart/2005/8/layout/chevron2"/>
    <dgm:cxn modelId="{B5BD6D41-E94D-464B-95A2-57DFC8614DBD}" srcId="{8098A16C-4DD4-48F9-9B50-DC63205537C4}" destId="{89D59440-31CA-4DF8-B243-42A9EC175244}" srcOrd="0" destOrd="0" parTransId="{904D8A66-3454-404D-A914-65300F391F32}" sibTransId="{145FB0CD-7B04-4909-90C8-33E7947C3A38}"/>
    <dgm:cxn modelId="{C6FD9D43-4895-4DDA-97BC-2369E8C2D5BF}" type="presOf" srcId="{8098A16C-4DD4-48F9-9B50-DC63205537C4}" destId="{57DEF80D-BD57-4FDC-9811-71B9775D1553}" srcOrd="0" destOrd="0" presId="urn:microsoft.com/office/officeart/2005/8/layout/chevron2"/>
    <dgm:cxn modelId="{645F536E-ECBD-4EE4-9CB6-08E2A8A062B0}" srcId="{8DBE9A59-5330-4F9C-B877-32FEDB1E522E}" destId="{C7FAD137-C8BE-46BB-82CA-868757F80882}" srcOrd="0" destOrd="0" parTransId="{79B5855A-C60C-4F6E-9F35-53043472773B}" sibTransId="{034E7FA7-CD5D-4030-8F4C-1F7DEC2582EE}"/>
    <dgm:cxn modelId="{626A5870-AC82-4968-A6BA-55E5CF31D3F5}" type="presOf" srcId="{72945D01-B8A4-4A09-AFE6-7A6CAF9EAD31}" destId="{D88F78AF-FABB-4BEC-B066-7EB8946E51D4}" srcOrd="0" destOrd="0" presId="urn:microsoft.com/office/officeart/2005/8/layout/chevron2"/>
    <dgm:cxn modelId="{B44C9581-ECFB-4688-B0B6-AD1FFC8C8462}" type="presOf" srcId="{C7FAD137-C8BE-46BB-82CA-868757F80882}" destId="{8929E3F3-F5AF-4265-8CE3-4E6BA752E056}" srcOrd="0" destOrd="0" presId="urn:microsoft.com/office/officeart/2005/8/layout/chevron2"/>
    <dgm:cxn modelId="{212C2689-B827-40E5-9912-DC7170BD8E08}" srcId="{6203A99F-D2F1-45EB-83EF-4F001DCF1F6A}" destId="{E9DF021C-86E3-42CB-8598-E52C7E4EC87B}" srcOrd="0" destOrd="0" parTransId="{19F5B70B-ADAD-4F85-950C-32C8F64D7F1F}" sibTransId="{D7480BEE-98DA-4A76-BE17-E09A9540ED2A}"/>
    <dgm:cxn modelId="{0A636495-E4BF-4B0F-BCD1-FBA8E188EB5A}" srcId="{6203A99F-D2F1-45EB-83EF-4F001DCF1F6A}" destId="{8098A16C-4DD4-48F9-9B50-DC63205537C4}" srcOrd="1" destOrd="0" parTransId="{B34EFFB2-5207-4672-90DB-57D7571ED513}" sibTransId="{4C4EA406-506F-465F-93FB-3F47601EDFBC}"/>
    <dgm:cxn modelId="{60CC9A96-D177-4BD0-8604-B7BC78DE058F}" type="presOf" srcId="{8DBE9A59-5330-4F9C-B877-32FEDB1E522E}" destId="{24F4510F-08CA-4D43-B8BF-9B606A917EFC}" srcOrd="0" destOrd="0" presId="urn:microsoft.com/office/officeart/2005/8/layout/chevron2"/>
    <dgm:cxn modelId="{406FA598-45C9-4E64-A904-8C8E0996C355}" srcId="{E9DF021C-86E3-42CB-8598-E52C7E4EC87B}" destId="{2A4ED531-9B15-4663-9D96-DA6269748C11}" srcOrd="0" destOrd="0" parTransId="{27B43231-C1BA-4729-8432-7D3C21CB0391}" sibTransId="{7FC2BF61-C70B-4BAD-927C-4B217C50EB6B}"/>
    <dgm:cxn modelId="{48DB1FB3-BABD-49F4-B4D5-319414D91F54}" type="presOf" srcId="{E9DF021C-86E3-42CB-8598-E52C7E4EC87B}" destId="{3C5877A3-FE66-4122-BB2E-7B162DCF2CD9}" srcOrd="0" destOrd="0" presId="urn:microsoft.com/office/officeart/2005/8/layout/chevron2"/>
    <dgm:cxn modelId="{11DB13C8-A781-4ACE-86A9-CD7BEC537235}" srcId="{6203A99F-D2F1-45EB-83EF-4F001DCF1F6A}" destId="{72945D01-B8A4-4A09-AFE6-7A6CAF9EAD31}" srcOrd="4" destOrd="0" parTransId="{B1134963-A77A-4B54-9BFF-784E15E150DD}" sibTransId="{1C9DD451-7CA6-45AC-84D3-F29FEE433FD4}"/>
    <dgm:cxn modelId="{6DFB7BD2-E0AC-4C9A-9BD2-53B7D715C066}" type="presOf" srcId="{768B76F0-9EC6-4227-860F-CA86076DB2D4}" destId="{FAA2CAC1-500F-4FD9-900D-EE17289E4C9B}" srcOrd="0" destOrd="0" presId="urn:microsoft.com/office/officeart/2005/8/layout/chevron2"/>
    <dgm:cxn modelId="{37E2A7D4-85A1-4F92-9159-868B14532324}" srcId="{6203A99F-D2F1-45EB-83EF-4F001DCF1F6A}" destId="{D11CA594-CBAC-463B-9731-3007CE5E0A8F}" srcOrd="3" destOrd="0" parTransId="{2DF0CBCC-110B-44CB-8013-59E1D8E96097}" sibTransId="{4937DC6D-89BB-4F68-9F95-9B36568439FB}"/>
    <dgm:cxn modelId="{85DC26DA-8DC8-4E3D-9A75-9FA506342583}" type="presOf" srcId="{6203A99F-D2F1-45EB-83EF-4F001DCF1F6A}" destId="{482CEA56-28C9-41CA-83D9-FC5A8FEB130A}" srcOrd="0" destOrd="0" presId="urn:microsoft.com/office/officeart/2005/8/layout/chevron2"/>
    <dgm:cxn modelId="{E75C08E5-6490-4626-B1AA-B47BF71146B8}" srcId="{72945D01-B8A4-4A09-AFE6-7A6CAF9EAD31}" destId="{768B76F0-9EC6-4227-860F-CA86076DB2D4}" srcOrd="0" destOrd="0" parTransId="{39F07B9A-2FC8-4E99-8D3D-CA1A4C4EF959}" sibTransId="{30DB84A1-CF65-43A2-AAD6-7607E4841FEC}"/>
    <dgm:cxn modelId="{00509BE5-21E0-4072-A077-9DC4EA74AFEA}" srcId="{6203A99F-D2F1-45EB-83EF-4F001DCF1F6A}" destId="{8DBE9A59-5330-4F9C-B877-32FEDB1E522E}" srcOrd="2" destOrd="0" parTransId="{B15FBF10-7B22-4C7A-8D94-09ECE072BE60}" sibTransId="{709A1687-4493-49CE-A50D-FD54B6B56499}"/>
    <dgm:cxn modelId="{8AC10A96-2D7D-4021-BD0B-E381861F91A2}" type="presParOf" srcId="{482CEA56-28C9-41CA-83D9-FC5A8FEB130A}" destId="{4D00FC8B-4437-44E6-9D33-C5F3DCB632A4}" srcOrd="0" destOrd="0" presId="urn:microsoft.com/office/officeart/2005/8/layout/chevron2"/>
    <dgm:cxn modelId="{B2A5957D-588A-4D5C-9721-171E80252698}" type="presParOf" srcId="{4D00FC8B-4437-44E6-9D33-C5F3DCB632A4}" destId="{3C5877A3-FE66-4122-BB2E-7B162DCF2CD9}" srcOrd="0" destOrd="0" presId="urn:microsoft.com/office/officeart/2005/8/layout/chevron2"/>
    <dgm:cxn modelId="{2E0CB2E8-17E3-4207-8C3B-1DE73906247B}" type="presParOf" srcId="{4D00FC8B-4437-44E6-9D33-C5F3DCB632A4}" destId="{11DB9B93-3F10-4255-A3A2-9960B9732C16}" srcOrd="1" destOrd="0" presId="urn:microsoft.com/office/officeart/2005/8/layout/chevron2"/>
    <dgm:cxn modelId="{19D53A11-CBBE-458A-9C68-27E00B34AF06}" type="presParOf" srcId="{482CEA56-28C9-41CA-83D9-FC5A8FEB130A}" destId="{5009755B-D5C3-43F4-A751-16C73D1C4D75}" srcOrd="1" destOrd="0" presId="urn:microsoft.com/office/officeart/2005/8/layout/chevron2"/>
    <dgm:cxn modelId="{7FD7988B-5EAA-4DE9-BC82-A6DF2E74BB73}" type="presParOf" srcId="{482CEA56-28C9-41CA-83D9-FC5A8FEB130A}" destId="{039F0277-28BA-40B6-B6EC-D7EE5FA00324}" srcOrd="2" destOrd="0" presId="urn:microsoft.com/office/officeart/2005/8/layout/chevron2"/>
    <dgm:cxn modelId="{B3A50954-7515-426E-AAC5-5C0D7DCEC8B5}" type="presParOf" srcId="{039F0277-28BA-40B6-B6EC-D7EE5FA00324}" destId="{57DEF80D-BD57-4FDC-9811-71B9775D1553}" srcOrd="0" destOrd="0" presId="urn:microsoft.com/office/officeart/2005/8/layout/chevron2"/>
    <dgm:cxn modelId="{8CC15138-9CC2-4D2E-A86C-1674A8C6B04D}" type="presParOf" srcId="{039F0277-28BA-40B6-B6EC-D7EE5FA00324}" destId="{1C095D04-DC15-4AFB-9FB0-9EAF77242EEA}" srcOrd="1" destOrd="0" presId="urn:microsoft.com/office/officeart/2005/8/layout/chevron2"/>
    <dgm:cxn modelId="{1294244D-3F46-4553-91B2-DD40A6A817AE}" type="presParOf" srcId="{482CEA56-28C9-41CA-83D9-FC5A8FEB130A}" destId="{763C7311-2ABA-4577-9A85-6F303F648DD7}" srcOrd="3" destOrd="0" presId="urn:microsoft.com/office/officeart/2005/8/layout/chevron2"/>
    <dgm:cxn modelId="{F6EC551D-7E77-4A21-B866-0AC0DB918241}" type="presParOf" srcId="{482CEA56-28C9-41CA-83D9-FC5A8FEB130A}" destId="{21042CB1-A7A8-499C-BEA9-46264AF5ED3E}" srcOrd="4" destOrd="0" presId="urn:microsoft.com/office/officeart/2005/8/layout/chevron2"/>
    <dgm:cxn modelId="{31EE206E-36EF-4263-87C7-CD18673F0169}" type="presParOf" srcId="{21042CB1-A7A8-499C-BEA9-46264AF5ED3E}" destId="{24F4510F-08CA-4D43-B8BF-9B606A917EFC}" srcOrd="0" destOrd="0" presId="urn:microsoft.com/office/officeart/2005/8/layout/chevron2"/>
    <dgm:cxn modelId="{60B256D0-38A8-4B88-A392-715D0D26A4E9}" type="presParOf" srcId="{21042CB1-A7A8-499C-BEA9-46264AF5ED3E}" destId="{8929E3F3-F5AF-4265-8CE3-4E6BA752E056}" srcOrd="1" destOrd="0" presId="urn:microsoft.com/office/officeart/2005/8/layout/chevron2"/>
    <dgm:cxn modelId="{C0BE3246-CD95-41DA-9252-478B79BFCB49}" type="presParOf" srcId="{482CEA56-28C9-41CA-83D9-FC5A8FEB130A}" destId="{808E4A5B-79AF-4FCF-B761-9C12E259B750}" srcOrd="5" destOrd="0" presId="urn:microsoft.com/office/officeart/2005/8/layout/chevron2"/>
    <dgm:cxn modelId="{DA30C939-0869-4D9B-AE2C-C6131A39AD5D}" type="presParOf" srcId="{482CEA56-28C9-41CA-83D9-FC5A8FEB130A}" destId="{8C70C6E1-DA99-4AD1-B9BC-331EEE2D5F39}" srcOrd="6" destOrd="0" presId="urn:microsoft.com/office/officeart/2005/8/layout/chevron2"/>
    <dgm:cxn modelId="{5AB8CBC6-DF4A-4DEE-B0CE-B287B169AC3C}" type="presParOf" srcId="{8C70C6E1-DA99-4AD1-B9BC-331EEE2D5F39}" destId="{1BEF7F44-062D-478B-B1FB-40747B2F250F}" srcOrd="0" destOrd="0" presId="urn:microsoft.com/office/officeart/2005/8/layout/chevron2"/>
    <dgm:cxn modelId="{352EF8FB-F970-48CA-80D9-5C3454CFB59B}" type="presParOf" srcId="{8C70C6E1-DA99-4AD1-B9BC-331EEE2D5F39}" destId="{BFDC98EE-4CF6-411E-BA70-02DF5F561D2C}" srcOrd="1" destOrd="0" presId="urn:microsoft.com/office/officeart/2005/8/layout/chevron2"/>
    <dgm:cxn modelId="{6767E9FB-6F2F-4688-A76E-5132053AAE3E}" type="presParOf" srcId="{482CEA56-28C9-41CA-83D9-FC5A8FEB130A}" destId="{D23E9B88-4501-4D42-AD3B-9CD537052D5A}" srcOrd="7" destOrd="0" presId="urn:microsoft.com/office/officeart/2005/8/layout/chevron2"/>
    <dgm:cxn modelId="{EAB788D5-DC90-44D5-A9C4-825186DEE3F3}" type="presParOf" srcId="{482CEA56-28C9-41CA-83D9-FC5A8FEB130A}" destId="{FADF6B2F-F1BF-441F-9738-3200BAA0A5C6}" srcOrd="8" destOrd="0" presId="urn:microsoft.com/office/officeart/2005/8/layout/chevron2"/>
    <dgm:cxn modelId="{642B8E7E-DADD-4520-99CB-5A57B8E51E1D}" type="presParOf" srcId="{FADF6B2F-F1BF-441F-9738-3200BAA0A5C6}" destId="{D88F78AF-FABB-4BEC-B066-7EB8946E51D4}" srcOrd="0" destOrd="0" presId="urn:microsoft.com/office/officeart/2005/8/layout/chevron2"/>
    <dgm:cxn modelId="{78E40BBC-8A5F-41F0-B5E5-FF7C52F48CAA}" type="presParOf" srcId="{FADF6B2F-F1BF-441F-9738-3200BAA0A5C6}" destId="{FAA2CAC1-500F-4FD9-900D-EE17289E4C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877A3-FE66-4122-BB2E-7B162DCF2CD9}">
      <dsp:nvSpPr>
        <dsp:cNvPr id="0" name=""/>
        <dsp:cNvSpPr/>
      </dsp:nvSpPr>
      <dsp:spPr>
        <a:xfrm rot="5400000">
          <a:off x="308933" y="-138623"/>
          <a:ext cx="641924" cy="9468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 err="1">
              <a:solidFill>
                <a:schemeClr val="tx1"/>
              </a:solidFill>
            </a:rPr>
            <a:t>КазНАУ</a:t>
          </a:r>
          <a:endParaRPr lang="ru-RU" sz="800" b="1" kern="1200" dirty="0">
            <a:solidFill>
              <a:schemeClr val="tx1"/>
            </a:solidFill>
          </a:endParaRPr>
        </a:p>
      </dsp:txBody>
      <dsp:txXfrm rot="-5400000">
        <a:off x="156479" y="13831"/>
        <a:ext cx="946833" cy="641924"/>
      </dsp:txXfrm>
    </dsp:sp>
    <dsp:sp modelId="{11DB9B93-3F10-4255-A3A2-9960B9732C16}">
      <dsp:nvSpPr>
        <dsp:cNvPr id="0" name=""/>
        <dsp:cNvSpPr/>
      </dsp:nvSpPr>
      <dsp:spPr>
        <a:xfrm rot="5400000">
          <a:off x="2302573" y="-628946"/>
          <a:ext cx="417251" cy="1675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Докторантура</a:t>
          </a:r>
        </a:p>
      </dsp:txBody>
      <dsp:txXfrm rot="-5400000">
        <a:off x="1673628" y="20368"/>
        <a:ext cx="1654774" cy="376513"/>
      </dsp:txXfrm>
    </dsp:sp>
    <dsp:sp modelId="{57DEF80D-BD57-4FDC-9811-71B9775D1553}">
      <dsp:nvSpPr>
        <dsp:cNvPr id="0" name=""/>
        <dsp:cNvSpPr/>
      </dsp:nvSpPr>
      <dsp:spPr>
        <a:xfrm rot="5400000">
          <a:off x="345252" y="397317"/>
          <a:ext cx="641924" cy="880693"/>
        </a:xfrm>
        <a:prstGeom prst="chevron">
          <a:avLst/>
        </a:prstGeom>
        <a:solidFill>
          <a:schemeClr val="accent5">
            <a:hueOff val="2684729"/>
            <a:satOff val="-361"/>
            <a:lumOff val="35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chemeClr val="tx1"/>
              </a:solidFill>
            </a:rPr>
            <a:t>КарГУ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225868" y="516701"/>
        <a:ext cx="880693" cy="641924"/>
      </dsp:txXfrm>
    </dsp:sp>
    <dsp:sp modelId="{1C095D04-DC15-4AFB-9FB0-9EAF77242EEA}">
      <dsp:nvSpPr>
        <dsp:cNvPr id="0" name=""/>
        <dsp:cNvSpPr/>
      </dsp:nvSpPr>
      <dsp:spPr>
        <a:xfrm rot="5400000">
          <a:off x="2870921" y="-914629"/>
          <a:ext cx="417470" cy="3269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Магистратура</a:t>
          </a:r>
        </a:p>
      </dsp:txBody>
      <dsp:txXfrm rot="-5400000">
        <a:off x="1445051" y="531620"/>
        <a:ext cx="3248833" cy="376712"/>
      </dsp:txXfrm>
    </dsp:sp>
    <dsp:sp modelId="{24F4510F-08CA-4D43-B8BF-9B606A917EFC}">
      <dsp:nvSpPr>
        <dsp:cNvPr id="0" name=""/>
        <dsp:cNvSpPr/>
      </dsp:nvSpPr>
      <dsp:spPr>
        <a:xfrm rot="5400000">
          <a:off x="326774" y="930593"/>
          <a:ext cx="641924" cy="843739"/>
        </a:xfrm>
        <a:prstGeom prst="chevron">
          <a:avLst/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</a:rPr>
            <a:t>КГУ</a:t>
          </a:r>
        </a:p>
      </dsp:txBody>
      <dsp:txXfrm rot="-5400000">
        <a:off x="225867" y="1031500"/>
        <a:ext cx="843739" cy="641924"/>
      </dsp:txXfrm>
    </dsp:sp>
    <dsp:sp modelId="{8929E3F3-F5AF-4265-8CE3-4E6BA752E056}">
      <dsp:nvSpPr>
        <dsp:cNvPr id="0" name=""/>
        <dsp:cNvSpPr/>
      </dsp:nvSpPr>
      <dsp:spPr>
        <a:xfrm rot="5400000">
          <a:off x="2620629" y="8533"/>
          <a:ext cx="417251" cy="2596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err="1">
              <a:solidFill>
                <a:srgbClr val="FF0000"/>
              </a:solidFill>
            </a:rPr>
            <a:t>Бакалавриат</a:t>
          </a:r>
          <a:endParaRPr lang="ru-RU" sz="1200" kern="1200" dirty="0">
            <a:solidFill>
              <a:srgbClr val="FF0000"/>
            </a:solidFill>
          </a:endParaRPr>
        </a:p>
      </dsp:txBody>
      <dsp:txXfrm rot="-5400000">
        <a:off x="1530944" y="1118588"/>
        <a:ext cx="2576253" cy="376513"/>
      </dsp:txXfrm>
    </dsp:sp>
    <dsp:sp modelId="{1BEF7F44-062D-478B-B1FB-40747B2F250F}">
      <dsp:nvSpPr>
        <dsp:cNvPr id="0" name=""/>
        <dsp:cNvSpPr/>
      </dsp:nvSpPr>
      <dsp:spPr>
        <a:xfrm rot="5400000">
          <a:off x="383718" y="1388449"/>
          <a:ext cx="641924" cy="957626"/>
        </a:xfrm>
        <a:prstGeom prst="chevron">
          <a:avLst/>
        </a:prstGeom>
        <a:solidFill>
          <a:schemeClr val="accent5">
            <a:hueOff val="8054187"/>
            <a:satOff val="-1083"/>
            <a:lumOff val="107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ЗКАТУ</a:t>
          </a:r>
        </a:p>
      </dsp:txBody>
      <dsp:txXfrm rot="-5400000">
        <a:off x="225867" y="1546300"/>
        <a:ext cx="957626" cy="641924"/>
      </dsp:txXfrm>
    </dsp:sp>
    <dsp:sp modelId="{BFDC98EE-4CF6-411E-BA70-02DF5F561D2C}">
      <dsp:nvSpPr>
        <dsp:cNvPr id="0" name=""/>
        <dsp:cNvSpPr/>
      </dsp:nvSpPr>
      <dsp:spPr>
        <a:xfrm rot="5400000">
          <a:off x="2659864" y="350932"/>
          <a:ext cx="417251" cy="2820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Школа и колледж</a:t>
          </a:r>
        </a:p>
      </dsp:txBody>
      <dsp:txXfrm rot="-5400000">
        <a:off x="1458359" y="1572807"/>
        <a:ext cx="2799893" cy="376513"/>
      </dsp:txXfrm>
    </dsp:sp>
    <dsp:sp modelId="{D88F78AF-FABB-4BEC-B066-7EB8946E51D4}">
      <dsp:nvSpPr>
        <dsp:cNvPr id="0" name=""/>
        <dsp:cNvSpPr/>
      </dsp:nvSpPr>
      <dsp:spPr>
        <a:xfrm rot="5400000">
          <a:off x="349174" y="1937791"/>
          <a:ext cx="641924" cy="888539"/>
        </a:xfrm>
        <a:prstGeom prst="chevron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АГУ</a:t>
          </a:r>
        </a:p>
      </dsp:txBody>
      <dsp:txXfrm rot="-5400000">
        <a:off x="225867" y="2061098"/>
        <a:ext cx="888539" cy="641924"/>
      </dsp:txXfrm>
    </dsp:sp>
    <dsp:sp modelId="{FAA2CAC1-500F-4FD9-900D-EE17289E4C9B}">
      <dsp:nvSpPr>
        <dsp:cNvPr id="0" name=""/>
        <dsp:cNvSpPr/>
      </dsp:nvSpPr>
      <dsp:spPr>
        <a:xfrm rot="5400000">
          <a:off x="2632327" y="884522"/>
          <a:ext cx="417251" cy="2841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Дошкольные образовательные учреждения</a:t>
          </a:r>
        </a:p>
      </dsp:txBody>
      <dsp:txXfrm rot="-5400000">
        <a:off x="1419972" y="2117247"/>
        <a:ext cx="2821594" cy="37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CE7BA8-3605-4228-BD02-D04D82F35791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3AAF41-6417-465C-83B4-047B61AA3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285C54-9103-4B97-BC69-AB1C787BEBC9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3AF466-974C-4B0B-A60C-1CAD295F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37112"/>
            <a:ext cx="7992888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C454C6-E2C2-4C71-A36C-122DD3E05E82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EDC5BCE-AE34-493E-ACA4-74B104001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8E3A8E1-ABB4-48E6-8933-7F043D2EA45E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70C905A-0A6A-4B16-90BA-89EF636D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564A3EC-B3F8-40AA-81F9-8BEFAA9E1C90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837F785-4D5B-414E-BC67-F63D90ABC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CEC8-B225-4A2E-9D60-5F17099D97F6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1DEB-719E-4370-BFAC-CF1A660CB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92102"/>
            <a:ext cx="6768752" cy="10486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840760" cy="46085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56E4679-D37A-4B8F-872C-FB030E3799DE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5A9E71B-3A31-4C2B-95CD-BE91A7D4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99D99462-2DBF-4612-B3F3-AEB46D053FDB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AD08B3F2-95B7-4AB7-8549-2CDC450D9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5A4815DF-BF0A-43E2-9473-4A50F265EA1D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1B2C14BF-4B19-484C-851A-95EBB88E8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A412A8C-54C6-4B91-948A-F3A13C3FD724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8AE365C-68AF-483E-9C36-6E3421F00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BB96999-8E2B-4311-B919-A3BB8F7D0791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02B1F86-7E48-49BA-B9CF-BEFAA7B1D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AB26368-CBEE-4E6E-8703-58A07ED2B4C6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39742BE0-1BC3-496A-ADF6-3FB0BF42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2FB4A88-09DA-4E9D-9A23-43DB4382B374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7848D3B-35EB-4675-A509-3651484C3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BCFA696-7992-42DC-B785-2A39847ECC0B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681FFBC-4AD5-4EAB-BD48-A2A0CA03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92100"/>
            <a:ext cx="6769100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557338"/>
            <a:ext cx="68421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51B94-90B1-4407-A012-7F8E7CE58F8F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C0240-5EB2-4256-8075-DDD96ABD5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406F8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06F8D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6F8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6F8D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6F8D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6F8D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6F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kk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014538" y="717550"/>
            <a:ext cx="4795837" cy="857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dirty="0">
                <a:solidFill>
                  <a:srgbClr val="00B050"/>
                </a:solidFill>
                <a:effectLst/>
              </a:rPr>
              <a:t>Зеленые навыки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5500" y="5732463"/>
            <a:ext cx="4075113" cy="9318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>
                <a:solidFill>
                  <a:schemeClr val="tx1"/>
                </a:solidFill>
              </a:rPr>
              <a:t>Юнусова Г.Б.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dirty="0">
                <a:solidFill>
                  <a:schemeClr val="tx1"/>
                </a:solidFill>
              </a:rPr>
              <a:t>Методический семинар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tx1"/>
                </a:solidFill>
              </a:rPr>
              <a:t>1 марта 2020 г.</a:t>
            </a:r>
          </a:p>
        </p:txBody>
      </p:sp>
      <p:pic>
        <p:nvPicPr>
          <p:cNvPr id="16389" name="Obraz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3363" y="3508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4538" y="1724025"/>
            <a:ext cx="5114925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2948B2-BCE0-4773-B632-3E8D332036E5}"/>
              </a:ext>
            </a:extLst>
          </p:cNvPr>
          <p:cNvSpPr txBox="1">
            <a:spLocks/>
          </p:cNvSpPr>
          <p:nvPr/>
        </p:nvSpPr>
        <p:spPr bwMode="auto">
          <a:xfrm>
            <a:off x="2014538" y="1519164"/>
            <a:ext cx="5509790" cy="576336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406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406F8D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4400" dirty="0">
                <a:solidFill>
                  <a:srgbClr val="00B050"/>
                </a:solidFill>
                <a:effectLst/>
              </a:rPr>
              <a:t>для пищевой промышленности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025" y="3873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9"/>
          <p:cNvSpPr>
            <a:spLocks noChangeArrowheads="1"/>
          </p:cNvSpPr>
          <p:nvPr/>
        </p:nvSpPr>
        <p:spPr bwMode="auto">
          <a:xfrm>
            <a:off x="2493963" y="614363"/>
            <a:ext cx="3517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Цели УР</a:t>
            </a:r>
          </a:p>
        </p:txBody>
      </p:sp>
      <p:pic>
        <p:nvPicPr>
          <p:cNvPr id="3584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377950"/>
            <a:ext cx="856773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630363" y="3951288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215232" y="3417094"/>
            <a:ext cx="442912" cy="4508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6867" name="Text Box 255"/>
          <p:cNvSpPr txBox="1">
            <a:spLocks noChangeArrowheads="1"/>
          </p:cNvSpPr>
          <p:nvPr/>
        </p:nvSpPr>
        <p:spPr bwMode="gray">
          <a:xfrm>
            <a:off x="1284288" y="3300413"/>
            <a:ext cx="3302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614488" y="2098675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166019" y="1531144"/>
            <a:ext cx="442912" cy="4508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70" name="Text Box 258"/>
          <p:cNvSpPr txBox="1">
            <a:spLocks noChangeArrowheads="1"/>
          </p:cNvSpPr>
          <p:nvPr/>
        </p:nvSpPr>
        <p:spPr bwMode="gray">
          <a:xfrm>
            <a:off x="2125663" y="1636713"/>
            <a:ext cx="496252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200">
                <a:solidFill>
                  <a:schemeClr val="accent1"/>
                </a:solidFill>
              </a:rPr>
              <a:t>Компетенция системного мышления</a:t>
            </a:r>
            <a:endParaRPr lang="en-US" sz="2200">
              <a:solidFill>
                <a:schemeClr val="accent1"/>
              </a:solidFill>
            </a:endParaRPr>
          </a:p>
        </p:txBody>
      </p:sp>
      <p:sp>
        <p:nvSpPr>
          <p:cNvPr id="36871" name="Text Box 259"/>
          <p:cNvSpPr txBox="1">
            <a:spLocks noChangeArrowheads="1"/>
          </p:cNvSpPr>
          <p:nvPr/>
        </p:nvSpPr>
        <p:spPr bwMode="gray">
          <a:xfrm>
            <a:off x="1260475" y="15081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630363" y="2722563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171575" y="2298701"/>
            <a:ext cx="403225" cy="3111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6874" name="Text Box 262"/>
          <p:cNvSpPr txBox="1">
            <a:spLocks noChangeArrowheads="1"/>
          </p:cNvSpPr>
          <p:nvPr/>
        </p:nvSpPr>
        <p:spPr bwMode="gray">
          <a:xfrm>
            <a:off x="1293813" y="222567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654175" y="3209925"/>
            <a:ext cx="4799013" cy="1588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199357" y="2902743"/>
            <a:ext cx="355600" cy="3413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6877" name="Text Box 265"/>
          <p:cNvSpPr txBox="1">
            <a:spLocks noChangeArrowheads="1"/>
          </p:cNvSpPr>
          <p:nvPr/>
        </p:nvSpPr>
        <p:spPr bwMode="gray">
          <a:xfrm>
            <a:off x="1260475" y="28130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1660525" y="4576763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36879" name="Rectangle 267"/>
          <p:cNvSpPr>
            <a:spLocks noChangeArrowheads="1"/>
          </p:cNvSpPr>
          <p:nvPr/>
        </p:nvSpPr>
        <p:spPr bwMode="ltGray">
          <a:xfrm rot="3419336">
            <a:off x="1210469" y="4040981"/>
            <a:ext cx="415925" cy="468313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0" name="Text Box 268"/>
          <p:cNvSpPr txBox="1">
            <a:spLocks noChangeArrowheads="1"/>
          </p:cNvSpPr>
          <p:nvPr/>
        </p:nvSpPr>
        <p:spPr bwMode="gray">
          <a:xfrm>
            <a:off x="1343025" y="40227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6881" name="Text Box 269"/>
          <p:cNvSpPr txBox="1">
            <a:spLocks noChangeArrowheads="1"/>
          </p:cNvSpPr>
          <p:nvPr/>
        </p:nvSpPr>
        <p:spPr bwMode="gray">
          <a:xfrm>
            <a:off x="1774825" y="2197100"/>
            <a:ext cx="419576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200">
                <a:solidFill>
                  <a:schemeClr val="accent1"/>
                </a:solidFill>
              </a:rPr>
              <a:t>Прогностическая компетенция</a:t>
            </a:r>
            <a:endParaRPr lang="en-US" sz="2200">
              <a:solidFill>
                <a:schemeClr val="accent1"/>
              </a:solidFill>
            </a:endParaRPr>
          </a:p>
        </p:txBody>
      </p:sp>
      <p:sp>
        <p:nvSpPr>
          <p:cNvPr id="36882" name="Text Box 270"/>
          <p:cNvSpPr txBox="1">
            <a:spLocks noChangeArrowheads="1"/>
          </p:cNvSpPr>
          <p:nvPr/>
        </p:nvSpPr>
        <p:spPr bwMode="gray">
          <a:xfrm>
            <a:off x="2125663" y="2732088"/>
            <a:ext cx="3230562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200">
                <a:solidFill>
                  <a:schemeClr val="accent1"/>
                </a:solidFill>
              </a:rPr>
              <a:t>Правовая компетенция</a:t>
            </a:r>
            <a:endParaRPr lang="en-US" sz="2200">
              <a:solidFill>
                <a:schemeClr val="accent1"/>
              </a:solidFill>
            </a:endParaRPr>
          </a:p>
        </p:txBody>
      </p:sp>
      <p:sp>
        <p:nvSpPr>
          <p:cNvPr id="36883" name="Text Box 271"/>
          <p:cNvSpPr txBox="1">
            <a:spLocks noChangeArrowheads="1"/>
          </p:cNvSpPr>
          <p:nvPr/>
        </p:nvSpPr>
        <p:spPr bwMode="gray">
          <a:xfrm>
            <a:off x="1774825" y="3433763"/>
            <a:ext cx="5268913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200">
                <a:solidFill>
                  <a:schemeClr val="accent1"/>
                </a:solidFill>
              </a:rPr>
              <a:t>Компетенция стратегического видения</a:t>
            </a:r>
            <a:endParaRPr lang="en-US" sz="2200">
              <a:solidFill>
                <a:schemeClr val="accent1"/>
              </a:solidFill>
            </a:endParaRPr>
          </a:p>
        </p:txBody>
      </p:sp>
      <p:sp>
        <p:nvSpPr>
          <p:cNvPr id="36884" name="Text Box 272"/>
          <p:cNvSpPr txBox="1">
            <a:spLocks noChangeArrowheads="1"/>
          </p:cNvSpPr>
          <p:nvPr/>
        </p:nvSpPr>
        <p:spPr bwMode="gray">
          <a:xfrm>
            <a:off x="2193925" y="3948113"/>
            <a:ext cx="48275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200">
                <a:solidFill>
                  <a:schemeClr val="accent1"/>
                </a:solidFill>
              </a:rPr>
              <a:t>Компетенция коллективной работы</a:t>
            </a:r>
            <a:endParaRPr lang="en-US" sz="2200">
              <a:solidFill>
                <a:schemeClr val="accent1"/>
              </a:solidFill>
            </a:endParaRPr>
          </a:p>
        </p:txBody>
      </p:sp>
      <p:pic>
        <p:nvPicPr>
          <p:cNvPr id="36885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7" name="Rectangle 2"/>
          <p:cNvSpPr txBox="1">
            <a:spLocks noChangeArrowheads="1"/>
          </p:cNvSpPr>
          <p:nvPr/>
        </p:nvSpPr>
        <p:spPr bwMode="auto">
          <a:xfrm>
            <a:off x="1222375" y="385763"/>
            <a:ext cx="69675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Ключевые междисциплинарные компетенции</a:t>
            </a:r>
          </a:p>
        </p:txBody>
      </p:sp>
      <p:sp>
        <p:nvSpPr>
          <p:cNvPr id="46" name="Line 266"/>
          <p:cNvSpPr>
            <a:spLocks noChangeShapeType="1"/>
          </p:cNvSpPr>
          <p:nvPr/>
        </p:nvSpPr>
        <p:spPr bwMode="gray">
          <a:xfrm>
            <a:off x="1614488" y="5208588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47" name="Line 266"/>
          <p:cNvSpPr>
            <a:spLocks noChangeShapeType="1"/>
          </p:cNvSpPr>
          <p:nvPr/>
        </p:nvSpPr>
        <p:spPr bwMode="gray">
          <a:xfrm>
            <a:off x="1614488" y="5889625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1660525" y="6602413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49" name="Line 266"/>
          <p:cNvSpPr>
            <a:spLocks noChangeShapeType="1"/>
          </p:cNvSpPr>
          <p:nvPr/>
        </p:nvSpPr>
        <p:spPr bwMode="gray">
          <a:xfrm>
            <a:off x="4030663" y="1508125"/>
            <a:ext cx="4800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</a:endParaRPr>
          </a:p>
        </p:txBody>
      </p:sp>
      <p:sp>
        <p:nvSpPr>
          <p:cNvPr id="53" name="Rectangle 257"/>
          <p:cNvSpPr>
            <a:spLocks noChangeArrowheads="1"/>
          </p:cNvSpPr>
          <p:nvPr/>
        </p:nvSpPr>
        <p:spPr bwMode="gray">
          <a:xfrm rot="3419336">
            <a:off x="1259681" y="4641057"/>
            <a:ext cx="409575" cy="4714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93" name="Прямоугольник 4"/>
          <p:cNvSpPr>
            <a:spLocks noChangeArrowheads="1"/>
          </p:cNvSpPr>
          <p:nvPr/>
        </p:nvSpPr>
        <p:spPr bwMode="auto">
          <a:xfrm>
            <a:off x="2200275" y="5359400"/>
            <a:ext cx="51863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chemeClr val="accent1"/>
                </a:solidFill>
                <a:cs typeface="Arial" charset="0"/>
              </a:rPr>
              <a:t>Компетенция критического мышления</a:t>
            </a:r>
          </a:p>
        </p:txBody>
      </p:sp>
      <p:sp>
        <p:nvSpPr>
          <p:cNvPr id="36894" name="Прямоугольник 5"/>
          <p:cNvSpPr>
            <a:spLocks noChangeArrowheads="1"/>
          </p:cNvSpPr>
          <p:nvPr/>
        </p:nvSpPr>
        <p:spPr bwMode="auto">
          <a:xfrm>
            <a:off x="1871663" y="4616450"/>
            <a:ext cx="38449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chemeClr val="accent1"/>
                </a:solidFill>
                <a:cs typeface="Arial" charset="0"/>
              </a:rPr>
              <a:t>Компетенция самосознания</a:t>
            </a:r>
          </a:p>
        </p:txBody>
      </p:sp>
      <p:sp>
        <p:nvSpPr>
          <p:cNvPr id="36895" name="Прямоугольник 6"/>
          <p:cNvSpPr>
            <a:spLocks noChangeArrowheads="1"/>
          </p:cNvSpPr>
          <p:nvPr/>
        </p:nvSpPr>
        <p:spPr bwMode="auto">
          <a:xfrm>
            <a:off x="1816100" y="6070600"/>
            <a:ext cx="6515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chemeClr val="accent1"/>
                </a:solidFill>
                <a:cs typeface="Arial" charset="0"/>
              </a:rPr>
              <a:t>Компетенция комплексного решения проблем</a:t>
            </a:r>
          </a:p>
        </p:txBody>
      </p:sp>
      <p:sp>
        <p:nvSpPr>
          <p:cNvPr id="54" name="Rectangle 257"/>
          <p:cNvSpPr>
            <a:spLocks noChangeArrowheads="1"/>
          </p:cNvSpPr>
          <p:nvPr/>
        </p:nvSpPr>
        <p:spPr bwMode="gray">
          <a:xfrm rot="3419336">
            <a:off x="7912100" y="4314825"/>
            <a:ext cx="409575" cy="473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" name="Rectangle 257"/>
          <p:cNvSpPr>
            <a:spLocks noChangeArrowheads="1"/>
          </p:cNvSpPr>
          <p:nvPr/>
        </p:nvSpPr>
        <p:spPr bwMode="gray">
          <a:xfrm rot="3419336">
            <a:off x="1155700" y="6088063"/>
            <a:ext cx="409575" cy="473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6" name="Rectangle 257"/>
          <p:cNvSpPr>
            <a:spLocks noChangeArrowheads="1"/>
          </p:cNvSpPr>
          <p:nvPr/>
        </p:nvSpPr>
        <p:spPr bwMode="gray">
          <a:xfrm rot="3419336">
            <a:off x="1182688" y="5353050"/>
            <a:ext cx="409575" cy="473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99" name="Text Box 268"/>
          <p:cNvSpPr txBox="1">
            <a:spLocks noChangeArrowheads="1"/>
          </p:cNvSpPr>
          <p:nvPr/>
        </p:nvSpPr>
        <p:spPr bwMode="gray">
          <a:xfrm>
            <a:off x="1360488" y="45974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6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36900" name="Text Box 268"/>
          <p:cNvSpPr txBox="1">
            <a:spLocks noChangeArrowheads="1"/>
          </p:cNvSpPr>
          <p:nvPr/>
        </p:nvSpPr>
        <p:spPr bwMode="gray">
          <a:xfrm>
            <a:off x="1293813" y="53435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7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36901" name="Text Box 268"/>
          <p:cNvSpPr txBox="1">
            <a:spLocks noChangeArrowheads="1"/>
          </p:cNvSpPr>
          <p:nvPr/>
        </p:nvSpPr>
        <p:spPr bwMode="gray">
          <a:xfrm>
            <a:off x="1260475" y="60515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8</a:t>
            </a:r>
            <a:endParaRPr lang="en-US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1222375" y="385763"/>
            <a:ext cx="69675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Темы, предлагаемые по ЦУР 2 «Ликвидация голода»</a:t>
            </a:r>
          </a:p>
        </p:txBody>
      </p:sp>
      <p:sp>
        <p:nvSpPr>
          <p:cNvPr id="37892" name="Прямоугольник 1"/>
          <p:cNvSpPr>
            <a:spLocks noChangeArrowheads="1"/>
          </p:cNvSpPr>
          <p:nvPr/>
        </p:nvSpPr>
        <p:spPr bwMode="auto">
          <a:xfrm>
            <a:off x="407988" y="1338263"/>
            <a:ext cx="7508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Определение понятий «голод» и «недоедание»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Группы населения, особенно уязвимые с точки зрения голода и недоедания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Основные факторы и глубинные причины голода и недоедания, в том числе взаимосвязь между изменением климата, продовольственной безопасностью и истощением качества почвы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Физическая, эмоциональная и социально-культурная функции питания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Взаимосвязь между голодом, продовольственным изобилием, проблемами лишнего веса и пищевыми отходами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Глобальное производство продовольствия – импорт, экспорт, товарное сельское хозяйство, международное налогообложение, субсидирование, системы торговли, преимущества, риски и проблемы использования генетически модифицированных организмов (ГМО)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Учреждения и движения, занимающиеся проблемами голода и устойчивого развития сельского хозяйства, в частности Продовольственная и сельскохозяйственная организация Объединенных Наций (ФАО), независимая организация по защите прав потребителей Foodwatch, движение «Медленная еда», общинное сельское хозяйство, глобальное крестьянское движение «Ла виа кампесина» и т.д.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1222375" y="385763"/>
            <a:ext cx="7165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Примеры подходов и обучающих методик по ЦУР 2 «Ликвидация голода»</a:t>
            </a:r>
          </a:p>
        </p:txBody>
      </p:sp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468313" y="1700213"/>
            <a:ext cx="75088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Анализ тематического исследования по вопросам адекватности/слабости государственной политики или стратегий управления деятельностью в области борьбы с голодом, сокращения пищевых отходов и содействия развитию устойчивого сельскохозяйственного производства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Организация экскурсий и выездов в районы, где практикуется устойчивое ведение сельского хозяйства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Внедрение сельскохозяйственной практики «от фермы до вилки» – выращивание, сбор урожая, приготовление пищи в рамках городских проектов или на пришкольных участках-огородах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Вовлечение учащихся в усилия по передаче излишков еды нуждающимся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Анализ жизненного цикла (АЖЦ) продовольствия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1222375" y="385763"/>
            <a:ext cx="69675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Темы, предлагаемые по ЦУР 12 «Ответственное потребление и производство» </a:t>
            </a:r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407988" y="1338263"/>
            <a:ext cx="7508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Определение понятий «голод» и «недоедание»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Группы населения, особенно уязвимые с точки зрения голода и недоедания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Основные факторы и глубинные причины голода и недоедания, в том числе взаимосвязь между изменением климата, продовольственной безопасностью и истощением качества почвы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Физическая, эмоциональная и социально-культурная функции питания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Взаимосвязь между голодом, продовольственным изобилием, проблемами лишнего веса и пищевыми отходами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Глобальное производство продовольствия – импорт, экспорт, товарное сельское хозяйство, международное налогообложение, субсидирование, системы торговли, преимущества, риски и проблемы использования генетически модифицированных организмов (ГМО)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Учреждения и движения, занимающиеся проблемами голода и устойчивого развития сельского хозяйства, в частности Продовольственная и сельскохозяйственная организация Объединенных Наций (ФАО), независимая организация по защите прав потребителей Foodwatch, движение «Медленная еда», общинное сельское хозяйство, глобальное крестьянское движение «Ла виа кампесина» и т.д.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1246188" y="385763"/>
            <a:ext cx="66976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Примеры подходов и обучающих методик по ЦУР  12 «Ответственное потребление и производство» </a:t>
            </a: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468313" y="1700213"/>
            <a:ext cx="75088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Анализ тематического исследования по вопросам адекватности/слабости государственной политики или стратегий управления деятельностью в области борьбы с голодом, сокращения пищевых отходов и содействия развитию устойчивого сельскохозяйственного производства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Организация экскурсий и выездов в районы, где практикуется устойчивое ведение сельского хозяйства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Внедрение сельскохозяйственной практики «от фермы до вилки» – выращивание, сбор урожая, приготовление пищи в рамках городских проектов или на пришкольных участках-огородах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Вовлечение учащихся в усилия по передаче излишков еды нуждающимся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Анализ жизненного цикла (АЖЦ) продовольствия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2144713" y="385763"/>
            <a:ext cx="44434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solidFill>
                  <a:srgbClr val="00B050"/>
                </a:solidFill>
                <a:cs typeface="Arial" charset="0"/>
              </a:rPr>
              <a:t>ЕС: Зеленый курс</a:t>
            </a:r>
          </a:p>
        </p:txBody>
      </p:sp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611188" y="1425575"/>
            <a:ext cx="8064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Урсула фон дер Лайен, новый президент ЕС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новая модель роста, которая не оставляет « </a:t>
            </a:r>
            <a:r>
              <a:rPr lang="ru-RU" sz="2000" i="1">
                <a:cs typeface="Arial" charset="0"/>
              </a:rPr>
              <a:t>никого и ни одного региона позади</a:t>
            </a:r>
            <a:r>
              <a:rPr lang="ru-RU" sz="2000">
                <a:cs typeface="Arial" charset="0"/>
              </a:rPr>
              <a:t> » и которая совмещает «зеленый», цифровой переход и включение.</a:t>
            </a:r>
          </a:p>
          <a:p>
            <a:pPr marL="342900" indent="-342900">
              <a:buFont typeface="Arial" charset="0"/>
              <a:buChar char="•"/>
            </a:pPr>
            <a:endParaRPr lang="ru-RU" sz="2000" b="1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Европа – углерод-нейтральный континент к 2050 году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переход от линейных потоков к круговым потокам (циркулярная экономика)</a:t>
            </a:r>
          </a:p>
          <a:p>
            <a:pPr marL="1257300" lvl="2" indent="-342900">
              <a:buFont typeface="Arial" charset="0"/>
              <a:buChar char="•"/>
            </a:pPr>
            <a:r>
              <a:rPr lang="ru-RU" sz="2000">
                <a:cs typeface="Arial" charset="0"/>
              </a:rPr>
              <a:t>включение и решение проблемы безработицы, благодаря переподготовке и реинтеграции людей, далеких от работы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 txBox="1">
            <a:spLocks noChangeArrowheads="1"/>
          </p:cNvSpPr>
          <p:nvPr/>
        </p:nvSpPr>
        <p:spPr bwMode="auto">
          <a:xfrm>
            <a:off x="1619250" y="404813"/>
            <a:ext cx="5883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solidFill>
                  <a:srgbClr val="00B050"/>
                </a:solidFill>
                <a:cs typeface="Arial" charset="0"/>
              </a:rPr>
              <a:t>Тренинг «Устойчивое развитие пищевых систем</a:t>
            </a:r>
          </a:p>
        </p:txBody>
      </p:sp>
      <p:sp>
        <p:nvSpPr>
          <p:cNvPr id="60421" name="Прямоугольник 1"/>
          <p:cNvSpPr>
            <a:spLocks noChangeArrowheads="1"/>
          </p:cNvSpPr>
          <p:nvPr/>
        </p:nvSpPr>
        <p:spPr bwMode="auto">
          <a:xfrm>
            <a:off x="539750" y="1484313"/>
            <a:ext cx="80645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382588">
              <a:buFont typeface="Arial" charset="0"/>
              <a:buChar char="•"/>
            </a:pPr>
            <a:r>
              <a:rPr lang="ru-RU" sz="2000"/>
              <a:t>POUR LA SOLIDARITE-PLS и европейские партнеры проекта Erasmus + по Тренингу 4</a:t>
            </a:r>
            <a:r>
              <a:rPr lang="ru-RU" sz="2000" b="1"/>
              <a:t> «Устойчивое развитие пищевых систем - T4F»</a:t>
            </a:r>
            <a:r>
              <a:rPr lang="ru-RU" sz="2000"/>
              <a:t> </a:t>
            </a:r>
            <a:r>
              <a:rPr lang="en-US" sz="2000"/>
              <a:t>  c </a:t>
            </a:r>
            <a:r>
              <a:rPr lang="ru-RU" sz="2000"/>
              <a:t>окт</a:t>
            </a:r>
            <a:r>
              <a:rPr lang="en-US" sz="2000"/>
              <a:t> 2018</a:t>
            </a:r>
            <a:r>
              <a:rPr lang="ru-RU" sz="2000"/>
              <a:t> г</a:t>
            </a:r>
            <a:r>
              <a:rPr lang="en-US" sz="2000"/>
              <a:t> </a:t>
            </a:r>
            <a:r>
              <a:rPr lang="ru-RU" sz="2000">
                <a:cs typeface="Arial" charset="0"/>
              </a:rPr>
              <a:t>.</a:t>
            </a:r>
            <a:endParaRPr lang="ru-RU" sz="2000" b="1">
              <a:cs typeface="Arial" charset="0"/>
            </a:endParaRPr>
          </a:p>
          <a:p>
            <a:pPr marL="342900" indent="382588">
              <a:buFont typeface="Arial" charset="0"/>
              <a:buChar char="•"/>
            </a:pPr>
            <a:r>
              <a:rPr lang="ru-RU" sz="2000" b="1"/>
              <a:t>Темы:</a:t>
            </a:r>
            <a:r>
              <a:rPr lang="ru-RU" sz="2000"/>
              <a:t> </a:t>
            </a:r>
          </a:p>
          <a:p>
            <a:pPr marL="342900" indent="382588">
              <a:buFont typeface="Arial" charset="0"/>
              <a:buNone/>
            </a:pPr>
            <a:r>
              <a:rPr lang="ru-RU" sz="2000"/>
              <a:t>питание, </a:t>
            </a:r>
          </a:p>
          <a:p>
            <a:pPr marL="342900" indent="382588">
              <a:buFont typeface="Arial" charset="0"/>
              <a:buNone/>
            </a:pPr>
            <a:r>
              <a:rPr lang="ru-RU" sz="2000"/>
              <a:t>окружающая среда, </a:t>
            </a:r>
          </a:p>
          <a:p>
            <a:pPr marL="342900" indent="382588">
              <a:buFont typeface="Arial" charset="0"/>
              <a:buNone/>
            </a:pPr>
            <a:r>
              <a:rPr lang="ru-RU" sz="2000"/>
              <a:t>экономика </a:t>
            </a:r>
          </a:p>
          <a:p>
            <a:pPr marL="342900" indent="382588">
              <a:buFont typeface="Arial" charset="0"/>
              <a:buNone/>
            </a:pPr>
            <a:r>
              <a:rPr lang="ru-RU" sz="2000"/>
              <a:t>социальные вопросы </a:t>
            </a:r>
          </a:p>
          <a:p>
            <a:pPr marL="342900" indent="382588">
              <a:buFont typeface="Arial" charset="0"/>
              <a:buChar char="•"/>
            </a:pPr>
            <a:r>
              <a:rPr lang="ru-RU"/>
              <a:t>8 </a:t>
            </a:r>
            <a:r>
              <a:rPr lang="ru-RU" b="1"/>
              <a:t>учебных модулей</a:t>
            </a:r>
            <a:r>
              <a:rPr lang="ru-RU"/>
              <a:t> с </a:t>
            </a:r>
            <a:r>
              <a:rPr lang="ru-RU" i="1"/>
              <a:t>акцентом на</a:t>
            </a:r>
            <a:r>
              <a:rPr lang="ru-RU"/>
              <a:t>  : 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Здоровая и устойчивая пища,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Биоразнообразие, органические и сезонные продукты,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Управление продовольственным следом на воде и земле,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Пищевые отходы и отходы,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Круговая экономика и устойчивость,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Местная экономика и альтернативные системы,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Инклюзивные и этические экономические модели,</a:t>
            </a:r>
          </a:p>
          <a:p>
            <a:pPr marL="1593850" lvl="1" indent="14288">
              <a:buFont typeface="Arial" charset="0"/>
              <a:buNone/>
            </a:pPr>
            <a:r>
              <a:rPr lang="ru-RU"/>
              <a:t>Еда и культурное наследие.</a:t>
            </a:r>
            <a:endParaRPr lang="ru-RU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D3D83-356D-4967-9930-F0EBA3EA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92102"/>
            <a:ext cx="8712968" cy="7606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Перечень зеленых навыков (Великобритания)</a:t>
            </a:r>
            <a:endParaRPr lang="ru-KZ" dirty="0"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B9D50B8-1FE5-4C20-BE5A-EA5985884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26177"/>
              </p:ext>
            </p:extLst>
          </p:nvPr>
        </p:nvGraphicFramePr>
        <p:xfrm>
          <a:off x="431032" y="1268761"/>
          <a:ext cx="8532440" cy="532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076828052"/>
                    </a:ext>
                  </a:extLst>
                </a:gridCol>
                <a:gridCol w="6660232">
                  <a:extLst>
                    <a:ext uri="{9D8B030D-6E8A-4147-A177-3AD203B41FA5}">
                      <a16:colId xmlns:a16="http://schemas.microsoft.com/office/drawing/2014/main" val="1301300653"/>
                    </a:ext>
                  </a:extLst>
                </a:gridCol>
              </a:tblGrid>
              <a:tr h="419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навыков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134207"/>
                  </a:ext>
                </a:extLst>
              </a:tr>
              <a:tr h="32516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проектирования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Эко-дизайн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570700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Зеленое производство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381247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Спецификация материалов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059923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жизненного цикла / стоимостная оценка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531188"/>
                  </a:ext>
                </a:extLst>
              </a:tr>
              <a:tr h="32516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Навыки, связанные с отходами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оценка и мониторинг отходов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051003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процесса обращения с отходами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277213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управления отходами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227899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 отходов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228126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2.5. Технологии переработки и рециклинга отходов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346119"/>
                  </a:ext>
                </a:extLst>
              </a:tr>
              <a:tr h="32516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Навыки, связанные с энергией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 энергии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792171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энергоменеджмента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906373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оценка и мониторинг энергии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418550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энергию и торговля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587580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возобновляемых источников энергии (ВИЭ)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001369"/>
                  </a:ext>
                </a:extLst>
              </a:tr>
              <a:tr h="3251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источников энергии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01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39195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D3D83-356D-4967-9930-F0EBA3EA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92102"/>
            <a:ext cx="8712968" cy="7606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Перечень зеленых навыков (Великобритания)</a:t>
            </a:r>
            <a:endParaRPr lang="ru-KZ" dirty="0"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0BFE4AB-4D8F-45AD-8735-79DF15D36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552089"/>
              </p:ext>
            </p:extLst>
          </p:nvPr>
        </p:nvGraphicFramePr>
        <p:xfrm>
          <a:off x="539552" y="1340768"/>
          <a:ext cx="8424936" cy="467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172447762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139977275"/>
                    </a:ext>
                  </a:extLst>
                </a:gridCol>
              </a:tblGrid>
              <a:tr h="22737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Навыки, связанные с водой</a:t>
                      </a:r>
                      <a:endParaRPr lang="ru-KZ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Минимизация использования воды и повторное использование воды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83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водохозяйственных систем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763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оценка и мониторинг воды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43814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Навыки, связанные со зданиями и сооружениями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энергопотреблением здания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7090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возобновляемой энергии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5312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Энергоэффективное строительство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6837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объектами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2515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энергоэффективности здания и углеродных рейтингов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4270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Навыки, связанные с транспортом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минимизации транспортного воздействия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714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Процессы минимизации транспортного воздействия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2272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транспортом в бизнесе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6157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Навыки, связанные с материалами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7.1.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экологичных источников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0641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Закупки и отбор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374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Documents and Settings\User\Рабочий стол\зелНавыки КрСтол Агр 21 нояб 2018\рис Новый сложный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1004888"/>
            <a:ext cx="657225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675" y="266700"/>
            <a:ext cx="4314825" cy="1004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666699"/>
                </a:solidFill>
                <a:effectLst/>
                <a:latin typeface="+mn-lt"/>
              </a:rPr>
              <a:t>Изменения в мире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338" y="1587500"/>
            <a:ext cx="2859087" cy="464978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Третья промышленная революция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Четвертая промышленная революция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Глобализация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Изменения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Климата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Цифровизация</a:t>
            </a:r>
          </a:p>
        </p:txBody>
      </p:sp>
      <p:pic>
        <p:nvPicPr>
          <p:cNvPr id="17412" name="Picture 5" descr="kk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373063"/>
            <a:ext cx="7524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az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7213" y="311150"/>
            <a:ext cx="6937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D3D83-356D-4967-9930-F0EBA3EA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92102"/>
            <a:ext cx="8712968" cy="7606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effectLst/>
              </a:rPr>
              <a:t>Перечень зеленых навыков (Великобритания)</a:t>
            </a:r>
            <a:endParaRPr lang="ru-KZ" dirty="0">
              <a:solidFill>
                <a:srgbClr val="00B050"/>
              </a:solidFill>
              <a:effectLst/>
            </a:endParaRP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25C4B2E9-8AEE-4FA1-8401-96920CAF9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36291"/>
              </p:ext>
            </p:extLst>
          </p:nvPr>
        </p:nvGraphicFramePr>
        <p:xfrm>
          <a:off x="246936" y="1345970"/>
          <a:ext cx="871296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968">
                  <a:extLst>
                    <a:ext uri="{9D8B030D-6E8A-4147-A177-3AD203B41FA5}">
                      <a16:colId xmlns:a16="http://schemas.microsoft.com/office/drawing/2014/main" val="3091097213"/>
                    </a:ext>
                  </a:extLst>
                </a:gridCol>
                <a:gridCol w="6264000">
                  <a:extLst>
                    <a:ext uri="{9D8B030D-6E8A-4147-A177-3AD203B41FA5}">
                      <a16:colId xmlns:a16="http://schemas.microsoft.com/office/drawing/2014/main" val="1962520739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Навыки, связанные с финансами </a:t>
                      </a:r>
                      <a:endParaRPr lang="ru-KZ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модели</a:t>
                      </a:r>
                      <a:endParaRPr lang="ru-KZ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417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 / альтернативные финансовые модели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003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Количественная оценка последствий изменения климата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4183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низкоуглеродистой и ресурсосберегающей экономики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0633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низкоуглеродистой и ресурсосберегающей экономики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451645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Управленческие навыки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воздействия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8538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бизнеса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5024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осведомленности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8691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возможностями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6891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рисками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9500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Повседневное управление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78722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Навыки, связанные с политикой и планированием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Встроенная среда мастер планирования и реализации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9275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10.2.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развития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214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реализация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27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5486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385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7188" y="3857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2144713" y="385763"/>
            <a:ext cx="55229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solidFill>
                  <a:srgbClr val="00B050"/>
                </a:solidFill>
                <a:cs typeface="Arial" charset="0"/>
              </a:rPr>
              <a:t>Вопросы для обсуждения</a:t>
            </a:r>
          </a:p>
        </p:txBody>
      </p:sp>
      <p:sp>
        <p:nvSpPr>
          <p:cNvPr id="43012" name="Прямоугольник 1"/>
          <p:cNvSpPr>
            <a:spLocks noChangeArrowheads="1"/>
          </p:cNvSpPr>
          <p:nvPr/>
        </p:nvSpPr>
        <p:spPr bwMode="auto">
          <a:xfrm>
            <a:off x="1331913" y="1773238"/>
            <a:ext cx="6119812" cy="32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cs typeface="Arial" charset="0"/>
              </a:rPr>
              <a:t>1 Важность междисциплинарных компетенций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cs typeface="Arial" charset="0"/>
              </a:rPr>
              <a:t>2 Междисциплинарные  курсы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cs typeface="Arial" charset="0"/>
              </a:rPr>
              <a:t>3 Формируемые зеленые навыки /перечень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cs typeface="Arial" charset="0"/>
              </a:rPr>
              <a:t>4 Выбор методов обучения, оценивания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ru-RU" sz="2000" dirty="0"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ru-RU" sz="2000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B050"/>
                </a:solidFill>
                <a:cs typeface="Arial" charset="0"/>
              </a:rPr>
              <a:t>АНКЕТА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0325" y="1357313"/>
            <a:ext cx="3943350" cy="957262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Спасибо за внимание!</a:t>
            </a:r>
          </a:p>
        </p:txBody>
      </p:sp>
      <p:pic>
        <p:nvPicPr>
          <p:cNvPr id="44034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1950" y="404813"/>
            <a:ext cx="6937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2224088"/>
            <a:ext cx="4924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9075"/>
            <a:ext cx="8323262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kk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az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1950" y="49530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4338" y="336550"/>
            <a:ext cx="5862637" cy="1011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  <a:effectLst/>
                <a:latin typeface="+mn-lt"/>
              </a:rPr>
              <a:t>«Зеленая» экономика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1950" y="49530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4338" y="336550"/>
            <a:ext cx="5862637" cy="1011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  <a:effectLst/>
                <a:latin typeface="+mn-lt"/>
              </a:rPr>
              <a:t>«Зеленая» экономика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8313" y="2111375"/>
            <a:ext cx="4289425" cy="42513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4374A"/>
                </a:solidFill>
              </a:rPr>
              <a:t>Зеленые отрасли в РК</a:t>
            </a:r>
            <a:r>
              <a:rPr lang="ru-RU" dirty="0">
                <a:solidFill>
                  <a:srgbClr val="04374A"/>
                </a:solidFill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энергетика,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строительство,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химия,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транспорт,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 водные ресурсы,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лесное хозяйство,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аквакультуры,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4374A"/>
                </a:solidFill>
              </a:rPr>
              <a:t>управление отходами</a:t>
            </a:r>
            <a:endParaRPr lang="ru-RU" b="1" dirty="0">
              <a:solidFill>
                <a:srgbClr val="04374A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4616450" y="2111375"/>
            <a:ext cx="4289425" cy="425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4374A"/>
                </a:solidFill>
              </a:rPr>
              <a:t>500 тыс.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4374A"/>
                </a:solidFill>
              </a:rPr>
              <a:t>новых рабочих мест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4374A"/>
                </a:solidFill>
              </a:rPr>
              <a:t> к 2050 г.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025" y="3873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ru-RU" sz="2400">
                <a:latin typeface="Calibri" pitchFamily="34" charset="0"/>
              </a:rPr>
              <a:t>МОТ, 2009 /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у всех сотрудников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</a:pPr>
            <a:r>
              <a:rPr lang="ru-RU" sz="2400">
                <a:latin typeface="Calibri" pitchFamily="34" charset="0"/>
              </a:rPr>
              <a:t>– экологическая осведомленность и защита окружающей среды;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</a:pPr>
            <a:r>
              <a:rPr lang="ru-RU" sz="2400">
                <a:latin typeface="Calibri" pitchFamily="34" charset="0"/>
              </a:rPr>
              <a:t> – адаптивность и гибкость, позволяющие работникам изучать и применять новые технологии и процессы, необходимые для экологизации их работы;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</a:pPr>
            <a:r>
              <a:rPr lang="ru-RU" sz="2400">
                <a:latin typeface="Calibri" pitchFamily="34" charset="0"/>
              </a:rPr>
              <a:t> – способность к коллективной работе по преодолению негативного воздействия на окружающую среду; 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</a:pPr>
            <a:r>
              <a:rPr lang="ru-RU" sz="2400">
                <a:latin typeface="Calibri" pitchFamily="34" charset="0"/>
              </a:rPr>
              <a:t>– умение общаться и вести переговоры для продвижения необходимых изменений коллегам и клиентам; 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</a:pPr>
            <a:r>
              <a:rPr lang="ru-RU" sz="2400">
                <a:latin typeface="Calibri" pitchFamily="34" charset="0"/>
              </a:rPr>
              <a:t>– предпринимательские навыки для использования возможностей низкоуглеродных технологий и смягчения воздействия на окружающую среду и их адаптации;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endParaRPr lang="ru-RU" sz="2400"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24580" name="Rectangle 4"/>
          <p:cNvSpPr txBox="1">
            <a:spLocks noChangeArrowheads="1"/>
          </p:cNvSpPr>
          <p:nvPr/>
        </p:nvSpPr>
        <p:spPr bwMode="auto">
          <a:xfrm>
            <a:off x="1223963" y="555625"/>
            <a:ext cx="66960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Навыки для Зеленой экономики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1950" y="495300"/>
            <a:ext cx="693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4338" y="336550"/>
            <a:ext cx="5862637" cy="1011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  <a:effectLst/>
                <a:latin typeface="+mn-lt"/>
              </a:rPr>
              <a:t>«Зеленые» рабочие места</a:t>
            </a:r>
          </a:p>
        </p:txBody>
      </p:sp>
      <p:sp useBgFill="1"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54100" y="1379538"/>
            <a:ext cx="7508875" cy="1951037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1)  </a:t>
            </a:r>
            <a:r>
              <a:rPr lang="ru-RU" sz="2400" dirty="0"/>
              <a:t>усиливают фокус техпроцесса , технологии на снижение потребления ресурсов и образования отходов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arenR" startAt="2"/>
              <a:defRPr/>
            </a:pPr>
            <a:r>
              <a:rPr lang="ru-RU" sz="2400" dirty="0"/>
              <a:t>создают товар (продукт, услугу) с положительным влиянием на окружающую среду.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</p:txBody>
      </p:sp>
      <p:pic>
        <p:nvPicPr>
          <p:cNvPr id="2560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563" y="3362325"/>
            <a:ext cx="487203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92838" y="4338638"/>
            <a:ext cx="2006600" cy="113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b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latin typeface="+mn-lt"/>
                <a:ea typeface="+mj-ea"/>
                <a:cs typeface="+mj-cs"/>
              </a:rPr>
              <a:t>Зеленое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latin typeface="+mn-lt"/>
                <a:ea typeface="+mj-ea"/>
                <a:cs typeface="+mj-cs"/>
              </a:rPr>
              <a:t> рабочее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latin typeface="+mn-lt"/>
                <a:ea typeface="+mj-ea"/>
                <a:cs typeface="+mj-cs"/>
              </a:rPr>
              <a:t>место </a:t>
            </a:r>
            <a:r>
              <a:rPr lang="ru-RU" dirty="0">
                <a:latin typeface="+mn-lt"/>
              </a:rPr>
              <a:t>?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436563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9088" y="436563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98538" y="2727325"/>
            <a:ext cx="7423150" cy="3529013"/>
          </a:xfrm>
        </p:spPr>
        <p:txBody>
          <a:bodyPr/>
          <a:lstStyle/>
          <a:p>
            <a:r>
              <a:rPr lang="ru-RU" sz="1600" b="1"/>
              <a:t>Цель проекта</a:t>
            </a:r>
            <a:r>
              <a:rPr lang="ru-RU" sz="1600"/>
              <a:t>: Усиление роли высших учебных заведений в обеспечении устойчивого развития промышленности и общества, поддержка национальной« зеленой политики» в странах-партнерах и продвижение «зеленой культуры» посредством обучения на протяжении всей жизни (</a:t>
            </a:r>
            <a:r>
              <a:rPr lang="en-US" sz="1600"/>
              <a:t>LLL</a:t>
            </a:r>
            <a:r>
              <a:rPr lang="ru-RU" sz="1600"/>
              <a:t>).</a:t>
            </a:r>
          </a:p>
          <a:p>
            <a:r>
              <a:rPr lang="ru-RU" sz="1600"/>
              <a:t>Задачи:</a:t>
            </a:r>
          </a:p>
          <a:p>
            <a:r>
              <a:rPr lang="ru-RU" sz="1600"/>
              <a:t>1.Развитие модулей для содействия зеленых навыков для различных целевых групп и уровней квалификации, </a:t>
            </a:r>
          </a:p>
          <a:p>
            <a:r>
              <a:rPr lang="ru-RU" sz="1600"/>
              <a:t>2. усиление доступа целевых групп к открытым образовательным ресурсам, продвижение </a:t>
            </a:r>
            <a:r>
              <a:rPr lang="en-US" sz="1600"/>
              <a:t>LLL</a:t>
            </a:r>
            <a:r>
              <a:rPr lang="ru-RU" sz="1600"/>
              <a:t>,</a:t>
            </a:r>
          </a:p>
          <a:p>
            <a:r>
              <a:rPr lang="ru-RU" sz="1600"/>
              <a:t>3. усиление зеленой культуры и непрерывное образование путем подготовки педагогических кадров, внешних заинтересованных сторон и государственного управления.</a:t>
            </a:r>
          </a:p>
        </p:txBody>
      </p:sp>
      <p:sp>
        <p:nvSpPr>
          <p:cNvPr id="32772" name="Подзаголовок 8"/>
          <p:cNvSpPr txBox="1">
            <a:spLocks/>
          </p:cNvSpPr>
          <p:nvPr/>
        </p:nvSpPr>
        <p:spPr bwMode="auto">
          <a:xfrm>
            <a:off x="749300" y="1395413"/>
            <a:ext cx="75120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>
                <a:latin typeface="Calibri" pitchFamily="34" charset="0"/>
              </a:rPr>
              <a:t>проект «Обучение по устойчивому развитию в течение всей жизни - </a:t>
            </a:r>
            <a:r>
              <a:rPr lang="en-US" sz="2800">
                <a:latin typeface="Calibri" pitchFamily="34" charset="0"/>
              </a:rPr>
              <a:t>Life long Learning for Sustainable Development (SusDev)</a:t>
            </a:r>
            <a:r>
              <a:rPr lang="ru-RU" sz="2800">
                <a:latin typeface="Calibri" pitchFamily="34" charset="0"/>
              </a:rPr>
              <a:t>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84338" y="207963"/>
            <a:ext cx="3914775" cy="7540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«Зеленые» навыки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275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118490" y="1588169"/>
          <a:ext cx="4714263" cy="270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796" name="Рисунок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2350" y="2852738"/>
            <a:ext cx="41925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9"/>
          <p:cNvSpPr>
            <a:spLocks noChangeArrowheads="1"/>
          </p:cNvSpPr>
          <p:nvPr/>
        </p:nvSpPr>
        <p:spPr bwMode="auto">
          <a:xfrm>
            <a:off x="2493963" y="614363"/>
            <a:ext cx="330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Проект</a:t>
            </a:r>
            <a:r>
              <a:rPr lang="ru-RU" sz="3200">
                <a:latin typeface="Calibri" pitchFamily="34" charset="0"/>
              </a:rPr>
              <a:t> </a:t>
            </a:r>
            <a:r>
              <a:rPr lang="en-US" sz="3200" b="1">
                <a:latin typeface="Calibri" pitchFamily="34" charset="0"/>
              </a:rPr>
              <a:t>SUSDEV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kk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025" y="3873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10"/>
          <p:cNvPicPr>
            <a:picLocks noChangeAspect="1" noChangeArrowheads="1"/>
          </p:cNvPicPr>
          <p:nvPr/>
        </p:nvPicPr>
        <p:blipFill>
          <a:blip r:embed="rId4"/>
          <a:srcRect l="34648" t="39153" r="17238" b="30174"/>
          <a:stretch>
            <a:fillRect/>
          </a:stretch>
        </p:blipFill>
        <p:spPr bwMode="auto">
          <a:xfrm>
            <a:off x="801688" y="1411288"/>
            <a:ext cx="7748587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9"/>
          <p:cNvSpPr>
            <a:spLocks noChangeArrowheads="1"/>
          </p:cNvSpPr>
          <p:nvPr/>
        </p:nvSpPr>
        <p:spPr bwMode="auto">
          <a:xfrm>
            <a:off x="2493963" y="614363"/>
            <a:ext cx="3517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Проект </a:t>
            </a:r>
            <a:r>
              <a:rPr lang="en-US" sz="3200" b="1">
                <a:latin typeface="Calibri" pitchFamily="34" charset="0"/>
              </a:rPr>
              <a:t>SUSDEV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4a8dafb9a1197584567d4afd9b279bacfbe336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1395</Words>
  <Application>Microsoft Office PowerPoint</Application>
  <PresentationFormat>Экран (4:3)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Зеленые навыки</vt:lpstr>
      <vt:lpstr>Изменения в мире</vt:lpstr>
      <vt:lpstr>«Зеленая» экономика</vt:lpstr>
      <vt:lpstr>«Зеленая» экономика</vt:lpstr>
      <vt:lpstr>Презентация PowerPoint</vt:lpstr>
      <vt:lpstr>«Зеленые» рабочие места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зеленых навыков (Великобритания)</vt:lpstr>
      <vt:lpstr>Перечень зеленых навыков (Великобритания)</vt:lpstr>
      <vt:lpstr>Перечень зеленых навыков (Великобритания)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Изумрудный полутон</dc:title>
  <dc:creator>obstinate</dc:creator>
  <dc:description>Шаблон презентации с сайта https://presentation-creation.ru/</dc:description>
  <cp:lastModifiedBy>Юнусова Салтанат</cp:lastModifiedBy>
  <cp:revision>821</cp:revision>
  <dcterms:created xsi:type="dcterms:W3CDTF">2018-02-25T09:09:03Z</dcterms:created>
  <dcterms:modified xsi:type="dcterms:W3CDTF">2021-02-25T20:06:04Z</dcterms:modified>
</cp:coreProperties>
</file>