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27" r:id="rId2"/>
    <p:sldId id="505" r:id="rId3"/>
    <p:sldId id="516" r:id="rId4"/>
    <p:sldId id="507" r:id="rId5"/>
    <p:sldId id="517" r:id="rId6"/>
    <p:sldId id="508" r:id="rId7"/>
    <p:sldId id="509" r:id="rId8"/>
    <p:sldId id="510" r:id="rId9"/>
    <p:sldId id="525" r:id="rId10"/>
    <p:sldId id="518" r:id="rId11"/>
    <p:sldId id="519" r:id="rId12"/>
    <p:sldId id="520" r:id="rId13"/>
    <p:sldId id="521" r:id="rId14"/>
    <p:sldId id="512" r:id="rId15"/>
    <p:sldId id="513" r:id="rId16"/>
    <p:sldId id="522" r:id="rId17"/>
    <p:sldId id="514" r:id="rId18"/>
    <p:sldId id="515" r:id="rId19"/>
    <p:sldId id="523" r:id="rId20"/>
    <p:sldId id="524" r:id="rId21"/>
    <p:sldId id="43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2895" autoAdjust="0"/>
  </p:normalViewPr>
  <p:slideViewPr>
    <p:cSldViewPr>
      <p:cViewPr varScale="1">
        <p:scale>
          <a:sx n="65" d="100"/>
          <a:sy n="65" d="100"/>
        </p:scale>
        <p:origin x="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024B-7C79-4A30-90BE-A80AB2056F36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E438-D4B9-4B9B-BE66-FE74725527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78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E438-D4B9-4B9B-BE66-FE74725527B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64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677147" y="3603172"/>
            <a:ext cx="7783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eu_flag_co_funded_pos_[rgb]_right"/>
          <p:cNvPicPr/>
          <p:nvPr userDrawn="1"/>
        </p:nvPicPr>
        <p:blipFill>
          <a:blip r:embed="rId2" cstate="print"/>
          <a:srcRect l="4800" r="64960"/>
          <a:stretch>
            <a:fillRect/>
          </a:stretch>
        </p:blipFill>
        <p:spPr bwMode="auto">
          <a:xfrm>
            <a:off x="683568" y="6065093"/>
            <a:ext cx="72008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1403648" y="6197534"/>
            <a:ext cx="7056784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rgbClr val="0E2C8E"/>
                </a:solidFill>
                <a:effectLst/>
                <a:latin typeface="Times New Roman" pitchFamily="18" charset="0"/>
                <a:cs typeface="Times New Roman" pitchFamily="18" charset="0"/>
              </a:rPr>
              <a:t>“This project has been funded with support from the European Commission. This publication [communication] reflects the views only of the author, and the Commission cannot be held responsible for any use which may be made of the information contained therein”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5936" y="476672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A4AA-E96F-4028-A789-6C53F54DC702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12D9-9AF0-4577-AFBD-3370C91D8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A397-D451-4558-ABF7-F058441029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5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A4AA-E96F-4028-A789-6C53F54DC702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12D9-9AF0-4577-AFBD-3370C91D8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8" name="Immagine 7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10" name="Immagine 9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10" name="Immagine 9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705340" y="4408648"/>
            <a:ext cx="7783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12" name="Immagine 11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11" name="Immagine 10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1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13" name="Immagine 12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1 13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/>
              <a:t>Fare clic per modificare lo 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9" name="Immagine 8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 userDrawn="1"/>
        </p:nvCxnSpPr>
        <p:spPr>
          <a:xfrm>
            <a:off x="1896818" y="1196752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3707904" y="6356350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pic>
        <p:nvPicPr>
          <p:cNvPr id="8" name="Immagine 7" descr="eu_flag_co_funded_pos_[rgb]_right"/>
          <p:cNvPicPr/>
          <p:nvPr userDrawn="1"/>
        </p:nvPicPr>
        <p:blipFill>
          <a:blip r:embed="rId2" cstate="print"/>
          <a:srcRect l="4800"/>
          <a:stretch>
            <a:fillRect/>
          </a:stretch>
        </p:blipFill>
        <p:spPr bwMode="auto">
          <a:xfrm>
            <a:off x="439080" y="6021288"/>
            <a:ext cx="2266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B78277-E0A6-4735-9639-5678354F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" y="3600450"/>
            <a:ext cx="8285182" cy="242641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SUSDEV</a:t>
            </a:r>
            <a:r>
              <a:rPr lang="ru-RU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Влияние проекта на развитие университета</a:t>
            </a:r>
            <a:endParaRPr lang="it-IT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/>
                </a:solidFill>
              </a:rPr>
              <a:t>Команда "</a:t>
            </a:r>
            <a:r>
              <a:rPr lang="ru-RU" sz="2700" b="1" dirty="0" err="1">
                <a:solidFill>
                  <a:schemeClr val="accent1"/>
                </a:solidFill>
              </a:rPr>
              <a:t>EcoTeam</a:t>
            </a:r>
            <a:r>
              <a:rPr lang="ru-RU" sz="2700" b="1" dirty="0">
                <a:solidFill>
                  <a:schemeClr val="accent1"/>
                </a:solidFill>
              </a:rPr>
              <a:t>" КГУ участвовала в интеллектуальном конкурсе </a:t>
            </a:r>
            <a:r>
              <a:rPr lang="ru-RU" sz="2700" b="1" dirty="0" err="1">
                <a:solidFill>
                  <a:schemeClr val="accent1"/>
                </a:solidFill>
              </a:rPr>
              <a:t>Student</a:t>
            </a:r>
            <a:r>
              <a:rPr lang="ru-RU" sz="2700" b="1" dirty="0">
                <a:solidFill>
                  <a:schemeClr val="accent1"/>
                </a:solidFill>
              </a:rPr>
              <a:t> </a:t>
            </a:r>
            <a:r>
              <a:rPr lang="ru-RU" sz="2700" b="1" dirty="0" err="1">
                <a:solidFill>
                  <a:schemeClr val="accent1"/>
                </a:solidFill>
              </a:rPr>
              <a:t>Energy</a:t>
            </a:r>
            <a:r>
              <a:rPr lang="ru-RU" sz="2700" b="1" dirty="0">
                <a:solidFill>
                  <a:schemeClr val="accent1"/>
                </a:solidFill>
              </a:rPr>
              <a:t> </a:t>
            </a:r>
            <a:r>
              <a:rPr lang="ru-RU" sz="2700" b="1" dirty="0" err="1">
                <a:solidFill>
                  <a:schemeClr val="accent1"/>
                </a:solidFill>
              </a:rPr>
              <a:t>Challenge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ru-RU" sz="1400" dirty="0"/>
              <a:t>Конкурс инновационных идей </a:t>
            </a:r>
            <a:r>
              <a:rPr lang="ru-RU" sz="1400" dirty="0" err="1"/>
              <a:t>Student</a:t>
            </a:r>
            <a:r>
              <a:rPr lang="ru-RU" sz="1400" dirty="0"/>
              <a:t> </a:t>
            </a:r>
            <a:r>
              <a:rPr lang="ru-RU" sz="1400" dirty="0" err="1"/>
              <a:t>Energy</a:t>
            </a:r>
            <a:r>
              <a:rPr lang="ru-RU" sz="1400" dirty="0"/>
              <a:t> </a:t>
            </a:r>
            <a:r>
              <a:rPr lang="ru-RU" sz="1400" dirty="0" err="1"/>
              <a:t>Challenge</a:t>
            </a:r>
            <a:r>
              <a:rPr lang="ru-RU" sz="1400" dirty="0"/>
              <a:t> состоялся в </a:t>
            </a:r>
            <a:r>
              <a:rPr lang="ru-RU" sz="1400" dirty="0" err="1"/>
              <a:t>г.Нур</a:t>
            </a:r>
            <a:r>
              <a:rPr lang="ru-RU" sz="1400" dirty="0"/>
              <a:t>-Султан 23-24 сентября 2019 года в рамках XI Молодежного форума </a:t>
            </a:r>
            <a:r>
              <a:rPr lang="ru-RU" sz="1400" dirty="0" err="1"/>
              <a:t>Kazenergy</a:t>
            </a:r>
            <a:r>
              <a:rPr lang="ru-RU" sz="1400" dirty="0"/>
              <a:t> " Молодежь и вызовы времени", являющегося частью </a:t>
            </a:r>
            <a:r>
              <a:rPr lang="ru-RU" sz="1400" dirty="0" err="1"/>
              <a:t>Kazakhstan</a:t>
            </a:r>
            <a:r>
              <a:rPr lang="ru-RU" sz="1400" dirty="0"/>
              <a:t> </a:t>
            </a:r>
            <a:r>
              <a:rPr lang="ru-RU" sz="1400" dirty="0" err="1"/>
              <a:t>Energy</a:t>
            </a:r>
            <a:r>
              <a:rPr lang="ru-RU" sz="1400" dirty="0"/>
              <a:t> </a:t>
            </a:r>
            <a:r>
              <a:rPr lang="ru-RU" sz="1400" dirty="0" err="1"/>
              <a:t>Week</a:t>
            </a:r>
            <a:r>
              <a:rPr lang="ru-RU" sz="1400" dirty="0"/>
              <a:t> 2019 - одного из главных событий нефтегазового сектора страны, которое проводит Ассоциация </a:t>
            </a:r>
            <a:r>
              <a:rPr lang="ru-RU" sz="1400" dirty="0" err="1"/>
              <a:t>Kazenergy</a:t>
            </a:r>
            <a:r>
              <a:rPr lang="ru-RU" sz="1400" dirty="0"/>
              <a:t> при поддержке Правительства РК.</a:t>
            </a:r>
          </a:p>
        </p:txBody>
      </p:sp>
      <p:pic>
        <p:nvPicPr>
          <p:cNvPr id="3074" name="Picture 2" descr="абв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24" y="1340768"/>
            <a:ext cx="3156394" cy="23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бв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2542"/>
            <a:ext cx="3458528" cy="23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бв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374157"/>
            <a:ext cx="3144349" cy="23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б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1954"/>
            <a:ext cx="2915816" cy="21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7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Экологическая акция «Кормушка»</a:t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25" y="1422381"/>
            <a:ext cx="8363272" cy="2188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На кафедре Экологии прошло общеуниверситетское мероприятие совместно с РГУ «Костанайская областная территориальная инспекция лесного  хозяйства и животного мира», посвященное природоохранной акции под названием «Кормушка».  Цель мероприятия - привлечение молодежи к охране природной среды и забота о птицах. Студенты кафедры «Экологии» АБФ и факультета Ветеринарии приняли активное участие в мероприятии. В номинации «Самая лучшая кормушка» была награждена студентка 2 курса специальности «Экология» Малика </a:t>
            </a:r>
            <a:r>
              <a:rPr lang="ru-RU" sz="1600" dirty="0" err="1"/>
              <a:t>Манарбекова</a:t>
            </a:r>
            <a:r>
              <a:rPr lang="ru-RU" sz="1600" dirty="0"/>
              <a:t>. В номинации «Лучшая кормушка среди факультетов» были награждены студенты факультета Ветеринарии. </a:t>
            </a:r>
          </a:p>
        </p:txBody>
      </p:sp>
      <p:pic>
        <p:nvPicPr>
          <p:cNvPr id="4098" name="Picture 2" descr="http://ksu.edu.kz/images/pr%D0%95ssa/novyj_kollaz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8" y="3616462"/>
            <a:ext cx="8851802" cy="24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5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Молодежная акция, посвященная охране окружающей среды</a:t>
            </a:r>
            <a:br>
              <a:rPr lang="ru-RU" sz="2400" b="1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Студенты </a:t>
            </a:r>
            <a:r>
              <a:rPr lang="ru-RU" dirty="0" err="1"/>
              <a:t>Костанайского</a:t>
            </a:r>
            <a:r>
              <a:rPr lang="ru-RU" dirty="0"/>
              <a:t> государственного университета имени А. </a:t>
            </a:r>
            <a:r>
              <a:rPr lang="ru-RU" dirty="0" err="1"/>
              <a:t>Байтурсынова</a:t>
            </a:r>
            <a:r>
              <a:rPr lang="ru-RU" dirty="0"/>
              <a:t> приняли участие в Молодежной акции, посвященной охране окружающей среды и безопасному обращению с ртуть содержащими отходами. Мероприятие было организовано совместно кафедрой экологии, «Молодежным ресурсным центром </a:t>
            </a:r>
            <a:r>
              <a:rPr lang="ru-RU" dirty="0" err="1"/>
              <a:t>Костанайской</a:t>
            </a:r>
            <a:r>
              <a:rPr lang="ru-RU" dirty="0"/>
              <a:t> области», общественным фондом «</a:t>
            </a:r>
            <a:r>
              <a:rPr lang="ru-RU" dirty="0" err="1"/>
              <a:t>Almighty</a:t>
            </a:r>
            <a:r>
              <a:rPr lang="ru-RU" dirty="0"/>
              <a:t> </a:t>
            </a:r>
            <a:r>
              <a:rPr lang="ru-RU" dirty="0" err="1"/>
              <a:t>Ecology</a:t>
            </a:r>
            <a:r>
              <a:rPr lang="ru-RU" dirty="0"/>
              <a:t>»  при поддержке ГУ «Управление природных ресурсов и  регулирования  природопользования </a:t>
            </a:r>
            <a:r>
              <a:rPr lang="ru-RU" dirty="0" err="1"/>
              <a:t>акимата</a:t>
            </a:r>
            <a:r>
              <a:rPr lang="ru-RU" dirty="0"/>
              <a:t> </a:t>
            </a:r>
            <a:r>
              <a:rPr lang="ru-RU" dirty="0" err="1"/>
              <a:t>Костанайской</a:t>
            </a:r>
            <a:r>
              <a:rPr lang="ru-RU" dirty="0"/>
              <a:t> области».</a:t>
            </a:r>
            <a:br>
              <a:rPr lang="ru-RU" dirty="0"/>
            </a:br>
            <a:r>
              <a:rPr lang="ru-RU" dirty="0"/>
              <a:t>На молодежной акции ведущий программы информировал студентов о вредности ртути на окружающую среду и влияние на организм человека. Участники задавали интересующие их вопросы, а правильные ответы поощрялись подарками. Студенты танцевали, пели  и  показали шуточные пародии. В завершении акции команды КВН города выступили для студентов КГУ.</a:t>
            </a:r>
          </a:p>
        </p:txBody>
      </p:sp>
      <p:pic>
        <p:nvPicPr>
          <p:cNvPr id="5122" name="Picture 2" descr="http://ksu.edu.kz/images/pr%D0%95ssa/2018/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52442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2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72808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Региональный проект «Пропаганда раздельного сбора твердых бытовых отходов»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176" y="1600200"/>
            <a:ext cx="41716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мероприятиях проекта в течение сентября-ноября 2018 года участвовали студенты 2-4 курсов специальности «Экология» (волонтерская работа): 2 обучающих мероприятия – КГУ, колледж. Материалы использованы в дипломной работе студ. 4 курса </a:t>
            </a:r>
            <a:r>
              <a:rPr lang="ru-RU" dirty="0" err="1"/>
              <a:t>Аралбаева</a:t>
            </a:r>
            <a:r>
              <a:rPr lang="ru-RU" dirty="0"/>
              <a:t> А. </a:t>
            </a:r>
            <a:r>
              <a:rPr lang="ru-RU" dirty="0" err="1"/>
              <a:t>спец.Экология</a:t>
            </a:r>
            <a:r>
              <a:rPr lang="ru-RU" dirty="0"/>
              <a:t> по эффективности экологический акций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9984" r="19806"/>
          <a:stretch/>
        </p:blipFill>
        <p:spPr bwMode="auto">
          <a:xfrm>
            <a:off x="251520" y="1700808"/>
            <a:ext cx="4263656" cy="17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kostanay-priroda.kz/wp-content/uploads/2018/12/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0" y="3486607"/>
            <a:ext cx="3317776" cy="23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Мероприятия со студентами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62500" lnSpcReduction="20000"/>
          </a:bodyPr>
          <a:lstStyle/>
          <a:p>
            <a:endParaRPr lang="ru-RU" b="1" dirty="0"/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Встреча с представителем Управления сельского хозяйства </a:t>
            </a:r>
            <a:r>
              <a:rPr lang="ru-RU" dirty="0" err="1"/>
              <a:t>Костанайской</a:t>
            </a:r>
            <a:r>
              <a:rPr lang="ru-RU" dirty="0"/>
              <a:t> области по органическому земледелию (студенты специальностей «Агрономия (15 чел.) и «Технология продовольственных продуктов»  (6 чел.), апрель 2019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Студенты специальности «Технология продовольственных продуктов» провели учебное исследование по маркировке органической продукции и ее наличию в торговой сети г. </a:t>
            </a:r>
            <a:r>
              <a:rPr lang="ru-RU" dirty="0" err="1"/>
              <a:t>Костанай</a:t>
            </a:r>
            <a:r>
              <a:rPr lang="ru-RU" dirty="0"/>
              <a:t>, март 2019 г.</a:t>
            </a:r>
          </a:p>
          <a:p>
            <a:endParaRPr lang="ru-RU" dirty="0"/>
          </a:p>
        </p:txBody>
      </p:sp>
      <p:pic>
        <p:nvPicPr>
          <p:cNvPr id="7170" name="Picture 2" descr="C:\Users\Admin\Desktop\SUSDEV Иннова 2020\SUSDEV Иннова 2020\IMG_20190329_10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8441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b="1" dirty="0"/>
              <a:t>5 статей на 3 языках </a:t>
            </a:r>
          </a:p>
          <a:p>
            <a:r>
              <a:rPr lang="ru-RU" dirty="0"/>
              <a:t>в журнале </a:t>
            </a:r>
            <a:r>
              <a:rPr lang="kk-KZ" dirty="0"/>
              <a:t>КГУ «3</a:t>
            </a:r>
            <a:r>
              <a:rPr lang="en-US" dirty="0"/>
              <a:t>i</a:t>
            </a:r>
            <a:r>
              <a:rPr lang="ru-RU" dirty="0"/>
              <a:t>»</a:t>
            </a:r>
          </a:p>
          <a:p>
            <a:r>
              <a:rPr lang="kk-KZ" dirty="0"/>
              <a:t>в сборниках </a:t>
            </a:r>
            <a:r>
              <a:rPr lang="ru-RU" dirty="0"/>
              <a:t>международных конференций в РК </a:t>
            </a:r>
          </a:p>
          <a:p>
            <a:pPr marL="0" indent="0">
              <a:buNone/>
            </a:pPr>
            <a:r>
              <a:rPr lang="ru-RU" dirty="0"/>
              <a:t>из них 3 статьи опубликованы студентами </a:t>
            </a:r>
            <a:r>
              <a:rPr lang="ru-RU" dirty="0" err="1"/>
              <a:t>Жайлаубекова</a:t>
            </a:r>
            <a:r>
              <a:rPr lang="ru-RU" dirty="0"/>
              <a:t> А., </a:t>
            </a:r>
            <a:r>
              <a:rPr lang="ru-RU" dirty="0" err="1"/>
              <a:t>Дюсюмбаев</a:t>
            </a:r>
            <a:r>
              <a:rPr lang="ru-RU" dirty="0"/>
              <a:t> Р., </a:t>
            </a:r>
            <a:r>
              <a:rPr lang="ru-RU" dirty="0" err="1"/>
              <a:t>Тасмагамбетова</a:t>
            </a:r>
            <a:r>
              <a:rPr lang="ru-RU" dirty="0"/>
              <a:t> А. </a:t>
            </a:r>
          </a:p>
          <a:p>
            <a:endParaRPr lang="ru-RU" dirty="0"/>
          </a:p>
          <a:p>
            <a:r>
              <a:rPr lang="ru-RU" b="1" dirty="0"/>
              <a:t>Работа </a:t>
            </a:r>
            <a:r>
              <a:rPr lang="ru-RU" b="1" dirty="0" err="1"/>
              <a:t>Жайлаубековой</a:t>
            </a:r>
            <a:r>
              <a:rPr lang="ru-RU" b="1" dirty="0"/>
              <a:t> А. заняла</a:t>
            </a:r>
          </a:p>
          <a:p>
            <a:pPr marL="0" indent="0">
              <a:buNone/>
            </a:pPr>
            <a:r>
              <a:rPr lang="ru-RU" b="1" dirty="0"/>
              <a:t> 2 место </a:t>
            </a:r>
            <a:r>
              <a:rPr lang="ru-RU" dirty="0"/>
              <a:t>на студенческой региональной</a:t>
            </a:r>
          </a:p>
          <a:p>
            <a:pPr marL="0" indent="0">
              <a:buNone/>
            </a:pPr>
            <a:r>
              <a:rPr lang="ru-RU" dirty="0"/>
              <a:t>научно-практической конференции </a:t>
            </a:r>
          </a:p>
          <a:p>
            <a:pPr marL="0" indent="0">
              <a:buNone/>
            </a:pPr>
            <a:r>
              <a:rPr lang="ru-RU" dirty="0"/>
              <a:t>КИНЭУ, 2017 г.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959802-074B-455A-AA02-884D22905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69" y="3804347"/>
            <a:ext cx="2067646" cy="29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Зеленый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852936"/>
            <a:ext cx="3456384" cy="288032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развитие существующих в вузе стратегических образовательных процессов:</a:t>
            </a:r>
          </a:p>
          <a:p>
            <a:pPr>
              <a:buFontTx/>
              <a:buChar char="-"/>
            </a:pPr>
            <a:r>
              <a:rPr lang="ru-RU" dirty="0"/>
              <a:t>интернационализация, </a:t>
            </a:r>
          </a:p>
          <a:p>
            <a:pPr>
              <a:buFontTx/>
              <a:buChar char="-"/>
            </a:pPr>
            <a:r>
              <a:rPr lang="ru-RU" dirty="0"/>
              <a:t>университетское управление,</a:t>
            </a:r>
          </a:p>
          <a:p>
            <a:pPr>
              <a:buFontTx/>
              <a:buChar char="-"/>
            </a:pPr>
            <a:r>
              <a:rPr lang="ru-RU" dirty="0"/>
              <a:t>взаимодействие со </a:t>
            </a:r>
            <a:r>
              <a:rPr lang="ru-RU" dirty="0" err="1"/>
              <a:t>стейкхолдерами</a:t>
            </a:r>
            <a:r>
              <a:rPr lang="ru-RU" dirty="0"/>
              <a:t>, 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b="1" dirty="0"/>
              <a:t>становление новых процессов</a:t>
            </a:r>
          </a:p>
          <a:p>
            <a:pPr>
              <a:buFontTx/>
              <a:buChar char="-"/>
            </a:pPr>
            <a:r>
              <a:rPr lang="ru-RU" dirty="0"/>
              <a:t> устойчивое развитие, </a:t>
            </a:r>
          </a:p>
          <a:p>
            <a:pPr>
              <a:buFontTx/>
              <a:buChar char="-"/>
            </a:pPr>
            <a:r>
              <a:rPr lang="ru-RU" dirty="0"/>
              <a:t>обучение в течение всей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55795"/>
            <a:ext cx="4415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5 Зеленых центров в вузах Казахстана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824962"/>
            <a:ext cx="3073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Международная сеть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Зеленых центров</a:t>
            </a:r>
          </a:p>
        </p:txBody>
      </p:sp>
      <p:pic>
        <p:nvPicPr>
          <p:cNvPr id="1026" name="Picture 2" descr="Картинки по запросу красная стрел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10402" r="41090" b="9474"/>
          <a:stretch/>
        </p:blipFill>
        <p:spPr bwMode="auto">
          <a:xfrm rot="4393378">
            <a:off x="4857471" y="1435835"/>
            <a:ext cx="392829" cy="9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852936"/>
            <a:ext cx="3888432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образование по зеленым и мягким навыкам, образованию в течение всей жизни для устойчивого 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3609" y="5431228"/>
            <a:ext cx="308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заинтересованные участники</a:t>
            </a:r>
          </a:p>
        </p:txBody>
      </p:sp>
      <p:pic>
        <p:nvPicPr>
          <p:cNvPr id="1030" name="Picture 6" descr="Картинки по запросу красная стрел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56" y="4935766"/>
            <a:ext cx="526703" cy="4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красная стрел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2881" y="3620520"/>
            <a:ext cx="526703" cy="4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5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Зеленый учебный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Основные задачи:</a:t>
            </a:r>
          </a:p>
          <a:p>
            <a:pPr marL="0" indent="0">
              <a:buNone/>
            </a:pPr>
            <a:r>
              <a:rPr lang="ru-RU" dirty="0"/>
              <a:t>1) развитие непрерывного обучения и повышение роли университетов в области обучения в течение всей жизни, развитие экологического образования;</a:t>
            </a:r>
          </a:p>
          <a:p>
            <a:pPr marL="0" indent="0">
              <a:buNone/>
            </a:pPr>
            <a:r>
              <a:rPr lang="ru-RU" dirty="0"/>
              <a:t>2) изучение и применение лучших практик и передового опыта в сфере перехода к устойчивому развитию;</a:t>
            </a:r>
          </a:p>
          <a:p>
            <a:pPr marL="0" indent="0">
              <a:buNone/>
            </a:pPr>
            <a:r>
              <a:rPr lang="ru-RU" dirty="0"/>
              <a:t>3) повышение осведомленности различных групп населения о «зеленых навыках», продвижение модели устойчивого развития между заинтересованными участниками, включая детей, молодежь, научные круги, общественные организации и сектор предприятий.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solidFill>
                  <a:srgbClr val="00B050"/>
                </a:solidFill>
              </a:rPr>
              <a:t>Функции:</a:t>
            </a:r>
          </a:p>
          <a:p>
            <a:pPr marL="0" indent="0">
              <a:buNone/>
            </a:pPr>
            <a:r>
              <a:rPr lang="ru-RU" dirty="0"/>
              <a:t>1) разработка учебных модулей, учебно-методических пособий </a:t>
            </a:r>
          </a:p>
          <a:p>
            <a:pPr marL="0" indent="0">
              <a:buNone/>
            </a:pPr>
            <a:r>
              <a:rPr lang="ru-RU" dirty="0"/>
              <a:t>2) проведение семинаров, тренингов</a:t>
            </a:r>
          </a:p>
          <a:p>
            <a:pPr marL="0" indent="0">
              <a:buNone/>
            </a:pPr>
            <a:r>
              <a:rPr lang="ru-RU" dirty="0"/>
              <a:t>3) организация экологических акций,  </a:t>
            </a:r>
            <a:r>
              <a:rPr lang="ru-RU" dirty="0" err="1"/>
              <a:t>экомарафонов</a:t>
            </a:r>
            <a:r>
              <a:rPr lang="ru-RU" dirty="0"/>
              <a:t> и иных экологических мероприятий </a:t>
            </a:r>
          </a:p>
          <a:p>
            <a:pPr marL="0" indent="0">
              <a:buNone/>
            </a:pPr>
            <a:r>
              <a:rPr lang="ru-RU" dirty="0"/>
              <a:t>4) реализация социальных проектов, создание эко-рекламы для заинтересованных лиц</a:t>
            </a:r>
          </a:p>
          <a:p>
            <a:pPr marL="0" indent="0">
              <a:buNone/>
            </a:pPr>
            <a:r>
              <a:rPr lang="ru-RU" dirty="0"/>
              <a:t>5) проведение анализа исследований практики по реализации устойчивого развития, которые в дальнейшем смогут содействовать формированию новых идей и действий;</a:t>
            </a:r>
          </a:p>
          <a:p>
            <a:pPr marL="0" indent="0">
              <a:buNone/>
            </a:pPr>
            <a:r>
              <a:rPr lang="ru-RU" dirty="0"/>
              <a:t>6) получение обратной связи, разработка оценочных анкет, анализ результатов проведенных мероприятий с целью обновления содержания курсов и поддержания высокого качества тренингов.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28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Мероприятия Центра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Лекция</a:t>
            </a:r>
            <a:r>
              <a:rPr lang="ru-RU" dirty="0"/>
              <a:t> на тему: «Обучение в изменяющемся мире: профессии будущего» в рамках семинара для преподавателей колледжей </a:t>
            </a:r>
            <a:r>
              <a:rPr lang="ru-RU" dirty="0" err="1"/>
              <a:t>Костанайской</a:t>
            </a:r>
            <a:r>
              <a:rPr lang="ru-RU" dirty="0"/>
              <a:t> области (08 октября, Юнусова Г.Б.) </a:t>
            </a:r>
          </a:p>
          <a:p>
            <a:r>
              <a:rPr lang="ru-RU" b="1" dirty="0">
                <a:solidFill>
                  <a:srgbClr val="00B050"/>
                </a:solidFill>
              </a:rPr>
              <a:t>Круглый стол </a:t>
            </a:r>
            <a:r>
              <a:rPr lang="ru-RU" dirty="0"/>
              <a:t>для студентов и преподавателей АТИ </a:t>
            </a:r>
            <a:r>
              <a:rPr lang="kk-KZ" dirty="0"/>
              <a:t>«ТБО: вторая жизнь» со специалистами </a:t>
            </a:r>
            <a:r>
              <a:rPr lang="ru-RU" dirty="0"/>
              <a:t>ТОО «</a:t>
            </a:r>
            <a:r>
              <a:rPr lang="ru-RU" dirty="0" err="1"/>
              <a:t>Атамекен</a:t>
            </a:r>
            <a:r>
              <a:rPr lang="ru-RU" dirty="0"/>
              <a:t> 4+» (04 декабря, студенты 2 курса специальностей «Технология продовольственных продуктов»  и  «Экология»)</a:t>
            </a:r>
          </a:p>
          <a:p>
            <a:r>
              <a:rPr lang="ru-RU" b="1" dirty="0">
                <a:solidFill>
                  <a:srgbClr val="00B050"/>
                </a:solidFill>
              </a:rPr>
              <a:t>Конкурс</a:t>
            </a:r>
            <a:r>
              <a:rPr lang="ru-RU" dirty="0"/>
              <a:t> по разработке эмблемы для предприятия «</a:t>
            </a:r>
            <a:r>
              <a:rPr lang="ru-RU" dirty="0" err="1"/>
              <a:t>Атамекен</a:t>
            </a:r>
            <a:r>
              <a:rPr lang="ru-RU" dirty="0"/>
              <a:t> 4+»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16103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ульжан 2019-2020 учебный год\Круглый стол Атамекен4+\image8.jpeg"/>
          <p:cNvPicPr/>
          <p:nvPr/>
        </p:nvPicPr>
        <p:blipFill rotWithShape="1">
          <a:blip r:embed="rId3"/>
          <a:srcRect t="22674"/>
          <a:stretch/>
        </p:blipFill>
        <p:spPr bwMode="auto">
          <a:xfrm>
            <a:off x="5735116" y="1222744"/>
            <a:ext cx="2707005" cy="278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90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Мероприятия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Круглый стол </a:t>
            </a:r>
            <a:r>
              <a:rPr lang="ru-RU" dirty="0"/>
              <a:t>с зам. директора ТОО «Фабрика нетканых материалов S.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en-US" dirty="0"/>
              <a:t>F</a:t>
            </a:r>
            <a:r>
              <a:rPr lang="ru-RU" dirty="0"/>
              <a:t>.- </a:t>
            </a:r>
            <a:r>
              <a:rPr lang="en-US" dirty="0"/>
              <a:t>System</a:t>
            </a:r>
            <a:r>
              <a:rPr lang="ru-RU" dirty="0"/>
              <a:t>» </a:t>
            </a:r>
            <a:r>
              <a:rPr lang="ru-RU" dirty="0" err="1"/>
              <a:t>Жаксыбаев</a:t>
            </a:r>
            <a:r>
              <a:rPr lang="ru-RU" dirty="0"/>
              <a:t> Ж.Б. (09 декабря, студенты 3 курса </a:t>
            </a:r>
            <a:r>
              <a:rPr lang="ru-RU" dirty="0" err="1"/>
              <a:t>спец.Экология</a:t>
            </a:r>
            <a:r>
              <a:rPr lang="ru-RU" dirty="0"/>
              <a:t> и спец.ТПП-28).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 descr="D:\Гульжан 2019-2020 учебный год\Фабрика нетканных материалов (2)\WhatsApp Image 2019-12-09 at 12.42.18.jpeg"/>
          <p:cNvPicPr/>
          <p:nvPr/>
        </p:nvPicPr>
        <p:blipFill rotWithShape="1">
          <a:blip r:embed="rId2"/>
          <a:srcRect t="12998"/>
          <a:stretch/>
        </p:blipFill>
        <p:spPr bwMode="auto">
          <a:xfrm>
            <a:off x="5528485" y="1412776"/>
            <a:ext cx="3024336" cy="2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ульжан 2019-2020 учебный год\Фабрика нетканных материалов (2)\WhatsApp Image 2019-12-09 at 12.49.4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815" y="3861048"/>
            <a:ext cx="300072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5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Проект «</a:t>
            </a:r>
            <a:r>
              <a:rPr lang="en-US" sz="2000" b="1" i="1" dirty="0">
                <a:solidFill>
                  <a:srgbClr val="92D050"/>
                </a:solidFill>
              </a:rPr>
              <a:t>Lifelong Learning for Sustainable Development</a:t>
            </a:r>
            <a:r>
              <a:rPr lang="ru-RU" sz="2000" b="1" dirty="0">
                <a:solidFill>
                  <a:srgbClr val="92D050"/>
                </a:solidFill>
              </a:rPr>
              <a:t>/ Обучение в течение всей жизни для устойчивого развития» (</a:t>
            </a:r>
            <a:r>
              <a:rPr lang="en-US" sz="2000" b="1" i="1" dirty="0">
                <a:solidFill>
                  <a:srgbClr val="92D050"/>
                </a:solidFill>
              </a:rPr>
              <a:t>SUSDEV</a:t>
            </a:r>
            <a:r>
              <a:rPr lang="ru-RU" sz="2000" b="1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/>
              <a:t>Задачи проекта:</a:t>
            </a:r>
          </a:p>
          <a:p>
            <a:r>
              <a:rPr lang="ru-RU" sz="2300" dirty="0"/>
              <a:t>1. Развитие модулей для содействия зеленых навыков для различных целевых групп и уровней квалификации </a:t>
            </a:r>
          </a:p>
          <a:p>
            <a:r>
              <a:rPr lang="ru-RU" sz="2300" dirty="0"/>
              <a:t>2. Усиление доступа целевых групп к открытым образовательным ресурсам, продвижение обучения в течение всей жизни (</a:t>
            </a:r>
            <a:r>
              <a:rPr lang="ru-RU" sz="2300" i="1" dirty="0"/>
              <a:t>LLL</a:t>
            </a:r>
            <a:r>
              <a:rPr lang="ru-RU" sz="2300" dirty="0"/>
              <a:t>)</a:t>
            </a:r>
          </a:p>
          <a:p>
            <a:r>
              <a:rPr lang="ru-RU" sz="2300" dirty="0"/>
              <a:t>3. Усиление зеленой культуры и непрерывное образование путем подготовки педагогических кадров, внешних заинтересованных сторон и государственного управления</a:t>
            </a:r>
          </a:p>
          <a:p>
            <a:endParaRPr lang="ru-RU" sz="2300" dirty="0"/>
          </a:p>
          <a:p>
            <a:r>
              <a:rPr lang="ru-RU" sz="2300" b="1" dirty="0"/>
              <a:t>Ожидаемые результаты проекта:</a:t>
            </a:r>
          </a:p>
          <a:p>
            <a:r>
              <a:rPr lang="ru-RU" sz="2300" dirty="0"/>
              <a:t>1. Разработка </a:t>
            </a:r>
            <a:r>
              <a:rPr lang="kk-KZ" sz="2300" i="1" dirty="0"/>
              <a:t>зеленых учебных модулей </a:t>
            </a:r>
            <a:r>
              <a:rPr lang="kk-KZ" sz="2300" dirty="0"/>
              <a:t>- </a:t>
            </a:r>
            <a:r>
              <a:rPr lang="ru-RU" sz="2300" dirty="0"/>
              <a:t>для стимулирования зеленых навыков для различных целевых групп и уровней квалификации</a:t>
            </a:r>
          </a:p>
          <a:p>
            <a:r>
              <a:rPr lang="ru-RU" sz="2300" dirty="0"/>
              <a:t>2. Улучшение </a:t>
            </a:r>
            <a:r>
              <a:rPr lang="ru-RU" sz="2300" i="1" dirty="0"/>
              <a:t>зеленой культуры </a:t>
            </a:r>
            <a:r>
              <a:rPr lang="ru-RU" sz="2300" dirty="0"/>
              <a:t>и продолжение образования посредством </a:t>
            </a:r>
            <a:r>
              <a:rPr lang="ru-RU" sz="2300" i="1" dirty="0"/>
              <a:t>обучения</a:t>
            </a:r>
            <a:r>
              <a:rPr lang="ru-RU" sz="2300" dirty="0"/>
              <a:t> преподавательского состава, внешних заинтересованных сторон и государственной администрации</a:t>
            </a:r>
          </a:p>
          <a:p>
            <a:r>
              <a:rPr lang="ru-RU" sz="2300" dirty="0"/>
              <a:t>3. Создание </a:t>
            </a:r>
            <a:r>
              <a:rPr lang="ru-RU" sz="2300" i="1" dirty="0"/>
              <a:t>учебных тренинг-центров </a:t>
            </a:r>
            <a:r>
              <a:rPr lang="ru-RU" sz="2300" dirty="0"/>
              <a:t>– для улучшения доступа целевых групп к открытым образовательным ресурсам</a:t>
            </a:r>
          </a:p>
          <a:p>
            <a:r>
              <a:rPr lang="ru-RU" sz="2300" dirty="0"/>
              <a:t>4. Повышение </a:t>
            </a:r>
            <a:r>
              <a:rPr lang="ru-RU" sz="2300" i="1" dirty="0"/>
              <a:t>значения «зеленых навыков» </a:t>
            </a:r>
            <a:r>
              <a:rPr lang="ru-RU" sz="2300" dirty="0"/>
              <a:t>в образовании и трудовой </a:t>
            </a:r>
            <a:r>
              <a:rPr lang="ru-RU" sz="2100" dirty="0"/>
              <a:t>деятельности</a:t>
            </a:r>
          </a:p>
        </p:txBody>
      </p:sp>
      <p:pic>
        <p:nvPicPr>
          <p:cNvPr id="1026" name="Picture 2" descr="https://owips.com/sites/default/files/clipart/green-tick-clipart/330964/green-tick-clipart-checked-330964-8435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93" y="1542385"/>
            <a:ext cx="36036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wips.com/sites/default/files/clipart/green-tick-clipart/330964/green-tick-clipart-checked-330964-8435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93" y="3501008"/>
            <a:ext cx="36036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0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моменты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Дисциплины «Зеленые навыки в с/х и пищевой промышленности» являются компонентом по выбору и имеется риск, что эти дисциплины будут не выбраны</a:t>
            </a:r>
          </a:p>
          <a:p>
            <a:endParaRPr lang="ru-RU" dirty="0"/>
          </a:p>
          <a:p>
            <a:r>
              <a:rPr lang="ru-RU" dirty="0"/>
              <a:t>Нет штатной единицы руководителя Зеленого центра,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226478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651B29-F7BC-477A-AE34-D94621E9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58780"/>
            <a:ext cx="8191907" cy="24343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3201615" cy="966316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Thank you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E3AB3F4-0441-49A3-8C69-5F417343AD2E}"/>
              </a:ext>
            </a:extLst>
          </p:cNvPr>
          <p:cNvSpPr txBox="1">
            <a:spLocks/>
          </p:cNvSpPr>
          <p:nvPr/>
        </p:nvSpPr>
        <p:spPr>
          <a:xfrm>
            <a:off x="516142" y="5122326"/>
            <a:ext cx="8479939" cy="729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US" sz="2800" b="0" dirty="0">
                <a:solidFill>
                  <a:schemeClr val="accent3">
                    <a:lumMod val="75000"/>
                  </a:schemeClr>
                </a:solidFill>
              </a:rPr>
              <a:t>Kostanay </a:t>
            </a:r>
            <a:r>
              <a:rPr lang="en-US" sz="2800" b="0" dirty="0" err="1">
                <a:solidFill>
                  <a:schemeClr val="accent3">
                    <a:lumMod val="75000"/>
                  </a:schemeClr>
                </a:solidFill>
              </a:rPr>
              <a:t>Baitursinov</a:t>
            </a:r>
            <a:r>
              <a:rPr lang="en-US" sz="2800" b="0" dirty="0">
                <a:solidFill>
                  <a:schemeClr val="accent3">
                    <a:lumMod val="75000"/>
                  </a:schemeClr>
                </a:solidFill>
              </a:rPr>
              <a:t> State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esktop\SUSDEV Иннова 2020\Постер SusDev 2019.11.29 на Дни Эразмус нояб 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160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1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1. Разработанные учебные курсы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24040"/>
              </p:ext>
            </p:extLst>
          </p:nvPr>
        </p:nvGraphicFramePr>
        <p:xfrm>
          <a:off x="683568" y="1268760"/>
          <a:ext cx="8363273" cy="489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5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Уровни обучения </a:t>
                      </a:r>
                      <a:r>
                        <a:rPr lang="en-US" sz="1600" dirty="0">
                          <a:effectLst/>
                        </a:rPr>
                        <a:t>LLL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Области обучения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окружающая среда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сельское хозяйство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пища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Школьники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новый курс для НИШ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«Устойчивое развитие и окружающая среда»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Бакалавриат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курс модернизирован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«Управление отходами»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новый 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«Зеленые навыки в сельском хозяйстве»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новый 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«Зеленые навыки в пищевой промышленности»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Магистратура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новый 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«Инновационные технологии производства продуктов из растительного сырья»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Работодатели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1 новый курс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«Устойчивое производство»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2 новых курса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«Растительное сырье: продукты и доходные отходы»,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«Зеленые навыки»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49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Каталог элективных дисциплин агрономов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6" y="1140172"/>
            <a:ext cx="36263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2" y="1140172"/>
            <a:ext cx="52482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1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Зеленые навыки в сельском хозяйстве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355976" cy="3420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Специальность  «Агрономия»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Семестр – 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Объем – 3 кредита </a:t>
            </a:r>
            <a:r>
              <a:rPr lang="en-US" sz="1400" dirty="0"/>
              <a:t>ECTS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30 ауд. часов , 60 СРС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Компонент по выбору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dirty="0"/>
              <a:t>              13 студентов</a:t>
            </a:r>
          </a:p>
          <a:p>
            <a:pPr>
              <a:lnSpc>
                <a:spcPct val="80000"/>
              </a:lnSpc>
            </a:pPr>
            <a:endParaRPr lang="ru-RU" sz="1400" dirty="0"/>
          </a:p>
          <a:p>
            <a:pPr marL="0" indent="361950">
              <a:buNone/>
            </a:pPr>
            <a:r>
              <a:rPr lang="ru-RU" sz="1800" b="1" dirty="0"/>
              <a:t>Цель</a:t>
            </a:r>
            <a:r>
              <a:rPr lang="ru-RU" sz="1800" b="1" i="1" dirty="0"/>
              <a:t> </a:t>
            </a:r>
            <a:r>
              <a:rPr lang="ru-RU" sz="1800" b="1" dirty="0"/>
              <a:t>дисциплины: </a:t>
            </a:r>
          </a:p>
          <a:p>
            <a:pPr marL="361950" indent="0">
              <a:buNone/>
            </a:pPr>
            <a:r>
              <a:rPr lang="ru-RU" sz="1600" dirty="0"/>
              <a:t>формирование у будущих специалистов сельского хозяйства «зеленого» мышления </a:t>
            </a:r>
          </a:p>
          <a:p>
            <a:pPr marL="0" indent="361950">
              <a:buNone/>
            </a:pPr>
            <a:endParaRPr lang="ru-RU" sz="800" dirty="0"/>
          </a:p>
          <a:p>
            <a:pPr marL="0" indent="361950">
              <a:buNone/>
            </a:pPr>
            <a:endParaRPr lang="ru-RU" sz="800" dirty="0"/>
          </a:p>
          <a:p>
            <a:pPr marL="0" indent="361950">
              <a:buNone/>
            </a:pPr>
            <a:r>
              <a:rPr lang="ru-RU" sz="1800" b="1" dirty="0"/>
              <a:t>Задачи изучения дисциплины</a:t>
            </a:r>
            <a:r>
              <a:rPr lang="ru-RU" sz="1800" dirty="0"/>
              <a:t>: </a:t>
            </a:r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1594"/>
            <a:ext cx="4511062" cy="33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81128"/>
            <a:ext cx="8831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 Ознакомиться с понятиями «зеленые» рабочие места, «зеленая» экономика», «зеленые технологии»</a:t>
            </a:r>
          </a:p>
          <a:p>
            <a:r>
              <a:rPr lang="ru-RU" sz="1600" dirty="0"/>
              <a:t>2. Изучить последствия негативного воздействия человека при ведении сельского хозяйства на почву, водные ресурсы, атмосферу </a:t>
            </a:r>
          </a:p>
          <a:p>
            <a:r>
              <a:rPr lang="ru-RU" sz="1600" dirty="0"/>
              <a:t>3. Рассмотреть вопросы рационального использования природных ресурсов, использования «зеленых» технологий в сельском хозяйстве</a:t>
            </a:r>
          </a:p>
        </p:txBody>
      </p:sp>
    </p:spTree>
    <p:extLst>
      <p:ext uri="{BB962C8B-B14F-4D97-AF65-F5344CB8AC3E}">
        <p14:creationId xmlns:p14="http://schemas.microsoft.com/office/powerpoint/2010/main" val="26306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Преподавание курса и оценивание</a:t>
            </a:r>
          </a:p>
        </p:txBody>
      </p:sp>
      <p:pic>
        <p:nvPicPr>
          <p:cNvPr id="4" name="Picture 4" descr="C:\Users\12\Desktop\Новая папка (2)\IMG_20190215_111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646040" cy="19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2\Desktop\Новая папка (2)\IMG_20190215_103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8159" b="7462"/>
          <a:stretch/>
        </p:blipFill>
        <p:spPr bwMode="auto">
          <a:xfrm>
            <a:off x="3347864" y="1429238"/>
            <a:ext cx="2376264" cy="19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2\Desktop\Новая папка (2)\IMG_20190222_103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0124"/>
            <a:ext cx="2651461" cy="19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741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Методы преподавания</a:t>
            </a:r>
          </a:p>
          <a:p>
            <a:r>
              <a:rPr lang="ru-RU" dirty="0"/>
              <a:t>лекции, практические занятия,</a:t>
            </a:r>
          </a:p>
          <a:p>
            <a:r>
              <a:rPr lang="ru-RU" dirty="0"/>
              <a:t>обсуждение темы, </a:t>
            </a:r>
          </a:p>
          <a:p>
            <a:r>
              <a:rPr lang="ru-RU" dirty="0"/>
              <a:t>дебаты, </a:t>
            </a:r>
          </a:p>
          <a:p>
            <a:r>
              <a:rPr lang="ru-RU" dirty="0"/>
              <a:t>работа в группе, </a:t>
            </a:r>
          </a:p>
          <a:p>
            <a:r>
              <a:rPr lang="ru-RU" dirty="0"/>
              <a:t>экскурсия в лабораторию возобновляемых источников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1585" y="394368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Методы оценивания</a:t>
            </a:r>
          </a:p>
          <a:p>
            <a:r>
              <a:rPr lang="ru-RU" dirty="0"/>
              <a:t>обзор научных статей, интернет-</a:t>
            </a:r>
          </a:p>
          <a:p>
            <a:r>
              <a:rPr lang="ru-RU" dirty="0"/>
              <a:t>источников</a:t>
            </a:r>
          </a:p>
          <a:p>
            <a:r>
              <a:rPr lang="ru-RU" dirty="0"/>
              <a:t>доклады с презентациями, </a:t>
            </a:r>
          </a:p>
          <a:p>
            <a:r>
              <a:rPr lang="ru-RU" dirty="0"/>
              <a:t>тесты, </a:t>
            </a:r>
          </a:p>
          <a:p>
            <a:r>
              <a:rPr lang="ru-RU" dirty="0"/>
              <a:t>эссе, </a:t>
            </a:r>
          </a:p>
          <a:p>
            <a:r>
              <a:rPr lang="ru-RU" dirty="0"/>
              <a:t>самооценка, </a:t>
            </a:r>
          </a:p>
          <a:p>
            <a:r>
              <a:rPr lang="ru-RU" dirty="0"/>
              <a:t>устный опрос</a:t>
            </a:r>
          </a:p>
        </p:txBody>
      </p:sp>
    </p:spTree>
    <p:extLst>
      <p:ext uri="{BB962C8B-B14F-4D97-AF65-F5344CB8AC3E}">
        <p14:creationId xmlns:p14="http://schemas.microsoft.com/office/powerpoint/2010/main" val="128193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668344" cy="7920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2. Распространение среди студентов «зеленой» культуры и вовлечение их в деятельность по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277072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/>
              <a:t>подготовка и защита дипломных работ</a:t>
            </a:r>
          </a:p>
          <a:p>
            <a:r>
              <a:rPr lang="ru-RU" sz="3400" dirty="0" err="1"/>
              <a:t>Тасмагамбетова</a:t>
            </a:r>
            <a:r>
              <a:rPr lang="ru-RU" sz="3400" dirty="0"/>
              <a:t>  А. спец. Экология «Анализ возможностей «зеленых» рабочих мест (на примере Костанайской области)», 2018, на английском языке; </a:t>
            </a:r>
          </a:p>
          <a:p>
            <a:r>
              <a:rPr lang="ru-RU" sz="3400" dirty="0" err="1"/>
              <a:t>Дюсюмбаев</a:t>
            </a:r>
            <a:r>
              <a:rPr lang="ru-RU" sz="3400" dirty="0"/>
              <a:t> Р. спец. Экология «Оценка потенциала КГУ им. </a:t>
            </a:r>
            <a:r>
              <a:rPr lang="ru-RU" sz="3400" dirty="0" err="1"/>
              <a:t>А.Байтурсынова</a:t>
            </a:r>
            <a:r>
              <a:rPr lang="ru-RU" sz="3400" dirty="0"/>
              <a:t> как «зеленого» университета», 2019, на английском языке; </a:t>
            </a:r>
          </a:p>
          <a:p>
            <a:r>
              <a:rPr lang="ru-RU" sz="3400" dirty="0" err="1"/>
              <a:t>Достанова</a:t>
            </a:r>
            <a:r>
              <a:rPr lang="ru-RU" sz="3400" dirty="0"/>
              <a:t> Р. спец. Экология «Экологическая оценка влияния села Денисовка на окружающую среду», выполнен расчет уровня устойчивого развития сельской территории, 2019.</a:t>
            </a:r>
          </a:p>
          <a:p>
            <a:endParaRPr lang="ru-RU" sz="3400" dirty="0"/>
          </a:p>
          <a:p>
            <a:r>
              <a:rPr lang="ru-RU" sz="3400" b="1" dirty="0"/>
              <a:t>приобретение  новых навыков в смежной «зеленой» сфере </a:t>
            </a:r>
            <a:r>
              <a:rPr lang="ru-RU" sz="3400" dirty="0"/>
              <a:t>деятельности</a:t>
            </a:r>
            <a:endParaRPr lang="ru-RU" sz="3400" b="1" dirty="0"/>
          </a:p>
          <a:p>
            <a:r>
              <a:rPr lang="ru-RU" sz="3400" dirty="0"/>
              <a:t>Студенты спец. Экология Пушкарев Р., </a:t>
            </a:r>
            <a:r>
              <a:rPr lang="ru-RU" sz="3400" dirty="0" err="1"/>
              <a:t>Агитаева</a:t>
            </a:r>
            <a:r>
              <a:rPr lang="ru-RU" sz="3400" dirty="0"/>
              <a:t> А. участвовали в работе международной Летней школы </a:t>
            </a:r>
            <a:r>
              <a:rPr lang="ru-RU" sz="3400" dirty="0" err="1"/>
              <a:t>КазАТУ</a:t>
            </a:r>
            <a:r>
              <a:rPr lang="ru-RU" sz="3400" dirty="0"/>
              <a:t> имени Сейфуллина на английском языке «</a:t>
            </a:r>
            <a:r>
              <a:rPr lang="en-US" sz="3400" dirty="0"/>
              <a:t>Forest sector in Green economy</a:t>
            </a:r>
            <a:r>
              <a:rPr lang="ru-RU" sz="3400" dirty="0"/>
              <a:t>», июнь 2018 </a:t>
            </a:r>
          </a:p>
          <a:p>
            <a:endParaRPr lang="ru-RU" sz="3400" dirty="0"/>
          </a:p>
          <a:p>
            <a:endParaRPr lang="ru-RU" b="1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kazatu.kz/assets/i/crms/sammer1-05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1244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zatu.kz/assets/i/crms/sammer5-05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38534"/>
            <a:ext cx="3145090" cy="23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8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«Монтажник систем капельного полива»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86485" cy="51411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Студенты специальностей Агрономия (5 чел.), Экология (9 чел.) участвовали в тренинге проекта «Консолидация дачных кооперативов </a:t>
            </a:r>
            <a:r>
              <a:rPr lang="ru-RU" dirty="0" err="1"/>
              <a:t>Костанайской</a:t>
            </a:r>
            <a:r>
              <a:rPr lang="ru-RU" dirty="0"/>
              <a:t> области в развитии и распространении ресурсосберегающих подходов, преодолении рисков, связанных с климатическими изменениями», выполняемого ООО «Ожерелье зеленых практик» по гранту Глобального Экологического Фонда. Студенты получили знания и навыки комплексного использования </a:t>
            </a:r>
            <a:r>
              <a:rPr lang="ru-RU" dirty="0" err="1"/>
              <a:t>энерго</a:t>
            </a:r>
            <a:r>
              <a:rPr lang="ru-RU" dirty="0"/>
              <a:t>- и водо-эффективных технологий на дачных участках и на крупных производственных объектах (система капельного полива, гидрогель, </a:t>
            </a:r>
            <a:r>
              <a:rPr lang="ru-RU" dirty="0" err="1"/>
              <a:t>агроволокно</a:t>
            </a:r>
            <a:r>
              <a:rPr lang="ru-RU" dirty="0"/>
              <a:t>). Часть студентов спец. Экология (4 чел.) прошли обучение по курсу «Монтажник систем капельного полива» и получили сертификаты, сент. 2019 г. </a:t>
            </a:r>
          </a:p>
          <a:p>
            <a:endParaRPr lang="ru-RU" dirty="0"/>
          </a:p>
        </p:txBody>
      </p:sp>
      <p:pic>
        <p:nvPicPr>
          <p:cNvPr id="1026" name="Picture 2" descr="C:\Users\Admin\Desktop\SUSDEV Иннова 2020\SUSDEV Иннова 2020\Новая папка\IMG_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85" y="1628800"/>
            <a:ext cx="20457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USDEV Иннова 2020\SUSDEV Иннова 2020\Новая папка\IMG_3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160240" cy="16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SUSDEV Иннова 2020\SUSDEV Иннова 2020\Новая папка\IMG_3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27" y="3789039"/>
            <a:ext cx="2081717" cy="14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SUSDEV Иннова 2020\SUSDEV Иннова 2020\Новая папка\IMG_3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6" y="4687312"/>
            <a:ext cx="2128836" cy="14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5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1497</Words>
  <Application>Microsoft Office PowerPoint</Application>
  <PresentationFormat>Экран 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Tema di Office</vt:lpstr>
      <vt:lpstr>SUSDEV: Влияние проекта на развитие университета</vt:lpstr>
      <vt:lpstr>Проект «Lifelong Learning for Sustainable Development/ Обучение в течение всей жизни для устойчивого развития» (SUSDEV)</vt:lpstr>
      <vt:lpstr>Презентация PowerPoint</vt:lpstr>
      <vt:lpstr>1. Разработанные учебные курсы</vt:lpstr>
      <vt:lpstr>Каталог элективных дисциплин агрономов</vt:lpstr>
      <vt:lpstr>Зеленые навыки в сельском хозяйстве</vt:lpstr>
      <vt:lpstr>Преподавание курса и оценивание</vt:lpstr>
      <vt:lpstr>2. Распространение среди студентов «зеленой» культуры и вовлечение их в деятельность по проекту</vt:lpstr>
      <vt:lpstr>«Монтажник систем капельного полива»</vt:lpstr>
      <vt:lpstr>Команда "EcoTeam" КГУ участвовала в интеллектуальном конкурсе Student Energy Challenge </vt:lpstr>
      <vt:lpstr>Экологическая акция «Кормушка» </vt:lpstr>
      <vt:lpstr>Молодежная акция, посвященная охране окружающей среды </vt:lpstr>
      <vt:lpstr>Региональный проект «Пропаганда раздельного сбора твердых бытовых отходов»</vt:lpstr>
      <vt:lpstr>Мероприятия со студентами</vt:lpstr>
      <vt:lpstr>Публикации</vt:lpstr>
      <vt:lpstr>Зеленый центр</vt:lpstr>
      <vt:lpstr>Зеленый учебный центр</vt:lpstr>
      <vt:lpstr>Мероприятия Центра</vt:lpstr>
      <vt:lpstr>Мероприятия Центра</vt:lpstr>
      <vt:lpstr>Проблемные моменты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Text, Text, Text</dc:title>
  <dc:creator>katiuscia</dc:creator>
  <cp:lastModifiedBy>Юнусова Салтанат</cp:lastModifiedBy>
  <cp:revision>90</cp:revision>
  <dcterms:created xsi:type="dcterms:W3CDTF">2016-03-23T13:00:23Z</dcterms:created>
  <dcterms:modified xsi:type="dcterms:W3CDTF">2020-01-16T17:10:33Z</dcterms:modified>
</cp:coreProperties>
</file>